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94"/>
  </p:handoutMasterIdLst>
  <p:sldIdLst>
    <p:sldId id="2384" r:id="rId3"/>
    <p:sldId id="2574" r:id="rId5"/>
    <p:sldId id="2575" r:id="rId6"/>
    <p:sldId id="2576" r:id="rId7"/>
    <p:sldId id="2577" r:id="rId8"/>
    <p:sldId id="2578" r:id="rId9"/>
    <p:sldId id="2466" r:id="rId10"/>
    <p:sldId id="2206" r:id="rId11"/>
    <p:sldId id="2263" r:id="rId12"/>
    <p:sldId id="2264" r:id="rId13"/>
    <p:sldId id="2293" r:id="rId14"/>
    <p:sldId id="2265" r:id="rId15"/>
    <p:sldId id="2266" r:id="rId16"/>
    <p:sldId id="2267" r:id="rId17"/>
    <p:sldId id="2268" r:id="rId18"/>
    <p:sldId id="2269" r:id="rId19"/>
    <p:sldId id="2294" r:id="rId20"/>
    <p:sldId id="2271" r:id="rId21"/>
    <p:sldId id="2272" r:id="rId22"/>
    <p:sldId id="2273" r:id="rId23"/>
    <p:sldId id="2274" r:id="rId24"/>
    <p:sldId id="2275" r:id="rId25"/>
    <p:sldId id="2276" r:id="rId26"/>
    <p:sldId id="2277" r:id="rId27"/>
    <p:sldId id="2278" r:id="rId28"/>
    <p:sldId id="2292" r:id="rId29"/>
    <p:sldId id="2280" r:id="rId30"/>
    <p:sldId id="2281" r:id="rId31"/>
    <p:sldId id="2295" r:id="rId32"/>
    <p:sldId id="2296" r:id="rId33"/>
    <p:sldId id="2297" r:id="rId34"/>
    <p:sldId id="2298" r:id="rId35"/>
    <p:sldId id="2226" r:id="rId36"/>
    <p:sldId id="2301" r:id="rId37"/>
    <p:sldId id="2300" r:id="rId38"/>
    <p:sldId id="2302" r:id="rId39"/>
    <p:sldId id="2229" r:id="rId40"/>
    <p:sldId id="2333" r:id="rId41"/>
    <p:sldId id="2159" r:id="rId42"/>
    <p:sldId id="2161" r:id="rId43"/>
    <p:sldId id="2162" r:id="rId44"/>
    <p:sldId id="2163" r:id="rId45"/>
    <p:sldId id="2164" r:id="rId46"/>
    <p:sldId id="2165" r:id="rId47"/>
    <p:sldId id="2166" r:id="rId48"/>
    <p:sldId id="2167" r:id="rId49"/>
    <p:sldId id="2168" r:id="rId50"/>
    <p:sldId id="2169" r:id="rId51"/>
    <p:sldId id="2303" r:id="rId52"/>
    <p:sldId id="2171" r:id="rId53"/>
    <p:sldId id="2172" r:id="rId54"/>
    <p:sldId id="2173" r:id="rId55"/>
    <p:sldId id="2174" r:id="rId56"/>
    <p:sldId id="2175" r:id="rId57"/>
    <p:sldId id="2176" r:id="rId58"/>
    <p:sldId id="2177" r:id="rId59"/>
    <p:sldId id="2305" r:id="rId60"/>
    <p:sldId id="2306" r:id="rId61"/>
    <p:sldId id="2307" r:id="rId62"/>
    <p:sldId id="2308" r:id="rId63"/>
    <p:sldId id="2309" r:id="rId64"/>
    <p:sldId id="2310" r:id="rId65"/>
    <p:sldId id="2311" r:id="rId66"/>
    <p:sldId id="2312" r:id="rId67"/>
    <p:sldId id="2313" r:id="rId68"/>
    <p:sldId id="2314" r:id="rId69"/>
    <p:sldId id="2550" r:id="rId70"/>
    <p:sldId id="2549" r:id="rId71"/>
    <p:sldId id="2315" r:id="rId72"/>
    <p:sldId id="2316" r:id="rId73"/>
    <p:sldId id="2317" r:id="rId74"/>
    <p:sldId id="2319" r:id="rId75"/>
    <p:sldId id="2320" r:id="rId76"/>
    <p:sldId id="2192" r:id="rId77"/>
    <p:sldId id="2322" r:id="rId78"/>
    <p:sldId id="2321" r:id="rId79"/>
    <p:sldId id="2334" r:id="rId80"/>
    <p:sldId id="2323" r:id="rId81"/>
    <p:sldId id="2324" r:id="rId82"/>
    <p:sldId id="2325" r:id="rId83"/>
    <p:sldId id="2327" r:id="rId84"/>
    <p:sldId id="2326" r:id="rId85"/>
    <p:sldId id="2328" r:id="rId86"/>
    <p:sldId id="2329" r:id="rId87"/>
    <p:sldId id="2201" r:id="rId88"/>
    <p:sldId id="2330" r:id="rId89"/>
    <p:sldId id="2331" r:id="rId90"/>
    <p:sldId id="2332" r:id="rId91"/>
    <p:sldId id="2205" r:id="rId92"/>
    <p:sldId id="2158" r:id="rId93"/>
  </p:sldIdLst>
  <p:sldSz cx="12192000" cy="6858000"/>
  <p:notesSz cx="6858000" cy="9144000"/>
  <p:custDataLst>
    <p:tags r:id="rId9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zsh"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984378"/>
    <a:srgbClr val="FFFFFF"/>
    <a:srgbClr val="54C3F4"/>
    <a:srgbClr val="22304B"/>
    <a:srgbClr val="C77FAC"/>
    <a:srgbClr val="0062AC"/>
    <a:srgbClr val="ED6C00"/>
    <a:srgbClr val="E2287E"/>
    <a:srgbClr val="2CA738"/>
    <a:srgbClr val="5A28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62" autoAdjust="0"/>
    <p:restoredTop sz="73697" autoAdjust="0"/>
  </p:normalViewPr>
  <p:slideViewPr>
    <p:cSldViewPr snapToGrid="0">
      <p:cViewPr varScale="1">
        <p:scale>
          <a:sx n="119" d="100"/>
          <a:sy n="119" d="100"/>
        </p:scale>
        <p:origin x="4026" y="66"/>
      </p:cViewPr>
      <p:guideLst/>
    </p:cSldViewPr>
  </p:slideViewPr>
  <p:outlineViewPr>
    <p:cViewPr>
      <p:scale>
        <a:sx n="33" d="100"/>
        <a:sy n="33" d="100"/>
      </p:scale>
      <p:origin x="0" y="-11914"/>
    </p:cViewPr>
  </p:outlineViewPr>
  <p:notesTextViewPr>
    <p:cViewPr>
      <p:scale>
        <a:sx n="3" d="2"/>
        <a:sy n="3" d="2"/>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tags" Target="tags/tag119.xml"/><Relationship Id="rId98" Type="http://schemas.openxmlformats.org/officeDocument/2006/relationships/commentAuthors" Target="commentAuthors.xml"/><Relationship Id="rId97" Type="http://schemas.openxmlformats.org/officeDocument/2006/relationships/tableStyles" Target="tableStyles.xml"/><Relationship Id="rId96" Type="http://schemas.openxmlformats.org/officeDocument/2006/relationships/viewProps" Target="viewProps.xml"/><Relationship Id="rId95" Type="http://schemas.openxmlformats.org/officeDocument/2006/relationships/presProps" Target="presProps.xml"/><Relationship Id="rId94" Type="http://schemas.openxmlformats.org/officeDocument/2006/relationships/handoutMaster" Target="handoutMasters/handoutMaster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EE64E-9A2D-4D02-BD46-DFCFC74B5EE4}"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D3604F-F5C7-412C-AE28-FF961BD94C8A}"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2100" b="0" i="0" cap="none" spc="0" dirty="0">
              <a:ln w="0"/>
              <a:effectLst>
                <a:outerShdw blurRad="38100" dist="19050" dir="2700000" algn="tl" rotWithShape="0">
                  <a:schemeClr val="dk1">
                    <a:alpha val="40000"/>
                  </a:schemeClr>
                </a:outerShdw>
              </a:effectLst>
            </a:endParaRPr>
          </a:p>
        </p:txBody>
      </p:sp>
      <p:sp>
        <p:nvSpPr>
          <p:cNvPr id="4" name="灯片编号占位符 3"/>
          <p:cNvSpPr>
            <a:spLocks noGrp="1"/>
          </p:cNvSpPr>
          <p:nvPr>
            <p:ph type="sldNum" sz="quarter" idx="10"/>
          </p:nvPr>
        </p:nvSpPr>
        <p:spPr/>
        <p:txBody>
          <a:bodyPr/>
          <a:lstStyle/>
          <a:p>
            <a:fld id="{8ED3604F-F5C7-412C-AE28-FF961BD94C8A}"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外生变量，</a:t>
            </a:r>
            <a:r>
              <a:rPr lang="zh-CN" altLang="en-US" u="heavy"/>
              <a:t>nei'ro</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https://baike.baidu.com/item/D%E5%88%86%E7%A6%BB/21124889</a:t>
            </a:r>
            <a:endParaRPr lang="zh-CN" altLang="en-US"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上图中</a:t>
            </a:r>
            <a:r>
              <a:rPr lang="en-US" altLang="zh-CN" dirty="0"/>
              <a:t>a</a:t>
            </a:r>
            <a:r>
              <a:rPr lang="zh-CN" altLang="en-US" dirty="0"/>
              <a:t>到</a:t>
            </a:r>
            <a:r>
              <a:rPr lang="en-US" altLang="zh-CN" dirty="0"/>
              <a:t>b</a:t>
            </a:r>
            <a:r>
              <a:rPr lang="zh-CN" altLang="en-US" dirty="0"/>
              <a:t>只有一条路径</a:t>
            </a:r>
            <a:r>
              <a:rPr lang="en-US" altLang="zh-CN" dirty="0"/>
              <a:t>a-&gt;e-&gt;f-&gt;b</a:t>
            </a:r>
            <a:r>
              <a:rPr lang="zh-CN" altLang="en-US" dirty="0"/>
              <a:t>。如果能找到该路径上的任意节点</a:t>
            </a:r>
            <a:r>
              <a:rPr lang="en-US" altLang="zh-CN" dirty="0"/>
              <a:t>X</a:t>
            </a:r>
            <a:r>
              <a:rPr lang="zh-CN" altLang="en-US" dirty="0"/>
              <a:t>对其进行阻塞，则</a:t>
            </a:r>
            <a:r>
              <a:rPr lang="en-US" altLang="zh-CN" dirty="0"/>
              <a:t>a</a:t>
            </a:r>
            <a:r>
              <a:rPr lang="zh-CN" altLang="en-US" dirty="0"/>
              <a:t>和</a:t>
            </a:r>
            <a:r>
              <a:rPr lang="en-US" altLang="zh-CN" dirty="0"/>
              <a:t>b</a:t>
            </a:r>
            <a:r>
              <a:rPr lang="zh-CN" altLang="en-US" dirty="0"/>
              <a:t>是条件独立的。否则不是。</a:t>
            </a:r>
            <a:endParaRPr lang="en-US" altLang="zh-CN" dirty="0"/>
          </a:p>
          <a:p>
            <a:endParaRPr lang="en-US" altLang="zh-CN" dirty="0"/>
          </a:p>
          <a:p>
            <a:pPr marL="228600" indent="-228600">
              <a:buAutoNum type="arabicPeriod"/>
            </a:pPr>
            <a:r>
              <a:rPr lang="zh-CN" altLang="en-US" dirty="0"/>
              <a:t>条件为</a:t>
            </a:r>
            <a:r>
              <a:rPr lang="en-US" altLang="zh-CN" dirty="0"/>
              <a:t>c</a:t>
            </a:r>
            <a:r>
              <a:rPr lang="zh-CN" altLang="en-US" dirty="0"/>
              <a:t>时，只有当汇连节点</a:t>
            </a:r>
            <a:r>
              <a:rPr lang="en-US" altLang="zh-CN" dirty="0"/>
              <a:t>e</a:t>
            </a:r>
            <a:r>
              <a:rPr lang="zh-CN" altLang="en-US" dirty="0"/>
              <a:t>或者</a:t>
            </a:r>
            <a:r>
              <a:rPr lang="en-US" altLang="zh-CN" dirty="0"/>
              <a:t>e</a:t>
            </a:r>
            <a:r>
              <a:rPr lang="zh-CN" altLang="en-US" dirty="0"/>
              <a:t>的子节点不包含在条件</a:t>
            </a:r>
            <a:r>
              <a:rPr lang="en-US" altLang="zh-CN" dirty="0"/>
              <a:t>c</a:t>
            </a:r>
            <a:r>
              <a:rPr lang="zh-CN" altLang="en-US" dirty="0"/>
              <a:t>中的时候，</a:t>
            </a:r>
            <a:r>
              <a:rPr lang="en-US" altLang="zh-CN" dirty="0"/>
              <a:t>e</a:t>
            </a:r>
            <a:r>
              <a:rPr lang="zh-CN" altLang="en-US" dirty="0"/>
              <a:t>才能阻塞。由于</a:t>
            </a:r>
            <a:r>
              <a:rPr lang="en-US" altLang="zh-CN" dirty="0"/>
              <a:t>c</a:t>
            </a:r>
            <a:r>
              <a:rPr lang="zh-CN" altLang="en-US" dirty="0"/>
              <a:t>是</a:t>
            </a:r>
            <a:r>
              <a:rPr lang="en-US" altLang="zh-CN" dirty="0"/>
              <a:t>e</a:t>
            </a:r>
            <a:r>
              <a:rPr lang="zh-CN" altLang="en-US" dirty="0"/>
              <a:t>的子节点，因此</a:t>
            </a:r>
            <a:r>
              <a:rPr lang="en-US" altLang="zh-CN" dirty="0"/>
              <a:t>e</a:t>
            </a:r>
            <a:r>
              <a:rPr lang="zh-CN" altLang="en-US" dirty="0"/>
              <a:t>不能阻塞。只有当分连接点</a:t>
            </a:r>
            <a:r>
              <a:rPr lang="en-US" altLang="zh-CN" dirty="0"/>
              <a:t>f</a:t>
            </a:r>
            <a:r>
              <a:rPr lang="zh-CN" altLang="en-US" dirty="0"/>
              <a:t>包含在条件</a:t>
            </a:r>
            <a:r>
              <a:rPr lang="en-US" altLang="zh-CN" dirty="0"/>
              <a:t>c</a:t>
            </a:r>
            <a:r>
              <a:rPr lang="zh-CN" altLang="en-US" dirty="0"/>
              <a:t>中的时候，</a:t>
            </a:r>
            <a:r>
              <a:rPr lang="en-US" altLang="zh-CN" dirty="0"/>
              <a:t>f</a:t>
            </a:r>
            <a:r>
              <a:rPr lang="zh-CN" altLang="en-US" dirty="0"/>
              <a:t>才能阻塞。这里的</a:t>
            </a:r>
            <a:r>
              <a:rPr lang="en-US" altLang="zh-CN" dirty="0"/>
              <a:t>f</a:t>
            </a:r>
            <a:r>
              <a:rPr lang="zh-CN" altLang="en-US" dirty="0"/>
              <a:t>也不能阻塞。因此</a:t>
            </a:r>
            <a:r>
              <a:rPr lang="en-US" altLang="zh-CN" dirty="0"/>
              <a:t>a</a:t>
            </a:r>
            <a:r>
              <a:rPr lang="zh-CN" altLang="en-US" dirty="0"/>
              <a:t>和</a:t>
            </a:r>
            <a:r>
              <a:rPr lang="en-US" altLang="zh-CN" dirty="0"/>
              <a:t>b</a:t>
            </a:r>
            <a:r>
              <a:rPr lang="zh-CN" altLang="en-US" dirty="0"/>
              <a:t>在条件</a:t>
            </a:r>
            <a:r>
              <a:rPr lang="en-US" altLang="zh-CN" dirty="0"/>
              <a:t>c</a:t>
            </a:r>
            <a:r>
              <a:rPr lang="zh-CN" altLang="en-US" dirty="0"/>
              <a:t>下是不独立的。</a:t>
            </a:r>
            <a:endParaRPr lang="en-US" altLang="zh-CN" dirty="0"/>
          </a:p>
          <a:p>
            <a:pPr marL="228600" indent="-228600">
              <a:buAutoNum type="arabicPeriod"/>
            </a:pPr>
            <a:r>
              <a:rPr lang="zh-CN" altLang="en-US" dirty="0"/>
              <a:t>条件为</a:t>
            </a:r>
            <a:r>
              <a:rPr lang="en-US" altLang="zh-CN" dirty="0"/>
              <a:t>e</a:t>
            </a:r>
            <a:r>
              <a:rPr lang="zh-CN" altLang="en-US" dirty="0"/>
              <a:t>时，只有当汇连节点</a:t>
            </a:r>
            <a:r>
              <a:rPr lang="en-US" altLang="zh-CN" dirty="0"/>
              <a:t>e</a:t>
            </a:r>
            <a:r>
              <a:rPr lang="zh-CN" altLang="en-US" dirty="0"/>
              <a:t>或者</a:t>
            </a:r>
            <a:r>
              <a:rPr lang="en-US" altLang="zh-CN" dirty="0"/>
              <a:t>e</a:t>
            </a:r>
            <a:r>
              <a:rPr lang="zh-CN" altLang="en-US" dirty="0"/>
              <a:t>的子节点不包含在条件</a:t>
            </a:r>
            <a:r>
              <a:rPr lang="en-US" altLang="zh-CN" dirty="0"/>
              <a:t>e</a:t>
            </a:r>
            <a:r>
              <a:rPr lang="zh-CN" altLang="en-US" dirty="0"/>
              <a:t>中的时候，</a:t>
            </a:r>
            <a:r>
              <a:rPr lang="en-US" altLang="zh-CN" dirty="0"/>
              <a:t>e</a:t>
            </a:r>
            <a:r>
              <a:rPr lang="zh-CN" altLang="en-US" dirty="0"/>
              <a:t>才能阻塞。同上一条，独立不成立。</a:t>
            </a:r>
            <a:endParaRPr lang="en-US" altLang="zh-CN" dirty="0"/>
          </a:p>
          <a:p>
            <a:pPr marL="228600" indent="-228600">
              <a:buAutoNum type="arabicPeriod"/>
            </a:pPr>
            <a:r>
              <a:rPr lang="zh-CN" altLang="en-US" dirty="0"/>
              <a:t>条件为</a:t>
            </a:r>
            <a:r>
              <a:rPr lang="en-US" altLang="zh-CN" dirty="0"/>
              <a:t>f</a:t>
            </a:r>
            <a:r>
              <a:rPr lang="zh-CN" altLang="en-US" dirty="0"/>
              <a:t>时，对分分连结构节点</a:t>
            </a:r>
            <a:r>
              <a:rPr lang="en-US" altLang="zh-CN" dirty="0"/>
              <a:t>f</a:t>
            </a:r>
            <a:r>
              <a:rPr lang="zh-CN" altLang="en-US" dirty="0"/>
              <a:t>，</a:t>
            </a:r>
            <a:r>
              <a:rPr lang="en-US" altLang="zh-CN" dirty="0"/>
              <a:t>f</a:t>
            </a:r>
            <a:r>
              <a:rPr lang="zh-CN" altLang="en-US" dirty="0"/>
              <a:t>在条件集合</a:t>
            </a:r>
            <a:r>
              <a:rPr lang="en-US" altLang="zh-CN" dirty="0"/>
              <a:t>f</a:t>
            </a:r>
            <a:r>
              <a:rPr lang="zh-CN" altLang="en-US" dirty="0"/>
              <a:t>中，因此可以阻塞。独立成立。</a:t>
            </a:r>
            <a:endParaRPr lang="en-US" altLang="zh-CN" dirty="0"/>
          </a:p>
          <a:p>
            <a:pPr marL="228600" indent="-228600">
              <a:buAutoNum type="arabicPeriod"/>
            </a:pPr>
            <a:endParaRPr lang="en-US" altLang="zh-CN"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90488" y="744538"/>
            <a:ext cx="6616700" cy="3722687"/>
          </a:xfrm>
        </p:spPr>
      </p:sp>
      <p:sp>
        <p:nvSpPr>
          <p:cNvPr id="142339" name="Rectangle 3"/>
          <p:cNvSpPr>
            <a:spLocks noGrp="1" noChangeArrowheads="1"/>
          </p:cNvSpPr>
          <p:nvPr>
            <p:ph type="body" idx="1"/>
          </p:nvPr>
        </p:nvSpPr>
        <p:spPr>
          <a:xfrm>
            <a:off x="680418" y="4715061"/>
            <a:ext cx="5436841" cy="446842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D3604F-F5C7-412C-AE28-FF961BD94C8A}"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1852551"/>
          </a:xfrm>
          <a:solidFill>
            <a:srgbClr val="0062AC"/>
          </a:solidFill>
        </p:spPr>
        <p:txBody>
          <a:bodyPr anchor="ctr"/>
          <a:lstStyle>
            <a:lvl1pPr algn="ctr">
              <a:defRPr sz="6000">
                <a:latin typeface="Arial" panose="020B0604020202020204" pitchFamily="34" charset="0"/>
                <a:cs typeface="Arial" panose="020B0604020202020204" pitchFamily="34" charset="0"/>
              </a:defRPr>
            </a:lvl1pPr>
          </a:lstStyle>
          <a:p>
            <a:r>
              <a:rPr lang="en-US" dirty="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4447" y="1"/>
            <a:ext cx="11797552" cy="669129"/>
          </a:xfrm>
          <a:noFill/>
        </p:spPr>
        <p:txBody>
          <a:bodyPr>
            <a:noAutofit/>
          </a:bodyPr>
          <a:lstStyle>
            <a:lvl1pPr>
              <a:defRPr sz="4000" b="1" baseline="0">
                <a:solidFill>
                  <a:schemeClr val="tx1"/>
                </a:solidFill>
                <a:latin typeface="Calibri" panose="020F0502020204030204" pitchFamily="34" charset="0"/>
                <a:ea typeface="黑体" panose="02010609060101010101" pitchFamily="49" charset="-122"/>
              </a:defRPr>
            </a:lvl1pPr>
          </a:lstStyle>
          <a:p>
            <a:r>
              <a:rPr lang="en-US" dirty="0"/>
              <a:t>Click to edit Master title style</a:t>
            </a:r>
            <a:endParaRPr lang="en-US" dirty="0"/>
          </a:p>
        </p:txBody>
      </p:sp>
      <p:sp>
        <p:nvSpPr>
          <p:cNvPr id="3" name="Content Placeholder 2"/>
          <p:cNvSpPr>
            <a:spLocks noGrp="1"/>
          </p:cNvSpPr>
          <p:nvPr>
            <p:ph idx="1"/>
          </p:nvPr>
        </p:nvSpPr>
        <p:spPr>
          <a:xfrm>
            <a:off x="394447" y="789709"/>
            <a:ext cx="11355295" cy="5798657"/>
          </a:xfrm>
        </p:spPr>
        <p:txBody>
          <a:bodyPr/>
          <a:lstStyle>
            <a:lvl1pPr>
              <a:lnSpc>
                <a:spcPct val="120000"/>
              </a:lnSpc>
              <a:defRPr sz="3200" b="1" i="0" baseline="0">
                <a:ea typeface="黑体" panose="02010609060101010101" pitchFamily="49" charset="-122"/>
              </a:defRPr>
            </a:lvl1pPr>
            <a:lvl2pPr>
              <a:lnSpc>
                <a:spcPct val="120000"/>
              </a:lnSpc>
              <a:defRPr sz="3000" b="0" i="0" baseline="0">
                <a:ea typeface="华文楷体" panose="02010600040101010101" pitchFamily="2" charset="-122"/>
              </a:defRPr>
            </a:lvl2pPr>
            <a:lvl3pPr>
              <a:lnSpc>
                <a:spcPct val="120000"/>
              </a:lnSpc>
              <a:defRPr sz="2800" b="0" i="0" baseline="0">
                <a:ea typeface="华文新魏" panose="02010800040101010101" pitchFamily="2" charset="-122"/>
              </a:defRPr>
            </a:lvl3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9" name="Line 1"/>
          <p:cNvSpPr>
            <a:spLocks noChangeShapeType="1"/>
          </p:cNvSpPr>
          <p:nvPr userDrawn="1"/>
        </p:nvSpPr>
        <p:spPr bwMode="auto">
          <a:xfrm>
            <a:off x="0" y="669131"/>
            <a:ext cx="12192000" cy="0"/>
          </a:xfrm>
          <a:prstGeom prst="line">
            <a:avLst/>
          </a:prstGeom>
          <a:noFill/>
          <a:ln w="25400">
            <a:solidFill>
              <a:srgbClr val="0062AC"/>
            </a:solidFill>
            <a:miter lim="800000"/>
          </a:ln>
          <a:effectLst/>
        </p:spPr>
        <p:txBody>
          <a:bodyPr/>
          <a:lstStyle/>
          <a:p>
            <a:pPr>
              <a:buFont typeface="Times New Roman" panose="02020603050405020304" pitchFamily="16" charset="0"/>
              <a:buNone/>
              <a:defRPr/>
            </a:pPr>
            <a:endParaRPr lang="en-GB">
              <a:latin typeface="Arial" panose="020B0604020202020204" pitchFamily="34" charset="0"/>
              <a:ea typeface="宋体" panose="02010600030101010101" pitchFamily="2"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extBox 9"/>
          <p:cNvSpPr txBox="1"/>
          <p:nvPr userDrawn="1"/>
        </p:nvSpPr>
        <p:spPr>
          <a:xfrm>
            <a:off x="11293947" y="6580997"/>
            <a:ext cx="898052" cy="306705"/>
          </a:xfrm>
          <a:prstGeom prst="rect">
            <a:avLst/>
          </a:prstGeom>
          <a:solidFill>
            <a:srgbClr val="ED6C00"/>
          </a:solid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sz="1400" dirty="0">
              <a:ln>
                <a:noFill/>
              </a:ln>
              <a:solidFill>
                <a:schemeClr val="bg1"/>
              </a:solidFill>
            </a:endParaRPr>
          </a:p>
        </p:txBody>
      </p:sp>
      <p:sp>
        <p:nvSpPr>
          <p:cNvPr id="2" name="Title Placeholder 1"/>
          <p:cNvSpPr>
            <a:spLocks noGrp="1"/>
          </p:cNvSpPr>
          <p:nvPr>
            <p:ph type="title"/>
          </p:nvPr>
        </p:nvSpPr>
        <p:spPr>
          <a:xfrm>
            <a:off x="0" y="1"/>
            <a:ext cx="11178636" cy="890648"/>
          </a:xfrm>
          <a:prstGeom prst="rect">
            <a:avLst/>
          </a:prstGeom>
          <a:solidFill>
            <a:srgbClr val="0062AC"/>
          </a:solidFill>
        </p:spPr>
        <p:txBody>
          <a:bodyPr vert="horz" lIns="91440" tIns="45720" rIns="91440" bIns="45720"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394447" y="991590"/>
            <a:ext cx="11355295" cy="5589264"/>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3" name="TextBox 12"/>
          <p:cNvSpPr txBox="1"/>
          <p:nvPr userDrawn="1"/>
        </p:nvSpPr>
        <p:spPr>
          <a:xfrm>
            <a:off x="3528060" y="6581140"/>
            <a:ext cx="7370233" cy="306705"/>
          </a:xfrm>
          <a:prstGeom prst="rect">
            <a:avLst/>
          </a:prstGeom>
          <a:solidFill>
            <a:schemeClr val="accent5">
              <a:lumMod val="75000"/>
            </a:schemeClr>
          </a:solid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400" b="0" dirty="0">
                <a:solidFill>
                  <a:schemeClr val="bg1"/>
                </a:solidFill>
              </a:rPr>
              <a:t>《</a:t>
            </a:r>
            <a:r>
              <a:rPr lang="zh-CN" altLang="en-US" sz="1400" b="0" dirty="0">
                <a:solidFill>
                  <a:schemeClr val="bg1"/>
                </a:solidFill>
              </a:rPr>
              <a:t>人工智能导论</a:t>
            </a:r>
            <a:r>
              <a:rPr lang="en-US" altLang="zh-CN" sz="1400" b="0" dirty="0">
                <a:solidFill>
                  <a:schemeClr val="bg1"/>
                </a:solidFill>
              </a:rPr>
              <a:t>》</a:t>
            </a:r>
            <a:r>
              <a:rPr lang="zh-CN" altLang="en-US" sz="1400" b="0" dirty="0">
                <a:solidFill>
                  <a:schemeClr val="bg1"/>
                </a:solidFill>
              </a:rPr>
              <a:t>本科生课程，教材</a:t>
            </a:r>
            <a:r>
              <a:rPr lang="en-US" altLang="zh-CN" sz="1400" b="0" dirty="0">
                <a:solidFill>
                  <a:schemeClr val="bg1"/>
                </a:solidFill>
              </a:rPr>
              <a:t>《</a:t>
            </a:r>
            <a:r>
              <a:rPr lang="zh-CN" altLang="en-US" sz="1400" b="0" dirty="0">
                <a:solidFill>
                  <a:schemeClr val="bg1"/>
                </a:solidFill>
              </a:rPr>
              <a:t>人工智能导论：模型与算法</a:t>
            </a:r>
            <a:r>
              <a:rPr lang="en-US" altLang="zh-CN" sz="1400" b="0" dirty="0">
                <a:solidFill>
                  <a:schemeClr val="bg1"/>
                </a:solidFill>
              </a:rPr>
              <a:t>》</a:t>
            </a:r>
            <a:endParaRPr lang="zh-CN" altLang="en-US" sz="1400" b="0" dirty="0">
              <a:solidFill>
                <a:schemeClr val="bg1"/>
              </a:solidFill>
            </a:endParaRPr>
          </a:p>
        </p:txBody>
      </p:sp>
      <p:sp>
        <p:nvSpPr>
          <p:cNvPr id="14" name="TextBox 13"/>
          <p:cNvSpPr txBox="1"/>
          <p:nvPr userDrawn="1"/>
        </p:nvSpPr>
        <p:spPr>
          <a:xfrm>
            <a:off x="0" y="6581140"/>
            <a:ext cx="3528060" cy="306705"/>
          </a:xfrm>
          <a:prstGeom prst="rect">
            <a:avLst/>
          </a:prstGeom>
          <a:solidFill>
            <a:schemeClr val="accent1">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solidFill>
                <a:effectLst/>
                <a:uLnTx/>
                <a:uFillTx/>
                <a:latin typeface="+mn-lt"/>
                <a:ea typeface="+mn-ea"/>
                <a:cs typeface="+mn-cs"/>
              </a:rPr>
              <a:t>程明明</a:t>
            </a:r>
            <a:r>
              <a:rPr kumimoji="0" lang="en-US" altLang="zh-CN" sz="1400" b="0" i="0" u="none" strike="noStrike" kern="1200" cap="none" spc="0" normalizeH="0" baseline="0" noProof="0" dirty="0">
                <a:ln>
                  <a:noFill/>
                </a:ln>
                <a:solidFill>
                  <a:schemeClr val="bg1"/>
                </a:solidFill>
                <a:effectLst/>
                <a:uLnTx/>
                <a:uFillTx/>
                <a:latin typeface="+mn-lt"/>
                <a:ea typeface="+mn-ea"/>
                <a:cs typeface="+mn-cs"/>
              </a:rPr>
              <a:t>, http://mmcheng.net</a:t>
            </a:r>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
        <p:nvSpPr>
          <p:cNvPr id="12" name="TextBox 11"/>
          <p:cNvSpPr txBox="1"/>
          <p:nvPr userDrawn="1"/>
        </p:nvSpPr>
        <p:spPr>
          <a:xfrm>
            <a:off x="10898293" y="6581140"/>
            <a:ext cx="1292860" cy="306705"/>
          </a:xfrm>
          <a:prstGeom prst="rect">
            <a:avLst/>
          </a:prstGeom>
          <a:solidFill>
            <a:schemeClr val="accent5">
              <a:lumMod val="50000"/>
            </a:schemeClr>
          </a:solidFill>
        </p:spPr>
        <p:txBody>
          <a:bodyPr wrap="square" rtlCol="0">
            <a:spAutoFit/>
          </a:bodyPr>
          <a:lstStyle/>
          <a:p>
            <a:pPr algn="ctr"/>
            <a:fld id="{C603BFBC-EF15-48A5-8249-0FEAC4BE5DBB}" type="slidenum">
              <a:rPr lang="en-US" sz="1400" smtClean="0">
                <a:solidFill>
                  <a:schemeClr val="bg1"/>
                </a:solidFill>
              </a:rPr>
            </a:fld>
            <a:endParaRPr lang="en-US" sz="14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lvl1pPr algn="l" defTabSz="914400" rtl="0" eaLnBrk="1" latinLnBrk="0" hangingPunct="1">
        <a:lnSpc>
          <a:spcPct val="90000"/>
        </a:lnSpc>
        <a:spcBef>
          <a:spcPct val="0"/>
        </a:spcBef>
        <a:buNone/>
        <a:defRPr sz="4400" kern="120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9" Type="http://schemas.openxmlformats.org/officeDocument/2006/relationships/slideLayout" Target="../slideLayouts/slideLayout3.xml"/><Relationship Id="rId18" Type="http://schemas.openxmlformats.org/officeDocument/2006/relationships/tags" Target="../tags/tag18.xml"/><Relationship Id="rId17" Type="http://schemas.openxmlformats.org/officeDocument/2006/relationships/image" Target="../media/image1.png"/><Relationship Id="rId16" Type="http://schemas.openxmlformats.org/officeDocument/2006/relationships/tags" Target="../tags/tag17.xml"/><Relationship Id="rId15" Type="http://schemas.openxmlformats.org/officeDocument/2006/relationships/tags" Target="../tags/tag16.xml"/><Relationship Id="rId14" Type="http://schemas.openxmlformats.org/officeDocument/2006/relationships/tags" Target="../tags/tag15.xml"/><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9.png"/></Relationships>
</file>

<file path=ppt/slides/_rels/slide3.xml.rels><?xml version="1.0" encoding="UTF-8" standalone="yes"?>
<Relationships xmlns="http://schemas.openxmlformats.org/package/2006/relationships"><Relationship Id="rId9" Type="http://schemas.openxmlformats.org/officeDocument/2006/relationships/image" Target="../media/image5.jpeg"/><Relationship Id="rId8" Type="http://schemas.openxmlformats.org/officeDocument/2006/relationships/image" Target="../media/image4.jpeg"/><Relationship Id="rId7" Type="http://schemas.openxmlformats.org/officeDocument/2006/relationships/image" Target="../media/image3.jpeg"/><Relationship Id="rId6" Type="http://schemas.openxmlformats.org/officeDocument/2006/relationships/image" Target="../media/image2.jpeg"/><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9" Type="http://schemas.openxmlformats.org/officeDocument/2006/relationships/slideLayout" Target="../slideLayouts/slideLayout3.xml"/><Relationship Id="rId18" Type="http://schemas.openxmlformats.org/officeDocument/2006/relationships/tags" Target="../tags/tag31.xml"/><Relationship Id="rId17" Type="http://schemas.openxmlformats.org/officeDocument/2006/relationships/image" Target="../media/image1.png"/><Relationship Id="rId16" Type="http://schemas.openxmlformats.org/officeDocument/2006/relationships/tags" Target="../tags/tag30.xml"/><Relationship Id="rId15" Type="http://schemas.openxmlformats.org/officeDocument/2006/relationships/tags" Target="../tags/tag29.xml"/><Relationship Id="rId14" Type="http://schemas.openxmlformats.org/officeDocument/2006/relationships/tags" Target="../tags/tag28.xml"/><Relationship Id="rId13" Type="http://schemas.openxmlformats.org/officeDocument/2006/relationships/tags" Target="../tags/tag27.xml"/><Relationship Id="rId12" Type="http://schemas.openxmlformats.org/officeDocument/2006/relationships/tags" Target="../tags/tag26.xml"/><Relationship Id="rId11" Type="http://schemas.openxmlformats.org/officeDocument/2006/relationships/tags" Target="../tags/tag25.xml"/><Relationship Id="rId10" Type="http://schemas.openxmlformats.org/officeDocument/2006/relationships/tags" Target="../tags/tag24.xml"/><Relationship Id="rId1" Type="http://schemas.openxmlformats.org/officeDocument/2006/relationships/tags" Target="../tags/tag19.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31.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image" Target="../media/image38.pn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41.png"/><Relationship Id="rId2" Type="http://schemas.openxmlformats.org/officeDocument/2006/relationships/image" Target="../media/image18.png"/><Relationship Id="rId1"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jpe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12.png"/></Relationships>
</file>

<file path=ppt/slides/_rels/slide4.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9" Type="http://schemas.openxmlformats.org/officeDocument/2006/relationships/slideLayout" Target="../slideLayouts/slideLayout3.xml"/><Relationship Id="rId18" Type="http://schemas.openxmlformats.org/officeDocument/2006/relationships/tags" Target="../tags/tag48.xml"/><Relationship Id="rId17" Type="http://schemas.openxmlformats.org/officeDocument/2006/relationships/image" Target="../media/image1.png"/><Relationship Id="rId16" Type="http://schemas.openxmlformats.org/officeDocument/2006/relationships/tags" Target="../tags/tag47.xml"/><Relationship Id="rId15" Type="http://schemas.openxmlformats.org/officeDocument/2006/relationships/tags" Target="../tags/tag46.xml"/><Relationship Id="rId14" Type="http://schemas.openxmlformats.org/officeDocument/2006/relationships/tags" Target="../tags/tag45.xml"/><Relationship Id="rId13" Type="http://schemas.openxmlformats.org/officeDocument/2006/relationships/tags" Target="../tags/tag44.xml"/><Relationship Id="rId12" Type="http://schemas.openxmlformats.org/officeDocument/2006/relationships/tags" Target="../tags/tag43.xml"/><Relationship Id="rId11" Type="http://schemas.openxmlformats.org/officeDocument/2006/relationships/tags" Target="../tags/tag42.xml"/><Relationship Id="rId10" Type="http://schemas.openxmlformats.org/officeDocument/2006/relationships/tags" Target="../tags/tag41.xml"/><Relationship Id="rId1" Type="http://schemas.openxmlformats.org/officeDocument/2006/relationships/tags" Target="../tags/tag32.xml"/></Relationships>
</file>

<file path=ppt/slides/_rels/slide4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image" Target="../media/image12.png"/></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12.png"/></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image" Target="../media/image12.png"/></Relationships>
</file>

<file path=ppt/slides/_rels/slide4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5.png"/><Relationship Id="rId3"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image" Target="../media/image12.png"/></Relationships>
</file>

<file path=ppt/slides/_rels/slide4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hemeOverride" Target="../theme/themeOverride1.xml"/><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jpeg"/></Relationships>
</file>

<file path=ppt/slides/_rels/slide4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hemeOverride" Target="../theme/themeOverride2.xml"/><Relationship Id="rId5" Type="http://schemas.openxmlformats.org/officeDocument/2006/relationships/image" Target="../media/image63.png"/><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slides/_rels/slide46.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slides/_rels/slide47.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slides/_rels/slide48.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image" Target="../media/image63.png"/><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4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7.jpeg"/><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image" Target="../media/image64.jpeg"/></Relationships>
</file>

<file path=ppt/slides/_rels/slide5.xml.rels><?xml version="1.0" encoding="UTF-8" standalone="yes"?>
<Relationships xmlns="http://schemas.openxmlformats.org/package/2006/relationships"><Relationship Id="rId9" Type="http://schemas.openxmlformats.org/officeDocument/2006/relationships/tags" Target="../tags/tag56.xml"/><Relationship Id="rId8" Type="http://schemas.openxmlformats.org/officeDocument/2006/relationships/tags" Target="../tags/tag55.xml"/><Relationship Id="rId7" Type="http://schemas.openxmlformats.org/officeDocument/2006/relationships/tags" Target="../tags/tag54.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image" Target="../media/image6.png"/><Relationship Id="rId24" Type="http://schemas.openxmlformats.org/officeDocument/2006/relationships/slideLayout" Target="../slideLayouts/slideLayout3.xml"/><Relationship Id="rId23" Type="http://schemas.openxmlformats.org/officeDocument/2006/relationships/tags" Target="../tags/tag68.xml"/><Relationship Id="rId22" Type="http://schemas.openxmlformats.org/officeDocument/2006/relationships/image" Target="../media/image7.png"/><Relationship Id="rId21" Type="http://schemas.openxmlformats.org/officeDocument/2006/relationships/image" Target="../media/image1.png"/><Relationship Id="rId20" Type="http://schemas.openxmlformats.org/officeDocument/2006/relationships/tags" Target="../tags/tag67.xml"/><Relationship Id="rId2" Type="http://schemas.openxmlformats.org/officeDocument/2006/relationships/tags" Target="../tags/tag50.xml"/><Relationship Id="rId19" Type="http://schemas.openxmlformats.org/officeDocument/2006/relationships/tags" Target="../tags/tag66.xml"/><Relationship Id="rId18" Type="http://schemas.openxmlformats.org/officeDocument/2006/relationships/tags" Target="../tags/tag65.xml"/><Relationship Id="rId17" Type="http://schemas.openxmlformats.org/officeDocument/2006/relationships/tags" Target="../tags/tag64.xml"/><Relationship Id="rId16" Type="http://schemas.openxmlformats.org/officeDocument/2006/relationships/tags" Target="../tags/tag63.xml"/><Relationship Id="rId15" Type="http://schemas.openxmlformats.org/officeDocument/2006/relationships/tags" Target="../tags/tag62.xml"/><Relationship Id="rId14" Type="http://schemas.openxmlformats.org/officeDocument/2006/relationships/tags" Target="../tags/tag61.xml"/><Relationship Id="rId13" Type="http://schemas.openxmlformats.org/officeDocument/2006/relationships/tags" Target="../tags/tag60.xml"/><Relationship Id="rId12" Type="http://schemas.openxmlformats.org/officeDocument/2006/relationships/tags" Target="../tags/tag59.xml"/><Relationship Id="rId11" Type="http://schemas.openxmlformats.org/officeDocument/2006/relationships/tags" Target="../tags/tag58.xml"/><Relationship Id="rId10" Type="http://schemas.openxmlformats.org/officeDocument/2006/relationships/tags" Target="../tags/tag57.xml"/><Relationship Id="rId1" Type="http://schemas.openxmlformats.org/officeDocument/2006/relationships/tags" Target="../tags/tag49.xml"/></Relationships>
</file>

<file path=ppt/slides/_rels/slide50.xml.rels><?xml version="1.0" encoding="UTF-8" standalone="yes"?>
<Relationships xmlns="http://schemas.openxmlformats.org/package/2006/relationships"><Relationship Id="rId9" Type="http://schemas.openxmlformats.org/officeDocument/2006/relationships/hyperlink" Target="http://baike.baidu.com/view/138850.htm" TargetMode="External"/><Relationship Id="rId8" Type="http://schemas.openxmlformats.org/officeDocument/2006/relationships/hyperlink" Target="http://baike.baidu.com/view/55981.htm" TargetMode="External"/><Relationship Id="rId7" Type="http://schemas.openxmlformats.org/officeDocument/2006/relationships/hyperlink" Target="http://baike.baidu.com/view/528938.htm" TargetMode="External"/><Relationship Id="rId6" Type="http://schemas.openxmlformats.org/officeDocument/2006/relationships/hyperlink" Target="http://baike.baidu.com/view/134768.htm" TargetMode="External"/><Relationship Id="rId5" Type="http://schemas.openxmlformats.org/officeDocument/2006/relationships/hyperlink" Target="http://baike.baidu.com/view/4404703.htm" TargetMode="External"/><Relationship Id="rId4" Type="http://schemas.openxmlformats.org/officeDocument/2006/relationships/hyperlink" Target="http://baike.baidu.com/view/500904.htm" TargetMode="External"/><Relationship Id="rId3" Type="http://schemas.openxmlformats.org/officeDocument/2006/relationships/hyperlink" Target="http://baike.baidu.com/view/927199.htm" TargetMode="External"/><Relationship Id="rId2" Type="http://schemas.openxmlformats.org/officeDocument/2006/relationships/hyperlink" Target="http://baike.baidu.com/view/2535.htm" TargetMode="External"/><Relationship Id="rId11" Type="http://schemas.openxmlformats.org/officeDocument/2006/relationships/notesSlide" Target="../notesSlides/notesSlide8.xml"/><Relationship Id="rId10" Type="http://schemas.openxmlformats.org/officeDocument/2006/relationships/slideLayout" Target="../slideLayouts/slideLayout2.xml"/><Relationship Id="rId1" Type="http://schemas.openxmlformats.org/officeDocument/2006/relationships/hyperlink" Target="http://baike.baidu.com/view/1225808.htm" TargetMode="External"/></Relationships>
</file>

<file path=ppt/slides/_rels/slide51.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jpeg"/><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8.png"/></Relationships>
</file>

<file path=ppt/slides/_rels/slide52.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image" Target="../media/image73.png"/><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8.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9" Type="http://schemas.openxmlformats.org/officeDocument/2006/relationships/tags" Target="../tags/tag77.xml"/><Relationship Id="rId8" Type="http://schemas.openxmlformats.org/officeDocument/2006/relationships/tags" Target="../tags/tag76.xml"/><Relationship Id="rId7" Type="http://schemas.openxmlformats.org/officeDocument/2006/relationships/tags" Target="../tags/tag75.xml"/><Relationship Id="rId6" Type="http://schemas.openxmlformats.org/officeDocument/2006/relationships/tags" Target="../tags/tag74.xml"/><Relationship Id="rId5" Type="http://schemas.openxmlformats.org/officeDocument/2006/relationships/tags" Target="../tags/tag73.xml"/><Relationship Id="rId4" Type="http://schemas.openxmlformats.org/officeDocument/2006/relationships/tags" Target="../tags/tag72.xml"/><Relationship Id="rId3" Type="http://schemas.openxmlformats.org/officeDocument/2006/relationships/tags" Target="../tags/tag71.xml"/><Relationship Id="rId20" Type="http://schemas.openxmlformats.org/officeDocument/2006/relationships/slideLayout" Target="../slideLayouts/slideLayout3.xml"/><Relationship Id="rId2" Type="http://schemas.openxmlformats.org/officeDocument/2006/relationships/tags" Target="../tags/tag70.xml"/><Relationship Id="rId19" Type="http://schemas.openxmlformats.org/officeDocument/2006/relationships/tags" Target="../tags/tag85.xml"/><Relationship Id="rId18" Type="http://schemas.openxmlformats.org/officeDocument/2006/relationships/image" Target="../media/image8.png"/><Relationship Id="rId17" Type="http://schemas.openxmlformats.org/officeDocument/2006/relationships/image" Target="../media/image1.png"/><Relationship Id="rId16" Type="http://schemas.openxmlformats.org/officeDocument/2006/relationships/tags" Target="../tags/tag84.xml"/><Relationship Id="rId15" Type="http://schemas.openxmlformats.org/officeDocument/2006/relationships/tags" Target="../tags/tag83.xml"/><Relationship Id="rId14" Type="http://schemas.openxmlformats.org/officeDocument/2006/relationships/tags" Target="../tags/tag82.xml"/><Relationship Id="rId13" Type="http://schemas.openxmlformats.org/officeDocument/2006/relationships/tags" Target="../tags/tag81.xml"/><Relationship Id="rId12" Type="http://schemas.openxmlformats.org/officeDocument/2006/relationships/tags" Target="../tags/tag80.xml"/><Relationship Id="rId11" Type="http://schemas.openxmlformats.org/officeDocument/2006/relationships/tags" Target="../tags/tag79.xml"/><Relationship Id="rId10" Type="http://schemas.openxmlformats.org/officeDocument/2006/relationships/tags" Target="../tags/tag78.xml"/><Relationship Id="rId1" Type="http://schemas.openxmlformats.org/officeDocument/2006/relationships/tags" Target="../tags/tag6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9.png"/><Relationship Id="rId1" Type="http://schemas.openxmlformats.org/officeDocument/2006/relationships/image" Target="../media/image78.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png"/></Relationships>
</file>

<file path=ppt/slides/_rels/slide67.xml.rels><?xml version="1.0" encoding="UTF-8" standalone="yes"?>
<Relationships xmlns="http://schemas.openxmlformats.org/package/2006/relationships"><Relationship Id="rId9" Type="http://schemas.openxmlformats.org/officeDocument/2006/relationships/tags" Target="../tags/tag93.xml"/><Relationship Id="rId8" Type="http://schemas.openxmlformats.org/officeDocument/2006/relationships/tags" Target="../tags/tag92.xml"/><Relationship Id="rId7" Type="http://schemas.openxmlformats.org/officeDocument/2006/relationships/tags" Target="../tags/tag91.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image" Target="../media/image81.png"/><Relationship Id="rId3" Type="http://schemas.openxmlformats.org/officeDocument/2006/relationships/tags" Target="../tags/tag88.xml"/><Relationship Id="rId2" Type="http://schemas.openxmlformats.org/officeDocument/2006/relationships/tags" Target="../tags/tag87.xml"/><Relationship Id="rId13" Type="http://schemas.openxmlformats.org/officeDocument/2006/relationships/slideLayout" Target="../slideLayouts/slideLayout3.xml"/><Relationship Id="rId12" Type="http://schemas.openxmlformats.org/officeDocument/2006/relationships/tags" Target="../tags/tag95.xml"/><Relationship Id="rId11" Type="http://schemas.openxmlformats.org/officeDocument/2006/relationships/image" Target="../media/image1.png"/><Relationship Id="rId10" Type="http://schemas.openxmlformats.org/officeDocument/2006/relationships/tags" Target="../tags/tag94.xml"/><Relationship Id="rId1" Type="http://schemas.openxmlformats.org/officeDocument/2006/relationships/tags" Target="../tags/tag86.xml"/></Relationships>
</file>

<file path=ppt/slides/_rels/slide6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82.png"/></Relationships>
</file>

<file path=ppt/slides/_rels/slide6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8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7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image" Target="../media/image88.png"/></Relationships>
</file>

<file path=ppt/slides/_rels/slide7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image" Target="../media/image93.png"/></Relationships>
</file>

<file path=ppt/slides/_rels/slide7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 Id="rId3" Type="http://schemas.openxmlformats.org/officeDocument/2006/relationships/image" Target="../media/image95.png"/><Relationship Id="rId2" Type="http://schemas.openxmlformats.org/officeDocument/2006/relationships/image" Target="../media/image99.png"/><Relationship Id="rId1" Type="http://schemas.openxmlformats.org/officeDocument/2006/relationships/image" Target="../media/image98.png"/></Relationships>
</file>

<file path=ppt/slides/_rels/slide7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97.png"/><Relationship Id="rId4" Type="http://schemas.openxmlformats.org/officeDocument/2006/relationships/image" Target="../media/image96.png"/><Relationship Id="rId3" Type="http://schemas.openxmlformats.org/officeDocument/2006/relationships/image" Target="../media/image95.png"/><Relationship Id="rId2" Type="http://schemas.openxmlformats.org/officeDocument/2006/relationships/image" Target="../media/image99.png"/><Relationship Id="rId1" Type="http://schemas.openxmlformats.org/officeDocument/2006/relationships/image" Target="../media/image100.png"/></Relationships>
</file>

<file path=ppt/slides/_rels/slide74.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image" Target="../media/image105.png"/><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image" Target="../media/image102.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06.png"/></Relationships>
</file>

<file path=ppt/slides/_rels/slide7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13.png"/><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image" Target="../media/image107.png"/></Relationships>
</file>

<file path=ppt/slides/_rels/slide77.xml.rels><?xml version="1.0" encoding="UTF-8" standalone="yes"?>
<Relationships xmlns="http://schemas.openxmlformats.org/package/2006/relationships"><Relationship Id="rId9" Type="http://schemas.openxmlformats.org/officeDocument/2006/relationships/tags" Target="../tags/tag104.xml"/><Relationship Id="rId8" Type="http://schemas.openxmlformats.org/officeDocument/2006/relationships/tags" Target="../tags/tag103.xml"/><Relationship Id="rId7" Type="http://schemas.openxmlformats.org/officeDocument/2006/relationships/tags" Target="../tags/tag102.xml"/><Relationship Id="rId6" Type="http://schemas.openxmlformats.org/officeDocument/2006/relationships/tags" Target="../tags/tag101.xml"/><Relationship Id="rId5" Type="http://schemas.openxmlformats.org/officeDocument/2006/relationships/tags" Target="../tags/tag100.xml"/><Relationship Id="rId4" Type="http://schemas.openxmlformats.org/officeDocument/2006/relationships/tags" Target="../tags/tag99.xml"/><Relationship Id="rId3" Type="http://schemas.openxmlformats.org/officeDocument/2006/relationships/tags" Target="../tags/tag98.xml"/><Relationship Id="rId25" Type="http://schemas.openxmlformats.org/officeDocument/2006/relationships/notesSlide" Target="../notesSlides/notesSlide14.xml"/><Relationship Id="rId24" Type="http://schemas.openxmlformats.org/officeDocument/2006/relationships/slideLayout" Target="../slideLayouts/slideLayout3.xml"/><Relationship Id="rId23" Type="http://schemas.openxmlformats.org/officeDocument/2006/relationships/tags" Target="../tags/tag117.xml"/><Relationship Id="rId22" Type="http://schemas.openxmlformats.org/officeDocument/2006/relationships/image" Target="../media/image1.png"/><Relationship Id="rId21" Type="http://schemas.openxmlformats.org/officeDocument/2006/relationships/tags" Target="../tags/tag116.xml"/><Relationship Id="rId20" Type="http://schemas.openxmlformats.org/officeDocument/2006/relationships/tags" Target="../tags/tag115.xml"/><Relationship Id="rId2" Type="http://schemas.openxmlformats.org/officeDocument/2006/relationships/tags" Target="../tags/tag97.xml"/><Relationship Id="rId19" Type="http://schemas.openxmlformats.org/officeDocument/2006/relationships/tags" Target="../tags/tag114.xml"/><Relationship Id="rId18" Type="http://schemas.openxmlformats.org/officeDocument/2006/relationships/tags" Target="../tags/tag113.xml"/><Relationship Id="rId17" Type="http://schemas.openxmlformats.org/officeDocument/2006/relationships/tags" Target="../tags/tag112.xml"/><Relationship Id="rId16" Type="http://schemas.openxmlformats.org/officeDocument/2006/relationships/tags" Target="../tags/tag111.xml"/><Relationship Id="rId15" Type="http://schemas.openxmlformats.org/officeDocument/2006/relationships/tags" Target="../tags/tag110.xml"/><Relationship Id="rId14" Type="http://schemas.openxmlformats.org/officeDocument/2006/relationships/tags" Target="../tags/tag109.xml"/><Relationship Id="rId13" Type="http://schemas.openxmlformats.org/officeDocument/2006/relationships/tags" Target="../tags/tag108.xml"/><Relationship Id="rId12" Type="http://schemas.openxmlformats.org/officeDocument/2006/relationships/tags" Target="../tags/tag107.xml"/><Relationship Id="rId11" Type="http://schemas.openxmlformats.org/officeDocument/2006/relationships/tags" Target="../tags/tag106.xml"/><Relationship Id="rId10" Type="http://schemas.openxmlformats.org/officeDocument/2006/relationships/tags" Target="../tags/tag105.xml"/><Relationship Id="rId1" Type="http://schemas.openxmlformats.org/officeDocument/2006/relationships/tags" Target="../tags/tag9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5.png"/><Relationship Id="rId1" Type="http://schemas.openxmlformats.org/officeDocument/2006/relationships/image" Target="../media/image1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6.png"/></Relationships>
</file>

<file path=ppt/slides/_rels/slide8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0.png"/><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image" Target="../media/image117.png"/></Relationships>
</file>

<file path=ppt/slides/_rels/slide8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0.png"/><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image" Target="../media/image121.png"/></Relationships>
</file>

<file path=ppt/slides/_rels/slide8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4.png"/><Relationship Id="rId3" Type="http://schemas.openxmlformats.org/officeDocument/2006/relationships/image" Target="../media/image119.png"/><Relationship Id="rId2" Type="http://schemas.openxmlformats.org/officeDocument/2006/relationships/image" Target="../media/image123.png"/><Relationship Id="rId1" Type="http://schemas.openxmlformats.org/officeDocument/2006/relationships/image" Target="../media/image122.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5.png"/></Relationships>
</file>

<file path=ppt/slides/_rels/slide8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 Id="rId3" Type="http://schemas.openxmlformats.org/officeDocument/2006/relationships/image" Target="../media/image127.png"/><Relationship Id="rId2" Type="http://schemas.openxmlformats.org/officeDocument/2006/relationships/tags" Target="../tags/tag118.xml"/><Relationship Id="rId1" Type="http://schemas.openxmlformats.org/officeDocument/2006/relationships/image" Target="../media/image126.png"/></Relationships>
</file>

<file path=ppt/slides/_rels/slide8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 Id="rId3" Type="http://schemas.openxmlformats.org/officeDocument/2006/relationships/image" Target="../media/image118.png"/><Relationship Id="rId2" Type="http://schemas.openxmlformats.org/officeDocument/2006/relationships/image" Target="../media/image129.png"/><Relationship Id="rId1" Type="http://schemas.openxmlformats.org/officeDocument/2006/relationships/image" Target="../media/image12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0.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810" y="2"/>
            <a:ext cx="12200255" cy="1909010"/>
          </a:xfrm>
        </p:spPr>
        <p:txBody>
          <a:bodyPr>
            <a:normAutofit/>
          </a:bodyPr>
          <a:lstStyle/>
          <a:p>
            <a:pPr>
              <a:spcAft>
                <a:spcPts val="0"/>
              </a:spcAft>
            </a:pPr>
            <a:r>
              <a:rPr lang="zh-CN" altLang="en-US" sz="8000" b="1"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sym typeface="+mn-ea"/>
              </a:rPr>
              <a:t>逻辑与推理</a:t>
            </a:r>
            <a:r>
              <a:rPr lang="en-US" altLang="zh-CN" sz="8000" b="1"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sym typeface="+mn-ea"/>
              </a:rPr>
              <a:t>2</a:t>
            </a:r>
            <a:endParaRPr lang="en-US" altLang="zh-CN" sz="8000" b="1"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sym typeface="+mn-ea"/>
            </a:endParaRPr>
          </a:p>
        </p:txBody>
      </p:sp>
      <p:sp>
        <p:nvSpPr>
          <p:cNvPr id="5" name="Subtitle 2"/>
          <p:cNvSpPr txBox="1"/>
          <p:nvPr/>
        </p:nvSpPr>
        <p:spPr>
          <a:xfrm>
            <a:off x="1794510" y="2217442"/>
            <a:ext cx="8602980" cy="242311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1350"/>
              </a:spcBef>
              <a:spcAft>
                <a:spcPts val="0"/>
              </a:spcAft>
            </a:pPr>
            <a:r>
              <a:rPr lang="zh-CN" altLang="en-US" sz="4800" dirty="0">
                <a:ln w="0"/>
                <a:effectLst>
                  <a:outerShdw blurRad="38100" dist="19050" dir="2700000" algn="tl" rotWithShape="0">
                    <a:schemeClr val="dk1">
                      <a:alpha val="40000"/>
                    </a:schemeClr>
                  </a:outerShdw>
                </a:effectLst>
                <a:ea typeface="华文楷体" panose="02010600040101010101" pitchFamily="2" charset="-122"/>
              </a:rPr>
              <a:t>主讲：郭春乐、刘夏雷</a:t>
            </a:r>
            <a:endParaRPr lang="en-US" altLang="zh-CN" sz="4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spcAft>
                <a:spcPts val="0"/>
              </a:spcAft>
            </a:pPr>
            <a:r>
              <a:rPr lang="zh-CN" altLang="en-US" sz="4800" dirty="0">
                <a:ln w="0"/>
                <a:effectLst>
                  <a:outerShdw blurRad="38100" dist="19050" dir="2700000" algn="tl" rotWithShape="0">
                    <a:schemeClr val="dk1">
                      <a:alpha val="40000"/>
                    </a:schemeClr>
                  </a:outerShdw>
                </a:effectLst>
                <a:ea typeface="华文楷体" panose="02010600040101010101" pitchFamily="2" charset="-122"/>
              </a:rPr>
              <a:t>南开大学计算机学院</a:t>
            </a:r>
            <a:endParaRPr lang="en-US" altLang="zh-CN" sz="4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r>
              <a:rPr lang="en-US" altLang="zh-CN" sz="4800" dirty="0">
                <a:ln w="0"/>
                <a:effectLst>
                  <a:outerShdw blurRad="38100" dist="19050" dir="2700000" algn="tl" rotWithShape="0">
                    <a:schemeClr val="dk1">
                      <a:alpha val="40000"/>
                    </a:schemeClr>
                  </a:outerShdw>
                </a:effectLst>
                <a:ea typeface="华文楷体" panose="02010600040101010101" pitchFamily="2" charset="-122"/>
              </a:rPr>
              <a:t> </a:t>
            </a:r>
            <a:endParaRPr lang="en-US" altLang="zh-CN" sz="4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1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1800" dirty="0">
              <a:ln w="0"/>
              <a:effectLst>
                <a:outerShdw blurRad="38100" dist="19050" dir="2700000" algn="tl" rotWithShape="0">
                  <a:schemeClr val="dk1">
                    <a:alpha val="40000"/>
                  </a:schemeClr>
                </a:outerShdw>
              </a:effectLst>
              <a:ea typeface="华文楷体" panose="02010600040101010101" pitchFamily="2" charset="-122"/>
            </a:endParaRPr>
          </a:p>
        </p:txBody>
      </p:sp>
      <p:sp>
        <p:nvSpPr>
          <p:cNvPr id="4" name="Subtitle 2"/>
          <p:cNvSpPr txBox="1"/>
          <p:nvPr/>
        </p:nvSpPr>
        <p:spPr>
          <a:xfrm>
            <a:off x="632258" y="5163519"/>
            <a:ext cx="11036969" cy="6420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1350"/>
              </a:spcBef>
              <a:spcAft>
                <a:spcPts val="0"/>
              </a:spcAft>
            </a:pPr>
            <a:r>
              <a:rPr lang="zh-CN" altLang="en-US" sz="3600" dirty="0">
                <a:ln w="0"/>
                <a:effectLst>
                  <a:outerShdw blurRad="38100" dist="19050" dir="2700000" algn="tl" rotWithShape="0">
                    <a:schemeClr val="dk1">
                      <a:alpha val="40000"/>
                    </a:schemeClr>
                  </a:outerShdw>
                </a:effectLst>
                <a:ea typeface="华文楷体" panose="02010600040101010101" pitchFamily="2" charset="-122"/>
              </a:rPr>
              <a:t>致谢：本课件主要内容来自浙江大学吴飞教授、</a:t>
            </a:r>
            <a:endParaRPr lang="zh-CN" altLang="en-US"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r>
              <a:rPr lang="zh-CN" altLang="en-US" sz="3600" dirty="0">
                <a:ln w="0"/>
                <a:effectLst>
                  <a:outerShdw blurRad="38100" dist="19050" dir="2700000" algn="tl" rotWithShape="0">
                    <a:schemeClr val="dk1">
                      <a:alpha val="40000"/>
                    </a:schemeClr>
                  </a:outerShdw>
                </a:effectLst>
                <a:ea typeface="华文楷体" panose="02010600040101010101" pitchFamily="2" charset="-122"/>
              </a:rPr>
              <a:t>南开大学程明明教授</a:t>
            </a:r>
            <a:endParaRPr lang="en-US" altLang="zh-CN"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1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1800" dirty="0">
              <a:ln w="0"/>
              <a:effectLst>
                <a:outerShdw blurRad="38100" dist="19050" dir="2700000" algn="tl" rotWithShape="0">
                  <a:schemeClr val="dk1">
                    <a:alpha val="40000"/>
                  </a:schemeClr>
                </a:outerShdw>
              </a:effectLst>
              <a:ea typeface="华文楷体" panose="0201060004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知识图谱：知识工程</a:t>
            </a:r>
            <a:endParaRPr lang="zh-CN" altLang="en-US" dirty="0"/>
          </a:p>
        </p:txBody>
      </p:sp>
      <p:sp>
        <p:nvSpPr>
          <p:cNvPr id="3" name="内容占位符 2"/>
          <p:cNvSpPr>
            <a:spLocks noGrp="1"/>
          </p:cNvSpPr>
          <p:nvPr>
            <p:ph idx="1"/>
          </p:nvPr>
        </p:nvSpPr>
        <p:spPr>
          <a:xfrm>
            <a:off x="394448" y="789710"/>
            <a:ext cx="7569682" cy="5387254"/>
          </a:xfrm>
        </p:spPr>
        <p:txBody>
          <a:bodyPr>
            <a:normAutofit/>
          </a:bodyPr>
          <a:lstStyle/>
          <a:p>
            <a:r>
              <a:rPr lang="en-US" altLang="zh-CN" dirty="0"/>
              <a:t>Edward A. Feigenbaum</a:t>
            </a:r>
            <a:r>
              <a:rPr lang="zh-CN" altLang="en-US" dirty="0"/>
              <a:t>于</a:t>
            </a:r>
            <a:r>
              <a:rPr lang="en-US" altLang="zh-CN" dirty="0"/>
              <a:t>1977</a:t>
            </a:r>
            <a:r>
              <a:rPr lang="zh-CN" altLang="en-US" dirty="0"/>
              <a:t>年提出了知识工程的概念</a:t>
            </a:r>
            <a:endParaRPr lang="en-US" altLang="zh-CN" dirty="0"/>
          </a:p>
          <a:p>
            <a:pPr lvl="1"/>
            <a:r>
              <a:rPr lang="zh-CN" altLang="en-US" dirty="0"/>
              <a:t>开发了基于知识的系统</a:t>
            </a:r>
            <a:r>
              <a:rPr lang="en-US" altLang="zh-CN" dirty="0"/>
              <a:t>(knowledge-based systems)</a:t>
            </a:r>
            <a:r>
              <a:rPr lang="zh-CN" altLang="en-US" dirty="0"/>
              <a:t>。该系统利用计算机程序包含大量知识、规则、和推理机制，为显示生活中的问题提供解决方案。</a:t>
            </a:r>
            <a:endParaRPr lang="en-US" altLang="zh-CN" dirty="0"/>
          </a:p>
          <a:p>
            <a:pPr lvl="1"/>
            <a:r>
              <a:rPr lang="zh-CN" altLang="en-US" dirty="0"/>
              <a:t>基于知识的系统主要表现形式是用于模仿专家决策过程的专家系统。</a:t>
            </a:r>
            <a:endParaRPr lang="en-US" altLang="zh-CN" dirty="0"/>
          </a:p>
          <a:p>
            <a:pPr lvl="1"/>
            <a:r>
              <a:rPr lang="en-US" altLang="zh-CN" dirty="0"/>
              <a:t>Turing Award in 1994</a:t>
            </a:r>
            <a:endParaRPr lang="en-US" altLang="zh-CN" dirty="0"/>
          </a:p>
          <a:p>
            <a:endParaRPr lang="zh-CN" altLang="en-US" dirty="0"/>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900478" y="1085777"/>
            <a:ext cx="3897074" cy="40909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3"/>
          <p:cNvSpPr>
            <a:spLocks noChangeArrowheads="1"/>
          </p:cNvSpPr>
          <p:nvPr/>
        </p:nvSpPr>
        <p:spPr bwMode="auto">
          <a:xfrm>
            <a:off x="2206974" y="5970850"/>
            <a:ext cx="8045280" cy="605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Verdana" panose="020B0604030504040204" pitchFamily="34" charset="0"/>
                <a:ea typeface="宋体" panose="02010600030101010101" pitchFamily="2" charset="-122"/>
              </a:defRPr>
            </a:lvl1pPr>
            <a:lvl2pPr marL="742950" indent="-285750" eaLnBrk="0" hangingPunct="0">
              <a:defRPr sz="2800">
                <a:solidFill>
                  <a:schemeClr val="tx1"/>
                </a:solidFill>
                <a:latin typeface="Verdana" panose="020B0604030504040204" pitchFamily="34" charset="0"/>
                <a:ea typeface="宋体" panose="02010600030101010101" pitchFamily="2" charset="-122"/>
              </a:defRPr>
            </a:lvl2pPr>
            <a:lvl3pPr marL="1143000" indent="-228600" eaLnBrk="0" hangingPunct="0">
              <a:defRPr sz="2800">
                <a:solidFill>
                  <a:schemeClr val="tx1"/>
                </a:solidFill>
                <a:latin typeface="Verdana" panose="020B0604030504040204" pitchFamily="34" charset="0"/>
                <a:ea typeface="宋体" panose="02010600030101010101" pitchFamily="2" charset="-122"/>
              </a:defRPr>
            </a:lvl3pPr>
            <a:lvl4pPr marL="1600200" indent="-228600" eaLnBrk="0" hangingPunct="0">
              <a:defRPr sz="2800">
                <a:solidFill>
                  <a:schemeClr val="tx1"/>
                </a:solidFill>
                <a:latin typeface="Verdana" panose="020B0604030504040204" pitchFamily="34" charset="0"/>
                <a:ea typeface="宋体" panose="02010600030101010101" pitchFamily="2" charset="-122"/>
              </a:defRPr>
            </a:lvl4pPr>
            <a:lvl5pPr marL="2057400" indent="-228600" eaLnBrk="0" hangingPunct="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lgn="ctr">
              <a:lnSpc>
                <a:spcPts val="2000"/>
              </a:lnSpc>
              <a:buFont typeface="Arial" panose="020B0604020202020204" pitchFamily="34" charset="0"/>
              <a:buNone/>
            </a:pPr>
            <a:r>
              <a:rPr lang="en-US" altLang="zh-CN" sz="1400" dirty="0" err="1">
                <a:latin typeface="Times New Roman" panose="02020603050405020304" pitchFamily="16" charset="0"/>
                <a:cs typeface="Times New Roman" panose="02020603050405020304" pitchFamily="16" charset="0"/>
              </a:rPr>
              <a:t>Feigenbaum</a:t>
            </a:r>
            <a:r>
              <a:rPr lang="en-US" altLang="zh-CN" sz="1400" dirty="0">
                <a:latin typeface="Times New Roman" panose="02020603050405020304" pitchFamily="16" charset="0"/>
                <a:cs typeface="Times New Roman" panose="02020603050405020304" pitchFamily="16" charset="0"/>
              </a:rPr>
              <a:t>, E. A., </a:t>
            </a:r>
            <a:r>
              <a:rPr lang="en-US" altLang="zh-CN" sz="1400" dirty="0">
                <a:solidFill>
                  <a:srgbClr val="1D1DFF"/>
                </a:solidFill>
                <a:latin typeface="Times New Roman" panose="02020603050405020304" pitchFamily="16" charset="0"/>
                <a:ea typeface="黑体" panose="02010609060101010101" pitchFamily="49" charset="-122"/>
                <a:cs typeface="Times New Roman" panose="02020603050405020304" pitchFamily="16" charset="0"/>
              </a:rPr>
              <a:t>The Art of Artificial Intelligence: Themes and Case Studies of Knowledge Engineering</a:t>
            </a:r>
            <a:r>
              <a:rPr lang="en-US" altLang="zh-CN" sz="1400" dirty="0">
                <a:latin typeface="Times New Roman" panose="02020603050405020304" pitchFamily="16" charset="0"/>
                <a:cs typeface="Times New Roman" panose="02020603050405020304" pitchFamily="16" charset="0"/>
              </a:rPr>
              <a:t>, </a:t>
            </a:r>
            <a:r>
              <a:rPr lang="en-US" altLang="zh-CN" sz="1400" i="1" dirty="0">
                <a:latin typeface="Times New Roman" panose="02020603050405020304" pitchFamily="16" charset="0"/>
                <a:cs typeface="Times New Roman" panose="02020603050405020304" pitchFamily="16" charset="0"/>
              </a:rPr>
              <a:t>Proceedings of the International Joint Conference on Artificial Intelligence(IJCAI),1977</a:t>
            </a:r>
            <a:endParaRPr lang="zh-CN" altLang="en-US" sz="1400" i="1" dirty="0">
              <a:latin typeface="Times New Roman" panose="02020603050405020304" pitchFamily="16" charset="0"/>
              <a:cs typeface="Times New Roman" panose="02020603050405020304" pitchFamily="16"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知识图谱：以水利工程为例</a:t>
            </a:r>
            <a:endParaRPr lang="zh-CN" altLang="en-US" dirty="0"/>
          </a:p>
        </p:txBody>
      </p:sp>
      <p:sp>
        <p:nvSpPr>
          <p:cNvPr id="3" name="内容占位符 2"/>
          <p:cNvSpPr>
            <a:spLocks noGrp="1"/>
          </p:cNvSpPr>
          <p:nvPr>
            <p:ph idx="1"/>
          </p:nvPr>
        </p:nvSpPr>
        <p:spPr/>
        <p:txBody>
          <a:bodyPr/>
          <a:lstStyle/>
          <a:p>
            <a:endParaRPr lang="en-US" altLang="zh-CN" dirty="0"/>
          </a:p>
          <a:p>
            <a:endParaRPr lang="zh-CN" altLang="en-US" dirty="0"/>
          </a:p>
        </p:txBody>
      </p:sp>
      <p:grpSp>
        <p:nvGrpSpPr>
          <p:cNvPr id="4" name="组合 3"/>
          <p:cNvGrpSpPr/>
          <p:nvPr/>
        </p:nvGrpSpPr>
        <p:grpSpPr>
          <a:xfrm>
            <a:off x="149959" y="915058"/>
            <a:ext cx="11931976" cy="5459733"/>
            <a:chOff x="294963" y="1486845"/>
            <a:chExt cx="8973055" cy="4544129"/>
          </a:xfrm>
        </p:grpSpPr>
        <p:grpSp>
          <p:nvGrpSpPr>
            <p:cNvPr id="5" name="组合 4"/>
            <p:cNvGrpSpPr/>
            <p:nvPr/>
          </p:nvGrpSpPr>
          <p:grpSpPr>
            <a:xfrm>
              <a:off x="294963" y="1486845"/>
              <a:ext cx="8973055" cy="4544129"/>
              <a:chOff x="294963" y="1486845"/>
              <a:chExt cx="8973055" cy="4544129"/>
            </a:xfrm>
          </p:grpSpPr>
          <p:grpSp>
            <p:nvGrpSpPr>
              <p:cNvPr id="16" name="组合 15"/>
              <p:cNvGrpSpPr/>
              <p:nvPr/>
            </p:nvGrpSpPr>
            <p:grpSpPr>
              <a:xfrm>
                <a:off x="294963" y="1486845"/>
                <a:ext cx="8973055" cy="4437472"/>
                <a:chOff x="899592" y="1412704"/>
                <a:chExt cx="8299263" cy="4073940"/>
              </a:xfrm>
            </p:grpSpPr>
            <p:sp>
              <p:nvSpPr>
                <p:cNvPr id="26" name="文本框 75"/>
                <p:cNvSpPr txBox="1"/>
                <p:nvPr/>
              </p:nvSpPr>
              <p:spPr>
                <a:xfrm>
                  <a:off x="2138879" y="2412873"/>
                  <a:ext cx="1352308" cy="305730"/>
                </a:xfrm>
                <a:prstGeom prst="rect">
                  <a:avLst/>
                </a:prstGeom>
                <a:noFill/>
              </p:spPr>
              <p:txBody>
                <a:bodyPr wrap="square" rtlCol="0">
                  <a:spAutoFit/>
                </a:bodyPr>
                <a:lstStyle/>
                <a:p>
                  <a:r>
                    <a:rPr lang="en-US" altLang="zh-CN" sz="2000" b="0" dirty="0">
                      <a:latin typeface="Times New Roman" panose="02020603050405020304" pitchFamily="16" charset="0"/>
                      <a:ea typeface="黑体" panose="02010609060101010101" pitchFamily="49" charset="-122"/>
                      <a:cs typeface="Times New Roman" panose="02020603050405020304" pitchFamily="16" charset="0"/>
                    </a:rPr>
                    <a:t>is an</a:t>
                  </a:r>
                  <a:endParaRPr lang="zh-CN" altLang="en-US" sz="2000" b="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27" name="直接箭头连接符 26"/>
                <p:cNvCxnSpPr/>
                <p:nvPr/>
              </p:nvCxnSpPr>
              <p:spPr bwMode="auto">
                <a:xfrm flipH="1">
                  <a:off x="1943708" y="2721064"/>
                  <a:ext cx="1006165" cy="8221"/>
                </a:xfrm>
                <a:prstGeom prst="straightConnector1">
                  <a:avLst/>
                </a:prstGeom>
                <a:solidFill>
                  <a:srgbClr val="00FF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8" name="文本框 11"/>
                <p:cNvSpPr txBox="1"/>
                <p:nvPr/>
              </p:nvSpPr>
              <p:spPr>
                <a:xfrm>
                  <a:off x="5454872" y="2534662"/>
                  <a:ext cx="1352714" cy="352765"/>
                </a:xfrm>
                <a:prstGeom prst="rect">
                  <a:avLst/>
                </a:prstGeom>
                <a:noFill/>
              </p:spPr>
              <p:txBody>
                <a:bodyPr wrap="square" rtlCol="0">
                  <a:spAutoFit/>
                </a:bodyPr>
                <a:lstStyle/>
                <a:p>
                  <a:r>
                    <a:rPr lang="zh-CN" altLang="en-US" sz="2400" b="0" dirty="0">
                      <a:solidFill>
                        <a:srgbClr val="7030A0"/>
                      </a:solidFill>
                      <a:latin typeface="Times New Roman" panose="02020603050405020304" pitchFamily="16" charset="0"/>
                      <a:ea typeface="黑体" panose="02010609060101010101" pitchFamily="49" charset="-122"/>
                      <a:cs typeface="Times New Roman" panose="02020603050405020304" pitchFamily="16" charset="0"/>
                    </a:rPr>
                    <a:t>三峡大坝</a:t>
                  </a:r>
                  <a:endParaRPr lang="zh-CN" altLang="en-US" sz="2400" b="0" dirty="0">
                    <a:solidFill>
                      <a:srgbClr val="7030A0"/>
                    </a:solidFill>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29" name="直接箭头连接符 28"/>
                <p:cNvCxnSpPr/>
                <p:nvPr/>
              </p:nvCxnSpPr>
              <p:spPr bwMode="auto">
                <a:xfrm flipH="1">
                  <a:off x="4141881" y="2682829"/>
                  <a:ext cx="1376740" cy="0"/>
                </a:xfrm>
                <a:prstGeom prst="straightConnector1">
                  <a:avLst/>
                </a:prstGeom>
                <a:solidFill>
                  <a:srgbClr val="00FF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0" name="文本框 13"/>
                <p:cNvSpPr txBox="1"/>
                <p:nvPr/>
              </p:nvSpPr>
              <p:spPr>
                <a:xfrm>
                  <a:off x="6914368" y="1710320"/>
                  <a:ext cx="2284487" cy="352765"/>
                </a:xfrm>
                <a:prstGeom prst="rect">
                  <a:avLst/>
                </a:prstGeom>
                <a:noFill/>
              </p:spPr>
              <p:txBody>
                <a:bodyPr wrap="square" rtlCol="0">
                  <a:spAutoFit/>
                </a:bodyPr>
                <a:lstStyle/>
                <a:p>
                  <a:r>
                    <a:rPr lang="zh-CN" altLang="en-US" sz="2400" b="0" dirty="0">
                      <a:solidFill>
                        <a:srgbClr val="006600"/>
                      </a:solidFill>
                      <a:latin typeface="Times New Roman" panose="02020603050405020304" pitchFamily="16" charset="0"/>
                      <a:ea typeface="黑体" panose="02010609060101010101" pitchFamily="49" charset="-122"/>
                      <a:cs typeface="Times New Roman" panose="02020603050405020304" pitchFamily="16" charset="0"/>
                    </a:rPr>
                    <a:t>发电、改善航道、种植</a:t>
                  </a:r>
                  <a:endParaRPr lang="zh-CN" altLang="en-US" sz="2400" b="0" dirty="0">
                    <a:solidFill>
                      <a:srgbClr val="006600"/>
                    </a:solidFill>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31" name="直接箭头连接符 30"/>
                <p:cNvCxnSpPr/>
                <p:nvPr/>
              </p:nvCxnSpPr>
              <p:spPr bwMode="auto">
                <a:xfrm>
                  <a:off x="6427465" y="2713261"/>
                  <a:ext cx="1376447" cy="16024"/>
                </a:xfrm>
                <a:prstGeom prst="straightConnector1">
                  <a:avLst/>
                </a:prstGeom>
                <a:solidFill>
                  <a:srgbClr val="00FF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2" name="直接箭头连接符 31"/>
                <p:cNvCxnSpPr/>
                <p:nvPr/>
              </p:nvCxnSpPr>
              <p:spPr bwMode="auto">
                <a:xfrm flipH="1" flipV="1">
                  <a:off x="3490146" y="1906628"/>
                  <a:ext cx="10500" cy="657556"/>
                </a:xfrm>
                <a:prstGeom prst="straightConnector1">
                  <a:avLst/>
                </a:prstGeom>
                <a:solidFill>
                  <a:srgbClr val="00FF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3" name="直接箭头连接符 32"/>
                <p:cNvCxnSpPr/>
                <p:nvPr/>
              </p:nvCxnSpPr>
              <p:spPr bwMode="auto">
                <a:xfrm flipV="1">
                  <a:off x="2162557" y="2951331"/>
                  <a:ext cx="1150834" cy="1520215"/>
                </a:xfrm>
                <a:prstGeom prst="straightConnector1">
                  <a:avLst/>
                </a:prstGeom>
                <a:solidFill>
                  <a:srgbClr val="00FF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4" name="直接箭头连接符 33"/>
                <p:cNvCxnSpPr/>
                <p:nvPr/>
              </p:nvCxnSpPr>
              <p:spPr bwMode="auto">
                <a:xfrm flipH="1" flipV="1">
                  <a:off x="3606479" y="2951030"/>
                  <a:ext cx="2215447" cy="1610586"/>
                </a:xfrm>
                <a:prstGeom prst="straightConnector1">
                  <a:avLst/>
                </a:prstGeom>
                <a:solidFill>
                  <a:srgbClr val="00FF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5" name="直接箭头连接符 34"/>
                <p:cNvCxnSpPr/>
                <p:nvPr/>
              </p:nvCxnSpPr>
              <p:spPr bwMode="auto">
                <a:xfrm flipH="1" flipV="1">
                  <a:off x="5262576" y="3789188"/>
                  <a:ext cx="630768" cy="682358"/>
                </a:xfrm>
                <a:prstGeom prst="straightConnector1">
                  <a:avLst/>
                </a:prstGeom>
                <a:solidFill>
                  <a:srgbClr val="00FF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6" name="直接箭头连接符 35"/>
                <p:cNvCxnSpPr/>
                <p:nvPr/>
              </p:nvCxnSpPr>
              <p:spPr bwMode="auto">
                <a:xfrm flipH="1">
                  <a:off x="5262575" y="2812424"/>
                  <a:ext cx="865188" cy="623669"/>
                </a:xfrm>
                <a:prstGeom prst="straightConnector1">
                  <a:avLst/>
                </a:prstGeom>
                <a:solidFill>
                  <a:srgbClr val="00FF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7" name="文本框 43"/>
                <p:cNvSpPr txBox="1"/>
                <p:nvPr/>
              </p:nvSpPr>
              <p:spPr>
                <a:xfrm>
                  <a:off x="4963558" y="3478368"/>
                  <a:ext cx="1028334" cy="352765"/>
                </a:xfrm>
                <a:prstGeom prst="rect">
                  <a:avLst/>
                </a:prstGeom>
                <a:noFill/>
                <a:ln w="12700">
                  <a:solidFill>
                    <a:schemeClr val="tx1"/>
                  </a:solidFill>
                  <a:prstDash val="lgDash"/>
                </a:ln>
              </p:spPr>
              <p:txBody>
                <a:bodyPr wrap="square" rtlCol="0">
                  <a:spAutoFit/>
                </a:bodyPr>
                <a:lstStyle/>
                <a:p>
                  <a:r>
                    <a:rPr lang="zh-CN" altLang="en-US" sz="2400" b="0" dirty="0">
                      <a:solidFill>
                        <a:srgbClr val="0156FF"/>
                      </a:solidFill>
                      <a:latin typeface="Times New Roman" panose="02020603050405020304" pitchFamily="16" charset="0"/>
                      <a:ea typeface="黑体" panose="02010609060101010101" pitchFamily="49" charset="-122"/>
                      <a:cs typeface="Times New Roman" panose="02020603050405020304" pitchFamily="16" charset="0"/>
                    </a:rPr>
                    <a:t>长江流域</a:t>
                  </a:r>
                  <a:endParaRPr lang="en-US" altLang="zh-CN" sz="2400" b="0" dirty="0">
                    <a:solidFill>
                      <a:srgbClr val="0156FF"/>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8" name="文本框 61"/>
                <p:cNvSpPr txBox="1"/>
                <p:nvPr/>
              </p:nvSpPr>
              <p:spPr>
                <a:xfrm>
                  <a:off x="5546936" y="4474690"/>
                  <a:ext cx="1352714" cy="352765"/>
                </a:xfrm>
                <a:prstGeom prst="rect">
                  <a:avLst/>
                </a:prstGeom>
                <a:noFill/>
              </p:spPr>
              <p:txBody>
                <a:bodyPr wrap="square" rtlCol="0">
                  <a:spAutoFit/>
                </a:bodyPr>
                <a:lstStyle/>
                <a:p>
                  <a:r>
                    <a:rPr lang="zh-CN" altLang="en-US" sz="2400" b="0" dirty="0">
                      <a:solidFill>
                        <a:srgbClr val="7030A0"/>
                      </a:solidFill>
                      <a:latin typeface="Times New Roman" panose="02020603050405020304" pitchFamily="16" charset="0"/>
                      <a:ea typeface="黑体" panose="02010609060101010101" pitchFamily="49" charset="-122"/>
                      <a:cs typeface="Times New Roman" panose="02020603050405020304" pitchFamily="16" charset="0"/>
                    </a:rPr>
                    <a:t>葛洲坝</a:t>
                  </a:r>
                  <a:endParaRPr lang="zh-CN" altLang="en-US" sz="2400" b="0" dirty="0">
                    <a:solidFill>
                      <a:srgbClr val="7030A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9" name="文本框 62"/>
                <p:cNvSpPr txBox="1"/>
                <p:nvPr/>
              </p:nvSpPr>
              <p:spPr>
                <a:xfrm>
                  <a:off x="1696015" y="4438490"/>
                  <a:ext cx="1352714" cy="352765"/>
                </a:xfrm>
                <a:prstGeom prst="rect">
                  <a:avLst/>
                </a:prstGeom>
                <a:noFill/>
              </p:spPr>
              <p:txBody>
                <a:bodyPr wrap="square" rtlCol="0">
                  <a:spAutoFit/>
                </a:bodyPr>
                <a:lstStyle/>
                <a:p>
                  <a:r>
                    <a:rPr lang="zh-CN" altLang="en-US" sz="2400" b="0" dirty="0">
                      <a:solidFill>
                        <a:srgbClr val="7030A0"/>
                      </a:solidFill>
                      <a:latin typeface="Times New Roman" panose="02020603050405020304" pitchFamily="16" charset="0"/>
                      <a:ea typeface="黑体" panose="02010609060101010101" pitchFamily="49" charset="-122"/>
                      <a:cs typeface="Times New Roman" panose="02020603050405020304" pitchFamily="16" charset="0"/>
                    </a:rPr>
                    <a:t>大古力水坝</a:t>
                  </a:r>
                  <a:endParaRPr lang="zh-CN" altLang="en-US" sz="2400" b="0" dirty="0">
                    <a:solidFill>
                      <a:srgbClr val="7030A0"/>
                    </a:solidFill>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40" name="直接箭头连接符 39"/>
                <p:cNvCxnSpPr/>
                <p:nvPr/>
              </p:nvCxnSpPr>
              <p:spPr bwMode="auto">
                <a:xfrm flipH="1">
                  <a:off x="5918902" y="4782363"/>
                  <a:ext cx="12638" cy="388558"/>
                </a:xfrm>
                <a:prstGeom prst="straightConnector1">
                  <a:avLst/>
                </a:prstGeom>
                <a:solidFill>
                  <a:srgbClr val="00FF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1" name="文本框 72"/>
                <p:cNvSpPr txBox="1"/>
                <p:nvPr/>
              </p:nvSpPr>
              <p:spPr>
                <a:xfrm>
                  <a:off x="2541529" y="1412704"/>
                  <a:ext cx="1826661" cy="399800"/>
                </a:xfrm>
                <a:prstGeom prst="rect">
                  <a:avLst/>
                </a:prstGeom>
                <a:noFill/>
                <a:ln w="12700">
                  <a:solidFill>
                    <a:schemeClr val="tx1"/>
                  </a:solidFill>
                  <a:prstDash val="lgDash"/>
                </a:ln>
              </p:spPr>
              <p:txBody>
                <a:bodyPr wrap="square" rtlCol="0">
                  <a:spAutoFit/>
                </a:bodyPr>
                <a:lstStyle/>
                <a:p>
                  <a:r>
                    <a:rPr lang="zh-CN" altLang="en-US" sz="2800" b="0" dirty="0">
                      <a:solidFill>
                        <a:srgbClr val="0156FF"/>
                      </a:solidFill>
                      <a:latin typeface="Times New Roman" panose="02020603050405020304" pitchFamily="16" charset="0"/>
                      <a:ea typeface="黑体" panose="02010609060101010101" pitchFamily="49" charset="-122"/>
                      <a:cs typeface="Times New Roman" panose="02020603050405020304" pitchFamily="16" charset="0"/>
                    </a:rPr>
                    <a:t>建设时间</a:t>
                  </a:r>
                  <a:r>
                    <a:rPr lang="en-US" altLang="zh-CN" sz="2800" b="0" dirty="0">
                      <a:solidFill>
                        <a:srgbClr val="0156FF"/>
                      </a:solidFill>
                      <a:latin typeface="Times New Roman" panose="02020603050405020304" pitchFamily="16" charset="0"/>
                      <a:ea typeface="黑体" panose="02010609060101010101" pitchFamily="49" charset="-122"/>
                      <a:cs typeface="Times New Roman" panose="02020603050405020304" pitchFamily="16" charset="0"/>
                    </a:rPr>
                    <a:t>  </a:t>
                  </a:r>
                  <a:r>
                    <a:rPr lang="zh-CN" altLang="en-US" sz="2800" b="0" dirty="0">
                      <a:solidFill>
                        <a:srgbClr val="0156FF"/>
                      </a:solidFill>
                      <a:latin typeface="Times New Roman" panose="02020603050405020304" pitchFamily="16" charset="0"/>
                      <a:ea typeface="黑体" panose="02010609060101010101" pitchFamily="49" charset="-122"/>
                      <a:cs typeface="Times New Roman" panose="02020603050405020304" pitchFamily="16" charset="0"/>
                    </a:rPr>
                    <a:t>规模</a:t>
                  </a:r>
                  <a:endParaRPr lang="en-US" altLang="zh-CN" sz="2800" b="0" dirty="0">
                    <a:solidFill>
                      <a:srgbClr val="0156FF"/>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2" name="文本框 74"/>
                <p:cNvSpPr txBox="1"/>
                <p:nvPr/>
              </p:nvSpPr>
              <p:spPr>
                <a:xfrm>
                  <a:off x="5355456" y="5133879"/>
                  <a:ext cx="1721519" cy="352765"/>
                </a:xfrm>
                <a:prstGeom prst="rect">
                  <a:avLst/>
                </a:prstGeom>
                <a:noFill/>
              </p:spPr>
              <p:txBody>
                <a:bodyPr wrap="square" rtlCol="0">
                  <a:spAutoFit/>
                </a:bodyPr>
                <a:lstStyle/>
                <a:p>
                  <a:r>
                    <a:rPr lang="zh-CN" altLang="en-US" sz="2400" b="0" dirty="0">
                      <a:solidFill>
                        <a:srgbClr val="006600"/>
                      </a:solidFill>
                      <a:latin typeface="Times New Roman" panose="02020603050405020304" pitchFamily="16" charset="0"/>
                      <a:ea typeface="黑体" panose="02010609060101010101" pitchFamily="49" charset="-122"/>
                      <a:cs typeface="Times New Roman" panose="02020603050405020304" pitchFamily="16" charset="0"/>
                    </a:rPr>
                    <a:t>发电、改善航道</a:t>
                  </a:r>
                  <a:endParaRPr lang="zh-CN" altLang="en-US" sz="2400" b="0" dirty="0">
                    <a:solidFill>
                      <a:srgbClr val="00660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3" name="文本框 77"/>
                <p:cNvSpPr txBox="1"/>
                <p:nvPr/>
              </p:nvSpPr>
              <p:spPr>
                <a:xfrm rot="18502879">
                  <a:off x="2137354" y="3296946"/>
                  <a:ext cx="1274733" cy="278296"/>
                </a:xfrm>
                <a:prstGeom prst="rect">
                  <a:avLst/>
                </a:prstGeom>
                <a:noFill/>
              </p:spPr>
              <p:txBody>
                <a:bodyPr wrap="square" rtlCol="0">
                  <a:spAutoFit/>
                </a:bodyPr>
                <a:lstStyle/>
                <a:p>
                  <a:r>
                    <a:rPr lang="en-US" altLang="zh-CN" sz="2000" b="0" dirty="0">
                      <a:latin typeface="Times New Roman" panose="02020603050405020304" pitchFamily="16" charset="0"/>
                      <a:ea typeface="黑体" panose="02010609060101010101" pitchFamily="49" charset="-122"/>
                      <a:cs typeface="Times New Roman" panose="02020603050405020304" pitchFamily="16" charset="0"/>
                    </a:rPr>
                    <a:t>is a</a:t>
                  </a:r>
                  <a:endParaRPr lang="zh-CN" altLang="en-US" sz="2000" b="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4" name="文本框 79"/>
                <p:cNvSpPr txBox="1"/>
                <p:nvPr/>
              </p:nvSpPr>
              <p:spPr>
                <a:xfrm rot="18850539">
                  <a:off x="6307026" y="1925280"/>
                  <a:ext cx="1214683" cy="278296"/>
                </a:xfrm>
                <a:prstGeom prst="rect">
                  <a:avLst/>
                </a:prstGeom>
                <a:noFill/>
              </p:spPr>
              <p:txBody>
                <a:bodyPr wrap="square" rtlCol="0">
                  <a:spAutoFit/>
                </a:bodyPr>
                <a:lstStyle/>
                <a:p>
                  <a:r>
                    <a:rPr lang="en-US" altLang="zh-CN" sz="2000" b="0" dirty="0">
                      <a:latin typeface="Times New Roman" panose="02020603050405020304" pitchFamily="16" charset="0"/>
                      <a:ea typeface="黑体" panose="02010609060101010101" pitchFamily="49" charset="-122"/>
                      <a:cs typeface="Times New Roman" panose="02020603050405020304" pitchFamily="16" charset="0"/>
                    </a:rPr>
                    <a:t>function</a:t>
                  </a:r>
                  <a:endParaRPr lang="zh-CN" altLang="en-US" sz="2000" b="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5" name="文本框 82"/>
                <p:cNvSpPr txBox="1"/>
                <p:nvPr/>
              </p:nvSpPr>
              <p:spPr>
                <a:xfrm>
                  <a:off x="4688649" y="2440765"/>
                  <a:ext cx="1352714" cy="305730"/>
                </a:xfrm>
                <a:prstGeom prst="rect">
                  <a:avLst/>
                </a:prstGeom>
                <a:noFill/>
              </p:spPr>
              <p:txBody>
                <a:bodyPr wrap="square" rtlCol="0">
                  <a:spAutoFit/>
                </a:bodyPr>
                <a:lstStyle/>
                <a:p>
                  <a:r>
                    <a:rPr lang="en-US" altLang="zh-CN" sz="2000" b="0" dirty="0">
                      <a:latin typeface="Times New Roman" panose="02020603050405020304" pitchFamily="16" charset="0"/>
                      <a:ea typeface="黑体" panose="02010609060101010101" pitchFamily="49" charset="-122"/>
                      <a:cs typeface="Times New Roman" panose="02020603050405020304" pitchFamily="16" charset="0"/>
                    </a:rPr>
                    <a:t>is a</a:t>
                  </a:r>
                  <a:endParaRPr lang="zh-CN" altLang="en-US" sz="2000" b="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6" name="文本框 84"/>
                <p:cNvSpPr txBox="1"/>
                <p:nvPr/>
              </p:nvSpPr>
              <p:spPr>
                <a:xfrm rot="3187592">
                  <a:off x="5604411" y="3988781"/>
                  <a:ext cx="656159" cy="278296"/>
                </a:xfrm>
                <a:prstGeom prst="rect">
                  <a:avLst/>
                </a:prstGeom>
                <a:noFill/>
              </p:spPr>
              <p:txBody>
                <a:bodyPr wrap="square" rtlCol="0">
                  <a:spAutoFit/>
                </a:bodyPr>
                <a:lstStyle/>
                <a:p>
                  <a:r>
                    <a:rPr lang="en-US" altLang="zh-CN" sz="2000" b="0" dirty="0">
                      <a:latin typeface="Times New Roman" panose="02020603050405020304" pitchFamily="16" charset="0"/>
                      <a:ea typeface="黑体" panose="02010609060101010101" pitchFamily="49" charset="-122"/>
                      <a:cs typeface="Times New Roman" panose="02020603050405020304" pitchFamily="16" charset="0"/>
                    </a:rPr>
                    <a:t>locate</a:t>
                  </a:r>
                  <a:endParaRPr lang="zh-CN" altLang="en-US" sz="2000" b="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7" name="文本框 86"/>
                <p:cNvSpPr txBox="1"/>
                <p:nvPr/>
              </p:nvSpPr>
              <p:spPr>
                <a:xfrm rot="19972824">
                  <a:off x="5192168" y="2966739"/>
                  <a:ext cx="597734" cy="305730"/>
                </a:xfrm>
                <a:prstGeom prst="rect">
                  <a:avLst/>
                </a:prstGeom>
                <a:noFill/>
              </p:spPr>
              <p:txBody>
                <a:bodyPr wrap="square" rtlCol="0">
                  <a:spAutoFit/>
                </a:bodyPr>
                <a:lstStyle/>
                <a:p>
                  <a:r>
                    <a:rPr lang="en-US" altLang="zh-CN" sz="2000" b="0" dirty="0">
                      <a:latin typeface="Times New Roman" panose="02020603050405020304" pitchFamily="16" charset="0"/>
                      <a:ea typeface="黑体" panose="02010609060101010101" pitchFamily="49" charset="-122"/>
                      <a:cs typeface="Times New Roman" panose="02020603050405020304" pitchFamily="16" charset="0"/>
                    </a:rPr>
                    <a:t>locate</a:t>
                  </a:r>
                  <a:endParaRPr lang="zh-CN" altLang="en-US" sz="2000" b="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8" name="文本框 89"/>
                <p:cNvSpPr txBox="1"/>
                <p:nvPr/>
              </p:nvSpPr>
              <p:spPr>
                <a:xfrm>
                  <a:off x="5958629" y="4851317"/>
                  <a:ext cx="821678" cy="305730"/>
                </a:xfrm>
                <a:prstGeom prst="rect">
                  <a:avLst/>
                </a:prstGeom>
                <a:noFill/>
              </p:spPr>
              <p:txBody>
                <a:bodyPr wrap="square" rtlCol="0">
                  <a:spAutoFit/>
                </a:bodyPr>
                <a:lstStyle/>
                <a:p>
                  <a:r>
                    <a:rPr lang="en-US" altLang="zh-CN" sz="2000" b="0" dirty="0">
                      <a:latin typeface="Times New Roman" panose="02020603050405020304" pitchFamily="16" charset="0"/>
                      <a:ea typeface="黑体" panose="02010609060101010101" pitchFamily="49" charset="-122"/>
                      <a:cs typeface="Times New Roman" panose="02020603050405020304" pitchFamily="16" charset="0"/>
                    </a:rPr>
                    <a:t>function</a:t>
                  </a:r>
                  <a:endParaRPr lang="zh-CN" altLang="en-US" sz="2000" b="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9" name="圆角矩形 215"/>
                <p:cNvSpPr/>
                <p:nvPr/>
              </p:nvSpPr>
              <p:spPr bwMode="auto">
                <a:xfrm>
                  <a:off x="899592" y="2492896"/>
                  <a:ext cx="1008112" cy="446845"/>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r>
                    <a:rPr lang="zh-CN" altLang="en-US" sz="2800" b="0" dirty="0">
                      <a:solidFill>
                        <a:schemeClr val="accent2"/>
                      </a:solidFill>
                      <a:latin typeface="Times New Roman" panose="02020603050405020304" pitchFamily="16" charset="0"/>
                      <a:ea typeface="黑体" panose="02010609060101010101" pitchFamily="49" charset="-122"/>
                      <a:cs typeface="Times New Roman" panose="02020603050405020304" pitchFamily="16" charset="0"/>
                    </a:rPr>
                    <a:t>工程</a:t>
                  </a:r>
                  <a:endParaRPr lang="zh-CN" altLang="en-US" sz="2800" b="0" dirty="0">
                    <a:solidFill>
                      <a:schemeClr val="accent2"/>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0" name="圆角矩形 216"/>
                <p:cNvSpPr/>
                <p:nvPr/>
              </p:nvSpPr>
              <p:spPr bwMode="auto">
                <a:xfrm>
                  <a:off x="2949873" y="2528900"/>
                  <a:ext cx="1134168" cy="382473"/>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r>
                    <a:rPr lang="zh-CN" altLang="en-US" sz="2800" b="0" dirty="0">
                      <a:solidFill>
                        <a:schemeClr val="accent2"/>
                      </a:solidFill>
                      <a:latin typeface="Times New Roman" panose="02020603050405020304" pitchFamily="16" charset="0"/>
                      <a:ea typeface="黑体" panose="02010609060101010101" pitchFamily="49" charset="-122"/>
                      <a:cs typeface="Times New Roman" panose="02020603050405020304" pitchFamily="16" charset="0"/>
                    </a:rPr>
                    <a:t>水利工程</a:t>
                  </a:r>
                  <a:endParaRPr lang="zh-CN" altLang="en-US" sz="2800" b="0" dirty="0">
                    <a:solidFill>
                      <a:schemeClr val="accent2"/>
                    </a:solidFill>
                    <a:latin typeface="Times New Roman" panose="02020603050405020304" pitchFamily="16" charset="0"/>
                    <a:ea typeface="黑体" panose="02010609060101010101" pitchFamily="49" charset="-122"/>
                    <a:cs typeface="Times New Roman" panose="02020603050405020304" pitchFamily="16" charset="0"/>
                  </a:endParaRPr>
                </a:p>
              </p:txBody>
            </p:sp>
          </p:grpSp>
          <p:cxnSp>
            <p:nvCxnSpPr>
              <p:cNvPr id="17" name="直接箭头连接符 16"/>
              <p:cNvCxnSpPr/>
              <p:nvPr/>
            </p:nvCxnSpPr>
            <p:spPr bwMode="auto">
              <a:xfrm>
                <a:off x="6050878" y="5002086"/>
                <a:ext cx="1274423" cy="10744"/>
              </a:xfrm>
              <a:prstGeom prst="straightConnector1">
                <a:avLst/>
              </a:prstGeom>
              <a:solidFill>
                <a:srgbClr val="00FF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 name="直接箭头连接符 17"/>
              <p:cNvCxnSpPr/>
              <p:nvPr/>
            </p:nvCxnSpPr>
            <p:spPr bwMode="auto">
              <a:xfrm>
                <a:off x="6131360" y="3064758"/>
                <a:ext cx="1500980" cy="1682712"/>
              </a:xfrm>
              <a:prstGeom prst="straightConnector1">
                <a:avLst/>
              </a:prstGeom>
              <a:solidFill>
                <a:srgbClr val="00FF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9" name="文本框 43"/>
              <p:cNvSpPr txBox="1"/>
              <p:nvPr/>
            </p:nvSpPr>
            <p:spPr>
              <a:xfrm>
                <a:off x="7432644" y="4822065"/>
                <a:ext cx="1449419" cy="691638"/>
              </a:xfrm>
              <a:prstGeom prst="rect">
                <a:avLst/>
              </a:prstGeom>
              <a:noFill/>
              <a:ln w="12700">
                <a:solidFill>
                  <a:schemeClr val="tx1"/>
                </a:solidFill>
                <a:prstDash val="lgDash"/>
              </a:ln>
            </p:spPr>
            <p:txBody>
              <a:bodyPr wrap="square" rtlCol="0">
                <a:spAutoFit/>
              </a:bodyPr>
              <a:lstStyle/>
              <a:p>
                <a:pPr algn="ctr"/>
                <a:r>
                  <a:rPr lang="zh-CN" altLang="en-US" sz="2400" b="0" dirty="0">
                    <a:solidFill>
                      <a:srgbClr val="0156FF"/>
                    </a:solidFill>
                    <a:latin typeface="Times New Roman" panose="02020603050405020304" pitchFamily="16" charset="0"/>
                    <a:ea typeface="黑体" panose="02010609060101010101" pitchFamily="49" charset="-122"/>
                    <a:cs typeface="Times New Roman" panose="02020603050405020304" pitchFamily="16" charset="0"/>
                  </a:rPr>
                  <a:t>反调节</a:t>
                </a:r>
                <a:r>
                  <a:rPr lang="en-US" altLang="zh-CN" sz="2400" b="0" dirty="0">
                    <a:solidFill>
                      <a:srgbClr val="0156FF"/>
                    </a:solidFill>
                    <a:latin typeface="Times New Roman" panose="02020603050405020304" pitchFamily="16" charset="0"/>
                    <a:ea typeface="黑体" panose="02010609060101010101" pitchFamily="49" charset="-122"/>
                    <a:cs typeface="Times New Roman" panose="02020603050405020304" pitchFamily="16" charset="0"/>
                  </a:rPr>
                  <a:t>(</a:t>
                </a:r>
                <a:r>
                  <a:rPr lang="zh-CN" altLang="en-US" sz="2400" b="0" dirty="0">
                    <a:solidFill>
                      <a:srgbClr val="0156FF"/>
                    </a:solidFill>
                    <a:latin typeface="Times New Roman" panose="02020603050405020304" pitchFamily="16" charset="0"/>
                    <a:ea typeface="黑体" panose="02010609060101010101" pitchFamily="49" charset="-122"/>
                    <a:cs typeface="Times New Roman" panose="02020603050405020304" pitchFamily="16" charset="0"/>
                  </a:rPr>
                  <a:t>梯级水电站</a:t>
                </a:r>
                <a:r>
                  <a:rPr lang="en-US" altLang="zh-CN" sz="2400" b="0" dirty="0">
                    <a:solidFill>
                      <a:srgbClr val="0156FF"/>
                    </a:solidFill>
                    <a:latin typeface="Times New Roman" panose="02020603050405020304" pitchFamily="16" charset="0"/>
                    <a:ea typeface="黑体" panose="02010609060101010101" pitchFamily="49" charset="-122"/>
                    <a:cs typeface="Times New Roman" panose="02020603050405020304" pitchFamily="16" charset="0"/>
                  </a:rPr>
                  <a:t>)</a:t>
                </a:r>
                <a:endParaRPr lang="en-US" altLang="zh-CN" sz="2400" b="0" dirty="0">
                  <a:solidFill>
                    <a:srgbClr val="0156FF"/>
                  </a:solidFill>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20" name="直接箭头连接符 19"/>
              <p:cNvCxnSpPr/>
              <p:nvPr/>
            </p:nvCxnSpPr>
            <p:spPr bwMode="auto">
              <a:xfrm flipV="1">
                <a:off x="6336196" y="2201839"/>
                <a:ext cx="891903" cy="645096"/>
              </a:xfrm>
              <a:prstGeom prst="straightConnector1">
                <a:avLst/>
              </a:prstGeom>
              <a:solidFill>
                <a:srgbClr val="00FF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1" name="文本框 89"/>
              <p:cNvSpPr txBox="1"/>
              <p:nvPr/>
            </p:nvSpPr>
            <p:spPr>
              <a:xfrm>
                <a:off x="6377120" y="2965461"/>
                <a:ext cx="1500980" cy="333011"/>
              </a:xfrm>
              <a:prstGeom prst="rect">
                <a:avLst/>
              </a:prstGeom>
              <a:noFill/>
            </p:spPr>
            <p:txBody>
              <a:bodyPr wrap="square" rtlCol="0">
                <a:spAutoFit/>
              </a:bodyPr>
              <a:lstStyle/>
              <a:p>
                <a:r>
                  <a:rPr lang="en-US" altLang="zh-CN" sz="2000" b="0" dirty="0">
                    <a:latin typeface="Times New Roman" panose="02020603050405020304" pitchFamily="16" charset="0"/>
                    <a:ea typeface="黑体" panose="02010609060101010101" pitchFamily="49" charset="-122"/>
                    <a:cs typeface="Times New Roman" panose="02020603050405020304" pitchFamily="16" charset="0"/>
                  </a:rPr>
                  <a:t>installed capacity</a:t>
                </a:r>
                <a:endParaRPr lang="zh-CN" altLang="en-US" sz="2000" b="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2" name="文本框 13"/>
              <p:cNvSpPr txBox="1"/>
              <p:nvPr/>
            </p:nvSpPr>
            <p:spPr>
              <a:xfrm>
                <a:off x="7759824" y="2650521"/>
                <a:ext cx="1463623" cy="384243"/>
              </a:xfrm>
              <a:prstGeom prst="rect">
                <a:avLst/>
              </a:prstGeom>
              <a:noFill/>
            </p:spPr>
            <p:txBody>
              <a:bodyPr wrap="square" rtlCol="0">
                <a:spAutoFit/>
              </a:bodyPr>
              <a:lstStyle/>
              <a:p>
                <a:r>
                  <a:rPr lang="zh-CN" altLang="en-US" sz="2400" b="0" dirty="0">
                    <a:solidFill>
                      <a:srgbClr val="006600"/>
                    </a:solidFill>
                    <a:latin typeface="Times New Roman" panose="02020603050405020304" pitchFamily="16" charset="0"/>
                    <a:ea typeface="黑体" panose="02010609060101010101" pitchFamily="49" charset="-122"/>
                    <a:cs typeface="Times New Roman" panose="02020603050405020304" pitchFamily="16" charset="0"/>
                  </a:rPr>
                  <a:t>世界最大</a:t>
                </a:r>
                <a:endParaRPr lang="zh-CN" altLang="en-US" sz="2400" b="0" dirty="0">
                  <a:solidFill>
                    <a:srgbClr val="006600"/>
                  </a:solidFill>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23" name="直接箭头连接符 22"/>
              <p:cNvCxnSpPr/>
              <p:nvPr/>
            </p:nvCxnSpPr>
            <p:spPr bwMode="auto">
              <a:xfrm flipH="1">
                <a:off x="1157961" y="5135704"/>
                <a:ext cx="438388" cy="482099"/>
              </a:xfrm>
              <a:prstGeom prst="straightConnector1">
                <a:avLst/>
              </a:prstGeom>
              <a:solidFill>
                <a:srgbClr val="00FF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4" name="文本框 89"/>
              <p:cNvSpPr txBox="1"/>
              <p:nvPr/>
            </p:nvSpPr>
            <p:spPr>
              <a:xfrm>
                <a:off x="719572" y="5121188"/>
                <a:ext cx="888387" cy="333011"/>
              </a:xfrm>
              <a:prstGeom prst="rect">
                <a:avLst/>
              </a:prstGeom>
              <a:noFill/>
            </p:spPr>
            <p:txBody>
              <a:bodyPr wrap="square" rtlCol="0">
                <a:spAutoFit/>
              </a:bodyPr>
              <a:lstStyle/>
              <a:p>
                <a:r>
                  <a:rPr lang="en-US" altLang="zh-CN" sz="2000" b="0" dirty="0">
                    <a:latin typeface="Times New Roman" panose="02020603050405020304" pitchFamily="16" charset="0"/>
                    <a:ea typeface="黑体" panose="02010609060101010101" pitchFamily="49" charset="-122"/>
                    <a:cs typeface="Times New Roman" panose="02020603050405020304" pitchFamily="16" charset="0"/>
                  </a:rPr>
                  <a:t>function</a:t>
                </a:r>
                <a:endParaRPr lang="zh-CN" altLang="en-US" sz="2000" b="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5" name="文本框 74"/>
              <p:cNvSpPr txBox="1"/>
              <p:nvPr/>
            </p:nvSpPr>
            <p:spPr>
              <a:xfrm>
                <a:off x="871027" y="5646731"/>
                <a:ext cx="940917" cy="384243"/>
              </a:xfrm>
              <a:prstGeom prst="rect">
                <a:avLst/>
              </a:prstGeom>
              <a:noFill/>
            </p:spPr>
            <p:txBody>
              <a:bodyPr wrap="square" rtlCol="0">
                <a:spAutoFit/>
              </a:bodyPr>
              <a:lstStyle/>
              <a:p>
                <a:r>
                  <a:rPr lang="zh-CN" altLang="en-US" sz="2400" b="0" dirty="0">
                    <a:solidFill>
                      <a:srgbClr val="006600"/>
                    </a:solidFill>
                    <a:latin typeface="Times New Roman" panose="02020603050405020304" pitchFamily="16" charset="0"/>
                    <a:ea typeface="黑体" panose="02010609060101010101" pitchFamily="49" charset="-122"/>
                    <a:cs typeface="Times New Roman" panose="02020603050405020304" pitchFamily="16" charset="0"/>
                  </a:rPr>
                  <a:t>蓄水式</a:t>
                </a:r>
                <a:endParaRPr lang="zh-CN" altLang="en-US" sz="2400" b="0" dirty="0">
                  <a:solidFill>
                    <a:srgbClr val="006600"/>
                  </a:solidFill>
                  <a:latin typeface="Times New Roman" panose="02020603050405020304" pitchFamily="16" charset="0"/>
                  <a:ea typeface="黑体" panose="02010609060101010101" pitchFamily="49" charset="-122"/>
                  <a:cs typeface="Times New Roman" panose="02020603050405020304" pitchFamily="16" charset="0"/>
                </a:endParaRPr>
              </a:p>
            </p:txBody>
          </p:sp>
        </p:grpSp>
        <p:sp>
          <p:nvSpPr>
            <p:cNvPr id="6" name="文本框 62"/>
            <p:cNvSpPr txBox="1"/>
            <p:nvPr/>
          </p:nvSpPr>
          <p:spPr>
            <a:xfrm>
              <a:off x="3231112" y="4785187"/>
              <a:ext cx="1462537" cy="384243"/>
            </a:xfrm>
            <a:prstGeom prst="rect">
              <a:avLst/>
            </a:prstGeom>
            <a:noFill/>
          </p:spPr>
          <p:txBody>
            <a:bodyPr wrap="square" rtlCol="0">
              <a:spAutoFit/>
            </a:bodyPr>
            <a:lstStyle/>
            <a:p>
              <a:r>
                <a:rPr lang="zh-CN" altLang="en-US" sz="2400" b="0" dirty="0">
                  <a:solidFill>
                    <a:srgbClr val="7030A0"/>
                  </a:solidFill>
                  <a:latin typeface="Times New Roman" panose="02020603050405020304" pitchFamily="16" charset="0"/>
                  <a:ea typeface="黑体" panose="02010609060101010101" pitchFamily="49" charset="-122"/>
                  <a:cs typeface="Times New Roman" panose="02020603050405020304" pitchFamily="16" charset="0"/>
                </a:rPr>
                <a:t>达拉斯水坝</a:t>
              </a:r>
              <a:endParaRPr lang="zh-CN" altLang="en-US" sz="2400" b="0" dirty="0">
                <a:solidFill>
                  <a:srgbClr val="7030A0"/>
                </a:solidFill>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7" name="直接箭头连接符 6"/>
            <p:cNvCxnSpPr/>
            <p:nvPr/>
          </p:nvCxnSpPr>
          <p:spPr bwMode="auto">
            <a:xfrm flipH="1" flipV="1">
              <a:off x="3221614" y="3232722"/>
              <a:ext cx="882334" cy="1546961"/>
            </a:xfrm>
            <a:prstGeom prst="straightConnector1">
              <a:avLst/>
            </a:prstGeom>
            <a:solidFill>
              <a:srgbClr val="00FF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8" name="文本框 43"/>
            <p:cNvSpPr txBox="1"/>
            <p:nvPr/>
          </p:nvSpPr>
          <p:spPr>
            <a:xfrm>
              <a:off x="2330777" y="4209987"/>
              <a:ext cx="1407171" cy="384243"/>
            </a:xfrm>
            <a:prstGeom prst="rect">
              <a:avLst/>
            </a:prstGeom>
            <a:noFill/>
            <a:ln w="12700">
              <a:solidFill>
                <a:schemeClr val="tx1"/>
              </a:solidFill>
              <a:prstDash val="lgDash"/>
            </a:ln>
          </p:spPr>
          <p:txBody>
            <a:bodyPr wrap="square" rtlCol="0">
              <a:spAutoFit/>
            </a:bodyPr>
            <a:lstStyle/>
            <a:p>
              <a:r>
                <a:rPr lang="zh-CN" altLang="en-US" sz="2400" b="0" dirty="0">
                  <a:solidFill>
                    <a:srgbClr val="0156FF"/>
                  </a:solidFill>
                  <a:latin typeface="Times New Roman" panose="02020603050405020304" pitchFamily="16" charset="0"/>
                  <a:ea typeface="黑体" panose="02010609060101010101" pitchFamily="49" charset="-122"/>
                  <a:cs typeface="Times New Roman" panose="02020603050405020304" pitchFamily="16" charset="0"/>
                </a:rPr>
                <a:t>哥伦比亚河</a:t>
              </a:r>
              <a:endParaRPr lang="en-US" altLang="zh-CN" sz="2400" b="0" dirty="0">
                <a:solidFill>
                  <a:srgbClr val="0156FF"/>
                </a:solidFill>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9" name="直接箭头连接符 8"/>
            <p:cNvCxnSpPr/>
            <p:nvPr/>
          </p:nvCxnSpPr>
          <p:spPr bwMode="auto">
            <a:xfrm flipV="1">
              <a:off x="1993694" y="4548541"/>
              <a:ext cx="315434" cy="265159"/>
            </a:xfrm>
            <a:prstGeom prst="straightConnector1">
              <a:avLst/>
            </a:prstGeom>
            <a:solidFill>
              <a:srgbClr val="00FF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 name="直接箭头连接符 9"/>
            <p:cNvCxnSpPr/>
            <p:nvPr/>
          </p:nvCxnSpPr>
          <p:spPr bwMode="auto">
            <a:xfrm flipH="1" flipV="1">
              <a:off x="3373389" y="4606715"/>
              <a:ext cx="157054" cy="215804"/>
            </a:xfrm>
            <a:prstGeom prst="straightConnector1">
              <a:avLst/>
            </a:prstGeom>
            <a:solidFill>
              <a:srgbClr val="00FF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1" name="文本框 88"/>
            <p:cNvSpPr txBox="1"/>
            <p:nvPr/>
          </p:nvSpPr>
          <p:spPr>
            <a:xfrm>
              <a:off x="2086704" y="4584062"/>
              <a:ext cx="865116" cy="333011"/>
            </a:xfrm>
            <a:prstGeom prst="rect">
              <a:avLst/>
            </a:prstGeom>
            <a:noFill/>
          </p:spPr>
          <p:txBody>
            <a:bodyPr wrap="square" rtlCol="0">
              <a:spAutoFit/>
            </a:bodyPr>
            <a:lstStyle/>
            <a:p>
              <a:r>
                <a:rPr lang="en-US" altLang="zh-CN" sz="2000" b="0" dirty="0">
                  <a:latin typeface="Times New Roman" panose="02020603050405020304" pitchFamily="16" charset="0"/>
                  <a:ea typeface="黑体" panose="02010609060101010101" pitchFamily="49" charset="-122"/>
                  <a:cs typeface="Times New Roman" panose="02020603050405020304" pitchFamily="16" charset="0"/>
                </a:rPr>
                <a:t>locate</a:t>
              </a:r>
              <a:endParaRPr lang="zh-CN" altLang="en-US" sz="2000" b="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2" name="文本框 88"/>
            <p:cNvSpPr txBox="1"/>
            <p:nvPr/>
          </p:nvSpPr>
          <p:spPr>
            <a:xfrm>
              <a:off x="3454856" y="4581128"/>
              <a:ext cx="865116" cy="333011"/>
            </a:xfrm>
            <a:prstGeom prst="rect">
              <a:avLst/>
            </a:prstGeom>
            <a:noFill/>
          </p:spPr>
          <p:txBody>
            <a:bodyPr wrap="square" rtlCol="0">
              <a:spAutoFit/>
            </a:bodyPr>
            <a:lstStyle/>
            <a:p>
              <a:r>
                <a:rPr lang="en-US" altLang="zh-CN" sz="2000" b="0" dirty="0">
                  <a:latin typeface="Times New Roman" panose="02020603050405020304" pitchFamily="16" charset="0"/>
                  <a:ea typeface="黑体" panose="02010609060101010101" pitchFamily="49" charset="-122"/>
                  <a:cs typeface="Times New Roman" panose="02020603050405020304" pitchFamily="16" charset="0"/>
                </a:rPr>
                <a:t>locate</a:t>
              </a:r>
              <a:endParaRPr lang="zh-CN" altLang="en-US" sz="2000" b="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13" name="直接箭头连接符 12"/>
            <p:cNvCxnSpPr/>
            <p:nvPr/>
          </p:nvCxnSpPr>
          <p:spPr bwMode="auto">
            <a:xfrm flipH="1">
              <a:off x="3662781" y="5012830"/>
              <a:ext cx="141689" cy="604973"/>
            </a:xfrm>
            <a:prstGeom prst="straightConnector1">
              <a:avLst/>
            </a:prstGeom>
            <a:solidFill>
              <a:srgbClr val="00FF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4" name="文本框 89"/>
            <p:cNvSpPr txBox="1"/>
            <p:nvPr/>
          </p:nvSpPr>
          <p:spPr>
            <a:xfrm>
              <a:off x="3800484" y="5214917"/>
              <a:ext cx="888387" cy="333011"/>
            </a:xfrm>
            <a:prstGeom prst="rect">
              <a:avLst/>
            </a:prstGeom>
            <a:noFill/>
          </p:spPr>
          <p:txBody>
            <a:bodyPr wrap="square" rtlCol="0">
              <a:spAutoFit/>
            </a:bodyPr>
            <a:lstStyle/>
            <a:p>
              <a:r>
                <a:rPr lang="en-US" altLang="zh-CN" sz="2000" b="0" dirty="0">
                  <a:latin typeface="Times New Roman" panose="02020603050405020304" pitchFamily="16" charset="0"/>
                  <a:ea typeface="黑体" panose="02010609060101010101" pitchFamily="49" charset="-122"/>
                  <a:cs typeface="Times New Roman" panose="02020603050405020304" pitchFamily="16" charset="0"/>
                </a:rPr>
                <a:t>function</a:t>
              </a:r>
              <a:endParaRPr lang="zh-CN" altLang="en-US" sz="2000" b="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5" name="文本框 74"/>
            <p:cNvSpPr txBox="1"/>
            <p:nvPr/>
          </p:nvSpPr>
          <p:spPr>
            <a:xfrm>
              <a:off x="3458502" y="5646731"/>
              <a:ext cx="940917" cy="384243"/>
            </a:xfrm>
            <a:prstGeom prst="rect">
              <a:avLst/>
            </a:prstGeom>
            <a:noFill/>
          </p:spPr>
          <p:txBody>
            <a:bodyPr wrap="square" rtlCol="0">
              <a:spAutoFit/>
            </a:bodyPr>
            <a:lstStyle/>
            <a:p>
              <a:r>
                <a:rPr lang="zh-CN" altLang="en-US" sz="2400" b="0" dirty="0">
                  <a:solidFill>
                    <a:srgbClr val="006600"/>
                  </a:solidFill>
                  <a:latin typeface="Times New Roman" panose="02020603050405020304" pitchFamily="16" charset="0"/>
                  <a:ea typeface="黑体" panose="02010609060101010101" pitchFamily="49" charset="-122"/>
                  <a:cs typeface="Times New Roman" panose="02020603050405020304" pitchFamily="16" charset="0"/>
                </a:rPr>
                <a:t>径流式</a:t>
              </a:r>
              <a:endParaRPr lang="zh-CN" altLang="en-US" sz="2400" b="0" dirty="0">
                <a:solidFill>
                  <a:srgbClr val="006600"/>
                </a:solidFill>
                <a:latin typeface="Times New Roman" panose="02020603050405020304" pitchFamily="16" charset="0"/>
                <a:ea typeface="黑体" panose="02010609060101010101" pitchFamily="49" charset="-122"/>
                <a:cs typeface="Times New Roman" panose="02020603050405020304" pitchFamily="16" charset="0"/>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prstClr val="black"/>
                </a:solidFill>
                <a:latin typeface="黑体" panose="02010609060101010101" pitchFamily="49" charset="-122"/>
                <a:cs typeface="Times New Roman" panose="02020603050405020304" pitchFamily="16" charset="0"/>
              </a:rPr>
              <a:t>知识图谱：以水利工程为例</a:t>
            </a:r>
            <a:endParaRPr lang="zh-CN" altLang="en-US" dirty="0"/>
          </a:p>
        </p:txBody>
      </p:sp>
      <p:sp>
        <p:nvSpPr>
          <p:cNvPr id="3" name="内容占位符 2"/>
          <p:cNvSpPr>
            <a:spLocks noGrp="1"/>
          </p:cNvSpPr>
          <p:nvPr>
            <p:ph idx="1"/>
          </p:nvPr>
        </p:nvSpPr>
        <p:spPr/>
        <p:txBody>
          <a:bodyPr>
            <a:normAutofit/>
          </a:bodyPr>
          <a:lstStyle/>
          <a:p>
            <a:r>
              <a:rPr lang="zh-CN" altLang="en-US" dirty="0"/>
              <a:t>概念之间层次化关系</a:t>
            </a:r>
            <a:r>
              <a:rPr lang="en-US" altLang="zh-CN" dirty="0"/>
              <a:t>(ontology)</a:t>
            </a:r>
            <a:r>
              <a:rPr lang="zh-CN" altLang="en-US" dirty="0"/>
              <a:t>：</a:t>
            </a:r>
            <a:endParaRPr lang="zh-CN" altLang="en-US" dirty="0"/>
          </a:p>
          <a:p>
            <a:pPr lvl="1"/>
            <a:r>
              <a:rPr lang="zh-CN" altLang="en-US" dirty="0"/>
              <a:t>如：工程</a:t>
            </a:r>
            <a:r>
              <a:rPr lang="en-US" altLang="zh-CN" dirty="0">
                <a:sym typeface="Wingdings" panose="05000000000000000000" pitchFamily="2" charset="2"/>
              </a:rPr>
              <a:t></a:t>
            </a:r>
            <a:r>
              <a:rPr lang="zh-CN" altLang="en-US" dirty="0"/>
              <a:t>水利工程</a:t>
            </a:r>
            <a:endParaRPr lang="zh-CN" altLang="en-US" dirty="0"/>
          </a:p>
          <a:p>
            <a:pPr lvl="1"/>
            <a:r>
              <a:rPr lang="zh-CN" altLang="en-US" dirty="0"/>
              <a:t>与</a:t>
            </a:r>
            <a:r>
              <a:rPr lang="en-US" altLang="zh-CN" dirty="0"/>
              <a:t>Wordnet</a:t>
            </a:r>
            <a:r>
              <a:rPr lang="zh-CN" altLang="en-US" dirty="0"/>
              <a:t>等早期本体知识构建不同，现有方法多在传统分类法</a:t>
            </a:r>
            <a:r>
              <a:rPr lang="en-US" altLang="zh-CN" dirty="0"/>
              <a:t>(Taxonomy)</a:t>
            </a:r>
            <a:r>
              <a:rPr lang="zh-CN" altLang="en-US" dirty="0"/>
              <a:t>中结合大众分类</a:t>
            </a:r>
            <a:r>
              <a:rPr lang="en-US" altLang="zh-CN" dirty="0"/>
              <a:t>(Folksonomy)</a:t>
            </a:r>
            <a:r>
              <a:rPr lang="zh-CN" altLang="en-US" dirty="0"/>
              <a:t>和机器学习来构建语义网络分类体系。</a:t>
            </a:r>
            <a:endParaRPr lang="zh-CN" altLang="en-US" dirty="0"/>
          </a:p>
          <a:p>
            <a:r>
              <a:rPr lang="zh-CN" altLang="en-US" dirty="0"/>
              <a:t>概念对应的例子或实体</a:t>
            </a:r>
            <a:r>
              <a:rPr lang="en-US" altLang="zh-CN" dirty="0"/>
              <a:t>(instance/entity)</a:t>
            </a:r>
            <a:endParaRPr lang="en-US" altLang="zh-CN" dirty="0"/>
          </a:p>
          <a:p>
            <a:pPr lvl="1"/>
            <a:r>
              <a:rPr lang="zh-CN" altLang="en-US" dirty="0"/>
              <a:t>如三峡大坝和葛洲坝等属于水利工程这一概念。</a:t>
            </a:r>
            <a:endParaRPr lang="zh-CN" altLang="en-US" dirty="0"/>
          </a:p>
          <a:p>
            <a:pPr lvl="1"/>
            <a:r>
              <a:rPr lang="zh-CN" altLang="en-US" dirty="0"/>
              <a:t>一般通过分类识别等手段实现。</a:t>
            </a:r>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知识图谱：以水利工程为例</a:t>
            </a:r>
            <a:endParaRPr lang="zh-CN" altLang="en-US" dirty="0"/>
          </a:p>
        </p:txBody>
      </p:sp>
      <p:sp>
        <p:nvSpPr>
          <p:cNvPr id="3" name="内容占位符 2"/>
          <p:cNvSpPr>
            <a:spLocks noGrp="1"/>
          </p:cNvSpPr>
          <p:nvPr>
            <p:ph idx="1"/>
          </p:nvPr>
        </p:nvSpPr>
        <p:spPr/>
        <p:txBody>
          <a:bodyPr>
            <a:normAutofit/>
          </a:bodyPr>
          <a:lstStyle/>
          <a:p>
            <a:r>
              <a:rPr lang="zh-CN" altLang="en-US" dirty="0"/>
              <a:t>概念或实体的属性：</a:t>
            </a:r>
            <a:endParaRPr lang="zh-CN" altLang="en-US" dirty="0"/>
          </a:p>
          <a:p>
            <a:pPr lvl="1"/>
            <a:r>
              <a:rPr lang="zh-CN" altLang="en-US" dirty="0"/>
              <a:t>属性是对概念或实体内涵的描述，如水利工程具有建设时间和规模等属性、三峡大坝具有发电功能等属性。</a:t>
            </a:r>
            <a:endParaRPr lang="zh-CN" altLang="en-US" dirty="0"/>
          </a:p>
          <a:p>
            <a:r>
              <a:rPr lang="zh-CN" altLang="en-US" dirty="0"/>
              <a:t>概念或实体之间的关系：</a:t>
            </a:r>
            <a:endParaRPr lang="zh-CN" altLang="en-US" dirty="0"/>
          </a:p>
          <a:p>
            <a:pPr lvl="1"/>
            <a:r>
              <a:rPr lang="zh-CN" altLang="en-US" dirty="0"/>
              <a:t>如三峡大坝和葛洲坝之间具有“梯级调节”关系。</a:t>
            </a:r>
            <a:endParaRPr lang="zh-CN" altLang="en-US" dirty="0"/>
          </a:p>
          <a:p>
            <a:r>
              <a:rPr lang="zh-CN" altLang="en-US" dirty="0"/>
              <a:t>概念或实体的属性描述和关系表达一般通过三元组来表示：</a:t>
            </a:r>
            <a:endParaRPr lang="zh-CN" altLang="en-US" dirty="0"/>
          </a:p>
          <a:p>
            <a:pPr lvl="1"/>
            <a:r>
              <a:rPr lang="en-US" altLang="zh-CN" dirty="0"/>
              <a:t>(entity, relation, entity)</a:t>
            </a:r>
            <a:r>
              <a:rPr lang="zh-CN" altLang="en-US" dirty="0"/>
              <a:t>或 </a:t>
            </a:r>
            <a:r>
              <a:rPr lang="en-US" altLang="zh-CN" dirty="0"/>
              <a:t>(subject, predicate, object )</a:t>
            </a:r>
            <a:endParaRPr lang="en-US" altLang="zh-CN" dirty="0"/>
          </a:p>
          <a:p>
            <a:r>
              <a:rPr lang="zh-CN" altLang="en-US" dirty="0"/>
              <a:t>学习概念或实体属性描述及其关联关系是丰富知识图谱的关键！</a:t>
            </a:r>
            <a:endParaRPr lang="zh-CN" altLang="en-US" dirty="0"/>
          </a:p>
          <a:p>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知识图谱：以水利工程为例</a:t>
            </a:r>
            <a:endParaRPr lang="zh-CN" altLang="en-US" dirty="0"/>
          </a:p>
        </p:txBody>
      </p:sp>
      <p:sp>
        <p:nvSpPr>
          <p:cNvPr id="3" name="内容占位符 2"/>
          <p:cNvSpPr>
            <a:spLocks noGrp="1"/>
          </p:cNvSpPr>
          <p:nvPr>
            <p:ph idx="1"/>
          </p:nvPr>
        </p:nvSpPr>
        <p:spPr/>
        <p:txBody>
          <a:bodyPr/>
          <a:lstStyle/>
          <a:p>
            <a:r>
              <a:rPr lang="zh-CN" altLang="en-US" dirty="0"/>
              <a:t>知识图谱推理 </a:t>
            </a:r>
            <a:r>
              <a:rPr lang="en-US" altLang="zh-CN" dirty="0"/>
              <a:t>(inference) </a:t>
            </a:r>
            <a:r>
              <a:rPr lang="zh-CN" altLang="en-US" dirty="0"/>
              <a:t>：</a:t>
            </a:r>
            <a:endParaRPr lang="zh-CN" altLang="en-US" dirty="0"/>
          </a:p>
          <a:p>
            <a:pPr lvl="1"/>
            <a:r>
              <a:rPr lang="zh-CN" altLang="en-US" dirty="0"/>
              <a:t>通过机器学习等方法对知识图谱所蕴含关系进行挖掘。</a:t>
            </a:r>
            <a:endParaRPr lang="zh-CN" altLang="en-US" dirty="0"/>
          </a:p>
          <a:p>
            <a:endParaRPr lang="zh-CN" altLang="en-US" dirty="0"/>
          </a:p>
        </p:txBody>
      </p:sp>
      <p:grpSp>
        <p:nvGrpSpPr>
          <p:cNvPr id="4" name="组合 3"/>
          <p:cNvGrpSpPr/>
          <p:nvPr/>
        </p:nvGrpSpPr>
        <p:grpSpPr>
          <a:xfrm>
            <a:off x="394447" y="2114188"/>
            <a:ext cx="11129817" cy="4420717"/>
            <a:chOff x="215516" y="2536694"/>
            <a:chExt cx="8928484" cy="4177639"/>
          </a:xfrm>
        </p:grpSpPr>
        <p:grpSp>
          <p:nvGrpSpPr>
            <p:cNvPr id="5" name="组合 4"/>
            <p:cNvGrpSpPr/>
            <p:nvPr/>
          </p:nvGrpSpPr>
          <p:grpSpPr>
            <a:xfrm>
              <a:off x="215516" y="2536694"/>
              <a:ext cx="8928484" cy="4177639"/>
              <a:chOff x="294963" y="1486924"/>
              <a:chExt cx="8928484" cy="4573770"/>
            </a:xfrm>
          </p:grpSpPr>
          <p:grpSp>
            <p:nvGrpSpPr>
              <p:cNvPr id="10" name="组合 9"/>
              <p:cNvGrpSpPr/>
              <p:nvPr/>
            </p:nvGrpSpPr>
            <p:grpSpPr>
              <a:xfrm>
                <a:off x="294963" y="1486924"/>
                <a:ext cx="8928484" cy="4573770"/>
                <a:chOff x="294963" y="1486924"/>
                <a:chExt cx="8928484" cy="4573770"/>
              </a:xfrm>
            </p:grpSpPr>
            <p:grpSp>
              <p:nvGrpSpPr>
                <p:cNvPr id="22" name="组合 21"/>
                <p:cNvGrpSpPr/>
                <p:nvPr/>
              </p:nvGrpSpPr>
              <p:grpSpPr>
                <a:xfrm>
                  <a:off x="294963" y="1486924"/>
                  <a:ext cx="8777537" cy="4467113"/>
                  <a:chOff x="899592" y="1412776"/>
                  <a:chExt cx="8118427" cy="4101153"/>
                </a:xfrm>
              </p:grpSpPr>
              <p:sp>
                <p:nvSpPr>
                  <p:cNvPr id="32" name="文本框 75"/>
                  <p:cNvSpPr txBox="1"/>
                  <p:nvPr/>
                </p:nvSpPr>
                <p:spPr>
                  <a:xfrm>
                    <a:off x="1894936" y="2349214"/>
                    <a:ext cx="1352308" cy="380049"/>
                  </a:xfrm>
                  <a:prstGeom prst="rect">
                    <a:avLst/>
                  </a:prstGeom>
                  <a:noFill/>
                </p:spPr>
                <p:txBody>
                  <a:bodyPr wrap="square" rtlCol="0">
                    <a:spAutoFit/>
                  </a:bodyPr>
                  <a:lstStyle/>
                  <a:p>
                    <a:pPr algn="ctr"/>
                    <a:r>
                      <a:rPr lang="en-US" altLang="zh-CN" sz="2000" b="0" dirty="0">
                        <a:latin typeface="Times New Roman" panose="02020603050405020304" pitchFamily="16" charset="0"/>
                        <a:ea typeface="黑体" panose="02010609060101010101" pitchFamily="49" charset="-122"/>
                        <a:cs typeface="Times New Roman" panose="02020603050405020304" pitchFamily="16" charset="0"/>
                      </a:rPr>
                      <a:t>is an</a:t>
                    </a:r>
                    <a:endParaRPr lang="zh-CN" altLang="en-US" sz="2000" b="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33" name="直接箭头连接符 32"/>
                  <p:cNvCxnSpPr/>
                  <p:nvPr/>
                </p:nvCxnSpPr>
                <p:spPr bwMode="auto">
                  <a:xfrm flipH="1">
                    <a:off x="1943708" y="2721064"/>
                    <a:ext cx="1006165" cy="8221"/>
                  </a:xfrm>
                  <a:prstGeom prst="straightConnector1">
                    <a:avLst/>
                  </a:prstGeom>
                  <a:solidFill>
                    <a:srgbClr val="00FF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4" name="文本框 11"/>
                  <p:cNvSpPr txBox="1"/>
                  <p:nvPr/>
                </p:nvSpPr>
                <p:spPr>
                  <a:xfrm>
                    <a:off x="5290771" y="2498081"/>
                    <a:ext cx="1352714" cy="350815"/>
                  </a:xfrm>
                  <a:prstGeom prst="rect">
                    <a:avLst/>
                  </a:prstGeom>
                  <a:noFill/>
                </p:spPr>
                <p:txBody>
                  <a:bodyPr wrap="square" rtlCol="0">
                    <a:spAutoFit/>
                  </a:bodyPr>
                  <a:lstStyle/>
                  <a:p>
                    <a:pPr algn="ctr"/>
                    <a:r>
                      <a:rPr lang="zh-CN" altLang="en-US" b="0" dirty="0">
                        <a:solidFill>
                          <a:srgbClr val="7030A0"/>
                        </a:solidFill>
                        <a:latin typeface="Times New Roman" panose="02020603050405020304" pitchFamily="16" charset="0"/>
                        <a:ea typeface="黑体" panose="02010609060101010101" pitchFamily="49" charset="-122"/>
                        <a:cs typeface="Times New Roman" panose="02020603050405020304" pitchFamily="16" charset="0"/>
                      </a:rPr>
                      <a:t>三峡大坝</a:t>
                    </a:r>
                    <a:endParaRPr lang="zh-CN" altLang="en-US" b="0" dirty="0">
                      <a:solidFill>
                        <a:srgbClr val="7030A0"/>
                      </a:solidFill>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35" name="直接箭头连接符 34"/>
                  <p:cNvCxnSpPr/>
                  <p:nvPr/>
                </p:nvCxnSpPr>
                <p:spPr bwMode="auto">
                  <a:xfrm flipH="1">
                    <a:off x="4003432" y="2682829"/>
                    <a:ext cx="1515189" cy="0"/>
                  </a:xfrm>
                  <a:prstGeom prst="straightConnector1">
                    <a:avLst/>
                  </a:prstGeom>
                  <a:solidFill>
                    <a:srgbClr val="00FF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6" name="文本框 13"/>
                  <p:cNvSpPr txBox="1"/>
                  <p:nvPr/>
                </p:nvSpPr>
                <p:spPr>
                  <a:xfrm>
                    <a:off x="6914368" y="1710320"/>
                    <a:ext cx="2103651" cy="380049"/>
                  </a:xfrm>
                  <a:prstGeom prst="rect">
                    <a:avLst/>
                  </a:prstGeom>
                  <a:noFill/>
                </p:spPr>
                <p:txBody>
                  <a:bodyPr wrap="square" rtlCol="0">
                    <a:spAutoFit/>
                  </a:bodyPr>
                  <a:lstStyle/>
                  <a:p>
                    <a:pPr algn="ctr"/>
                    <a:r>
                      <a:rPr lang="zh-CN" altLang="en-US" sz="2000" b="0" dirty="0">
                        <a:solidFill>
                          <a:srgbClr val="006600"/>
                        </a:solidFill>
                        <a:latin typeface="Times New Roman" panose="02020603050405020304" pitchFamily="16" charset="0"/>
                        <a:ea typeface="黑体" panose="02010609060101010101" pitchFamily="49" charset="-122"/>
                        <a:cs typeface="Times New Roman" panose="02020603050405020304" pitchFamily="16" charset="0"/>
                      </a:rPr>
                      <a:t>发电、改善航道、种植</a:t>
                    </a:r>
                    <a:endParaRPr lang="zh-CN" altLang="en-US" sz="2000" b="0" dirty="0">
                      <a:solidFill>
                        <a:srgbClr val="006600"/>
                      </a:solidFill>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37" name="直接箭头连接符 36"/>
                  <p:cNvCxnSpPr/>
                  <p:nvPr/>
                </p:nvCxnSpPr>
                <p:spPr bwMode="auto">
                  <a:xfrm>
                    <a:off x="6427465" y="2713261"/>
                    <a:ext cx="1376447" cy="16024"/>
                  </a:xfrm>
                  <a:prstGeom prst="straightConnector1">
                    <a:avLst/>
                  </a:prstGeom>
                  <a:solidFill>
                    <a:srgbClr val="00FF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8" name="直接箭头连接符 37"/>
                  <p:cNvCxnSpPr/>
                  <p:nvPr/>
                </p:nvCxnSpPr>
                <p:spPr bwMode="auto">
                  <a:xfrm flipH="1" flipV="1">
                    <a:off x="3490146" y="1906628"/>
                    <a:ext cx="10500" cy="657556"/>
                  </a:xfrm>
                  <a:prstGeom prst="straightConnector1">
                    <a:avLst/>
                  </a:prstGeom>
                  <a:solidFill>
                    <a:srgbClr val="00FF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9" name="直接箭头连接符 38"/>
                  <p:cNvCxnSpPr/>
                  <p:nvPr/>
                </p:nvCxnSpPr>
                <p:spPr bwMode="auto">
                  <a:xfrm flipV="1">
                    <a:off x="2162557" y="2951331"/>
                    <a:ext cx="1150834" cy="1520215"/>
                  </a:xfrm>
                  <a:prstGeom prst="straightConnector1">
                    <a:avLst/>
                  </a:prstGeom>
                  <a:solidFill>
                    <a:srgbClr val="00FF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0" name="直接箭头连接符 39"/>
                  <p:cNvCxnSpPr/>
                  <p:nvPr/>
                </p:nvCxnSpPr>
                <p:spPr bwMode="auto">
                  <a:xfrm flipH="1" flipV="1">
                    <a:off x="3606479" y="2951030"/>
                    <a:ext cx="2215447" cy="1610586"/>
                  </a:xfrm>
                  <a:prstGeom prst="straightConnector1">
                    <a:avLst/>
                  </a:prstGeom>
                  <a:solidFill>
                    <a:srgbClr val="00FF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1" name="直接箭头连接符 40"/>
                  <p:cNvCxnSpPr/>
                  <p:nvPr/>
                </p:nvCxnSpPr>
                <p:spPr bwMode="auto">
                  <a:xfrm flipH="1" flipV="1">
                    <a:off x="5262576" y="3789188"/>
                    <a:ext cx="630768" cy="682358"/>
                  </a:xfrm>
                  <a:prstGeom prst="straightConnector1">
                    <a:avLst/>
                  </a:prstGeom>
                  <a:solidFill>
                    <a:srgbClr val="00FF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2" name="直接箭头连接符 41"/>
                  <p:cNvCxnSpPr/>
                  <p:nvPr/>
                </p:nvCxnSpPr>
                <p:spPr bwMode="auto">
                  <a:xfrm flipH="1">
                    <a:off x="5262575" y="2812424"/>
                    <a:ext cx="865188" cy="623669"/>
                  </a:xfrm>
                  <a:prstGeom prst="straightConnector1">
                    <a:avLst/>
                  </a:prstGeom>
                  <a:solidFill>
                    <a:srgbClr val="00FF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3" name="文本框 43"/>
                  <p:cNvSpPr txBox="1"/>
                  <p:nvPr/>
                </p:nvSpPr>
                <p:spPr>
                  <a:xfrm>
                    <a:off x="4963559" y="3478368"/>
                    <a:ext cx="929785" cy="350815"/>
                  </a:xfrm>
                  <a:prstGeom prst="rect">
                    <a:avLst/>
                  </a:prstGeom>
                  <a:noFill/>
                  <a:ln w="12700">
                    <a:solidFill>
                      <a:schemeClr val="tx1"/>
                    </a:solidFill>
                    <a:prstDash val="lgDash"/>
                  </a:ln>
                </p:spPr>
                <p:txBody>
                  <a:bodyPr wrap="square" rtlCol="0">
                    <a:spAutoFit/>
                  </a:bodyPr>
                  <a:lstStyle/>
                  <a:p>
                    <a:pPr algn="ctr"/>
                    <a:r>
                      <a:rPr lang="zh-CN" altLang="en-US" b="0" dirty="0">
                        <a:solidFill>
                          <a:srgbClr val="0156FF"/>
                        </a:solidFill>
                        <a:latin typeface="Times New Roman" panose="02020603050405020304" pitchFamily="16" charset="0"/>
                        <a:ea typeface="黑体" panose="02010609060101010101" pitchFamily="49" charset="-122"/>
                        <a:cs typeface="Times New Roman" panose="02020603050405020304" pitchFamily="16" charset="0"/>
                      </a:rPr>
                      <a:t>长江流域</a:t>
                    </a:r>
                    <a:endParaRPr lang="en-US" altLang="zh-CN" b="0" dirty="0">
                      <a:solidFill>
                        <a:srgbClr val="0156FF"/>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4" name="文本框 61"/>
                  <p:cNvSpPr txBox="1"/>
                  <p:nvPr/>
                </p:nvSpPr>
                <p:spPr>
                  <a:xfrm>
                    <a:off x="5319719" y="4474690"/>
                    <a:ext cx="1352714" cy="350815"/>
                  </a:xfrm>
                  <a:prstGeom prst="rect">
                    <a:avLst/>
                  </a:prstGeom>
                  <a:noFill/>
                </p:spPr>
                <p:txBody>
                  <a:bodyPr wrap="square" rtlCol="0">
                    <a:spAutoFit/>
                  </a:bodyPr>
                  <a:lstStyle/>
                  <a:p>
                    <a:pPr algn="ctr"/>
                    <a:r>
                      <a:rPr lang="zh-CN" altLang="en-US" b="0" dirty="0">
                        <a:solidFill>
                          <a:srgbClr val="7030A0"/>
                        </a:solidFill>
                        <a:latin typeface="Times New Roman" panose="02020603050405020304" pitchFamily="16" charset="0"/>
                        <a:ea typeface="黑体" panose="02010609060101010101" pitchFamily="49" charset="-122"/>
                        <a:cs typeface="Times New Roman" panose="02020603050405020304" pitchFamily="16" charset="0"/>
                      </a:rPr>
                      <a:t>葛洲坝</a:t>
                    </a:r>
                    <a:endParaRPr lang="zh-CN" altLang="en-US" b="0" dirty="0">
                      <a:solidFill>
                        <a:srgbClr val="7030A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5" name="文本框 62"/>
                  <p:cNvSpPr txBox="1"/>
                  <p:nvPr/>
                </p:nvSpPr>
                <p:spPr>
                  <a:xfrm>
                    <a:off x="1291918" y="4406661"/>
                    <a:ext cx="1352714" cy="350815"/>
                  </a:xfrm>
                  <a:prstGeom prst="rect">
                    <a:avLst/>
                  </a:prstGeom>
                  <a:noFill/>
                </p:spPr>
                <p:txBody>
                  <a:bodyPr wrap="square" rtlCol="0">
                    <a:spAutoFit/>
                  </a:bodyPr>
                  <a:lstStyle/>
                  <a:p>
                    <a:pPr algn="ctr"/>
                    <a:r>
                      <a:rPr lang="zh-CN" altLang="en-US" b="0" dirty="0">
                        <a:solidFill>
                          <a:srgbClr val="7030A0"/>
                        </a:solidFill>
                        <a:latin typeface="Times New Roman" panose="02020603050405020304" pitchFamily="16" charset="0"/>
                        <a:ea typeface="黑体" panose="02010609060101010101" pitchFamily="49" charset="-122"/>
                        <a:cs typeface="Times New Roman" panose="02020603050405020304" pitchFamily="16" charset="0"/>
                      </a:rPr>
                      <a:t>大古力水坝</a:t>
                    </a:r>
                    <a:endParaRPr lang="zh-CN" altLang="en-US" b="0" dirty="0">
                      <a:solidFill>
                        <a:srgbClr val="7030A0"/>
                      </a:solidFill>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46" name="直接箭头连接符 45"/>
                  <p:cNvCxnSpPr/>
                  <p:nvPr/>
                </p:nvCxnSpPr>
                <p:spPr bwMode="auto">
                  <a:xfrm flipH="1">
                    <a:off x="5918902" y="4782363"/>
                    <a:ext cx="12638" cy="388558"/>
                  </a:xfrm>
                  <a:prstGeom prst="straightConnector1">
                    <a:avLst/>
                  </a:prstGeom>
                  <a:solidFill>
                    <a:srgbClr val="00FF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7" name="文本框 72"/>
                  <p:cNvSpPr txBox="1"/>
                  <p:nvPr/>
                </p:nvSpPr>
                <p:spPr>
                  <a:xfrm>
                    <a:off x="2562633" y="1412776"/>
                    <a:ext cx="1936034" cy="380049"/>
                  </a:xfrm>
                  <a:prstGeom prst="rect">
                    <a:avLst/>
                  </a:prstGeom>
                  <a:noFill/>
                  <a:ln w="12700">
                    <a:solidFill>
                      <a:schemeClr val="tx1"/>
                    </a:solidFill>
                    <a:prstDash val="lgDash"/>
                  </a:ln>
                </p:spPr>
                <p:txBody>
                  <a:bodyPr wrap="square" rtlCol="0">
                    <a:spAutoFit/>
                  </a:bodyPr>
                  <a:lstStyle/>
                  <a:p>
                    <a:pPr algn="ctr"/>
                    <a:r>
                      <a:rPr lang="zh-CN" altLang="en-US" sz="2000" b="0" dirty="0">
                        <a:solidFill>
                          <a:srgbClr val="0156FF"/>
                        </a:solidFill>
                        <a:latin typeface="Times New Roman" panose="02020603050405020304" pitchFamily="16" charset="0"/>
                        <a:ea typeface="黑体" panose="02010609060101010101" pitchFamily="49" charset="-122"/>
                        <a:cs typeface="Times New Roman" panose="02020603050405020304" pitchFamily="16" charset="0"/>
                      </a:rPr>
                      <a:t>建设时间</a:t>
                    </a:r>
                    <a:r>
                      <a:rPr lang="en-US" altLang="zh-CN" sz="2000" b="0" dirty="0">
                        <a:solidFill>
                          <a:srgbClr val="0156FF"/>
                        </a:solidFill>
                        <a:latin typeface="Times New Roman" panose="02020603050405020304" pitchFamily="16" charset="0"/>
                        <a:ea typeface="黑体" panose="02010609060101010101" pitchFamily="49" charset="-122"/>
                        <a:cs typeface="Times New Roman" panose="02020603050405020304" pitchFamily="16" charset="0"/>
                      </a:rPr>
                      <a:t>  </a:t>
                    </a:r>
                    <a:r>
                      <a:rPr lang="zh-CN" altLang="en-US" sz="2000" b="0" dirty="0">
                        <a:solidFill>
                          <a:srgbClr val="0156FF"/>
                        </a:solidFill>
                        <a:latin typeface="Times New Roman" panose="02020603050405020304" pitchFamily="16" charset="0"/>
                        <a:ea typeface="黑体" panose="02010609060101010101" pitchFamily="49" charset="-122"/>
                        <a:cs typeface="Times New Roman" panose="02020603050405020304" pitchFamily="16" charset="0"/>
                      </a:rPr>
                      <a:t>规模</a:t>
                    </a:r>
                    <a:endParaRPr lang="en-US" altLang="zh-CN" sz="2000" b="0" dirty="0">
                      <a:solidFill>
                        <a:srgbClr val="0156FF"/>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8" name="文本框 74"/>
                  <p:cNvSpPr txBox="1"/>
                  <p:nvPr/>
                </p:nvSpPr>
                <p:spPr>
                  <a:xfrm>
                    <a:off x="5355456" y="5133880"/>
                    <a:ext cx="1721519" cy="380049"/>
                  </a:xfrm>
                  <a:prstGeom prst="rect">
                    <a:avLst/>
                  </a:prstGeom>
                  <a:noFill/>
                </p:spPr>
                <p:txBody>
                  <a:bodyPr wrap="square" rtlCol="0">
                    <a:spAutoFit/>
                  </a:bodyPr>
                  <a:lstStyle/>
                  <a:p>
                    <a:pPr algn="ctr"/>
                    <a:r>
                      <a:rPr lang="zh-CN" altLang="en-US" sz="2000" b="0" dirty="0">
                        <a:solidFill>
                          <a:srgbClr val="006600"/>
                        </a:solidFill>
                        <a:latin typeface="Times New Roman" panose="02020603050405020304" pitchFamily="16" charset="0"/>
                        <a:ea typeface="黑体" panose="02010609060101010101" pitchFamily="49" charset="-122"/>
                        <a:cs typeface="Times New Roman" panose="02020603050405020304" pitchFamily="16" charset="0"/>
                      </a:rPr>
                      <a:t>发电、改善航道</a:t>
                    </a:r>
                    <a:endParaRPr lang="zh-CN" altLang="en-US" sz="2000" b="0" dirty="0">
                      <a:solidFill>
                        <a:srgbClr val="006600"/>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49" name="文本框 77"/>
                  <p:cNvSpPr txBox="1"/>
                  <p:nvPr/>
                </p:nvSpPr>
                <p:spPr>
                  <a:xfrm rot="18502879">
                    <a:off x="2137354" y="3287657"/>
                    <a:ext cx="1274733" cy="296871"/>
                  </a:xfrm>
                  <a:prstGeom prst="rect">
                    <a:avLst/>
                  </a:prstGeom>
                  <a:noFill/>
                </p:spPr>
                <p:txBody>
                  <a:bodyPr wrap="square" rtlCol="0">
                    <a:spAutoFit/>
                  </a:bodyPr>
                  <a:lstStyle/>
                  <a:p>
                    <a:pPr algn="ctr"/>
                    <a:r>
                      <a:rPr lang="en-US" altLang="zh-CN" sz="2000" b="0" dirty="0">
                        <a:latin typeface="Times New Roman" panose="02020603050405020304" pitchFamily="16" charset="0"/>
                        <a:ea typeface="黑体" panose="02010609060101010101" pitchFamily="49" charset="-122"/>
                        <a:cs typeface="Times New Roman" panose="02020603050405020304" pitchFamily="16" charset="0"/>
                      </a:rPr>
                      <a:t>is a</a:t>
                    </a:r>
                    <a:endParaRPr lang="zh-CN" altLang="en-US" sz="2000" b="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0" name="文本框 79"/>
                  <p:cNvSpPr txBox="1"/>
                  <p:nvPr/>
                </p:nvSpPr>
                <p:spPr>
                  <a:xfrm rot="18850539">
                    <a:off x="6081728" y="1915993"/>
                    <a:ext cx="1214683" cy="296871"/>
                  </a:xfrm>
                  <a:prstGeom prst="rect">
                    <a:avLst/>
                  </a:prstGeom>
                  <a:noFill/>
                </p:spPr>
                <p:txBody>
                  <a:bodyPr wrap="square" rtlCol="0">
                    <a:spAutoFit/>
                  </a:bodyPr>
                  <a:lstStyle/>
                  <a:p>
                    <a:pPr algn="ctr"/>
                    <a:r>
                      <a:rPr lang="en-US" altLang="zh-CN" sz="2000" b="0" dirty="0">
                        <a:latin typeface="Times New Roman" panose="02020603050405020304" pitchFamily="16" charset="0"/>
                        <a:ea typeface="黑体" panose="02010609060101010101" pitchFamily="49" charset="-122"/>
                        <a:cs typeface="Times New Roman" panose="02020603050405020304" pitchFamily="16" charset="0"/>
                      </a:rPr>
                      <a:t>function</a:t>
                    </a:r>
                    <a:endParaRPr lang="zh-CN" altLang="en-US" sz="2000" b="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1" name="文本框 82"/>
                  <p:cNvSpPr txBox="1"/>
                  <p:nvPr/>
                </p:nvSpPr>
                <p:spPr>
                  <a:xfrm>
                    <a:off x="4396495" y="2266035"/>
                    <a:ext cx="1352714" cy="380049"/>
                  </a:xfrm>
                  <a:prstGeom prst="rect">
                    <a:avLst/>
                  </a:prstGeom>
                  <a:noFill/>
                </p:spPr>
                <p:txBody>
                  <a:bodyPr wrap="square" rtlCol="0">
                    <a:spAutoFit/>
                  </a:bodyPr>
                  <a:lstStyle/>
                  <a:p>
                    <a:pPr algn="ctr"/>
                    <a:r>
                      <a:rPr lang="en-US" altLang="zh-CN" sz="2000" b="0" dirty="0">
                        <a:latin typeface="Times New Roman" panose="02020603050405020304" pitchFamily="16" charset="0"/>
                        <a:ea typeface="黑体" panose="02010609060101010101" pitchFamily="49" charset="-122"/>
                        <a:cs typeface="Times New Roman" panose="02020603050405020304" pitchFamily="16" charset="0"/>
                      </a:rPr>
                      <a:t>is a</a:t>
                    </a:r>
                    <a:endParaRPr lang="zh-CN" altLang="en-US" sz="2000" b="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2" name="文本框 84"/>
                  <p:cNvSpPr txBox="1"/>
                  <p:nvPr/>
                </p:nvSpPr>
                <p:spPr>
                  <a:xfrm rot="3187592">
                    <a:off x="5301108" y="4085346"/>
                    <a:ext cx="1293194" cy="296871"/>
                  </a:xfrm>
                  <a:prstGeom prst="rect">
                    <a:avLst/>
                  </a:prstGeom>
                  <a:noFill/>
                </p:spPr>
                <p:txBody>
                  <a:bodyPr wrap="square" rtlCol="0">
                    <a:spAutoFit/>
                  </a:bodyPr>
                  <a:lstStyle/>
                  <a:p>
                    <a:pPr algn="ctr"/>
                    <a:r>
                      <a:rPr lang="en-US" altLang="zh-CN" sz="2000" b="0" dirty="0">
                        <a:latin typeface="Times New Roman" panose="02020603050405020304" pitchFamily="16" charset="0"/>
                        <a:ea typeface="黑体" panose="02010609060101010101" pitchFamily="49" charset="-122"/>
                        <a:cs typeface="Times New Roman" panose="02020603050405020304" pitchFamily="16" charset="0"/>
                      </a:rPr>
                      <a:t>locate</a:t>
                    </a:r>
                    <a:endParaRPr lang="zh-CN" altLang="en-US" sz="2000" b="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3" name="文本框 86"/>
                  <p:cNvSpPr txBox="1"/>
                  <p:nvPr/>
                </p:nvSpPr>
                <p:spPr>
                  <a:xfrm rot="19972824">
                    <a:off x="5184304" y="2882340"/>
                    <a:ext cx="740772" cy="380049"/>
                  </a:xfrm>
                  <a:prstGeom prst="rect">
                    <a:avLst/>
                  </a:prstGeom>
                  <a:noFill/>
                </p:spPr>
                <p:txBody>
                  <a:bodyPr wrap="square" rtlCol="0">
                    <a:spAutoFit/>
                  </a:bodyPr>
                  <a:lstStyle/>
                  <a:p>
                    <a:pPr algn="ctr"/>
                    <a:r>
                      <a:rPr lang="en-US" altLang="zh-CN" sz="2000" b="0" dirty="0">
                        <a:latin typeface="Times New Roman" panose="02020603050405020304" pitchFamily="16" charset="0"/>
                        <a:ea typeface="黑体" panose="02010609060101010101" pitchFamily="49" charset="-122"/>
                        <a:cs typeface="Times New Roman" panose="02020603050405020304" pitchFamily="16" charset="0"/>
                      </a:rPr>
                      <a:t>locate</a:t>
                    </a:r>
                    <a:endParaRPr lang="zh-CN" altLang="en-US" sz="2000" b="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4" name="文本框 89"/>
                  <p:cNvSpPr txBox="1"/>
                  <p:nvPr/>
                </p:nvSpPr>
                <p:spPr>
                  <a:xfrm>
                    <a:off x="5958629" y="4851318"/>
                    <a:ext cx="821678" cy="380049"/>
                  </a:xfrm>
                  <a:prstGeom prst="rect">
                    <a:avLst/>
                  </a:prstGeom>
                  <a:noFill/>
                </p:spPr>
                <p:txBody>
                  <a:bodyPr wrap="square" rtlCol="0">
                    <a:spAutoFit/>
                  </a:bodyPr>
                  <a:lstStyle/>
                  <a:p>
                    <a:pPr algn="ctr"/>
                    <a:r>
                      <a:rPr lang="en-US" altLang="zh-CN" sz="2000" b="0" dirty="0">
                        <a:latin typeface="Times New Roman" panose="02020603050405020304" pitchFamily="16" charset="0"/>
                        <a:ea typeface="黑体" panose="02010609060101010101" pitchFamily="49" charset="-122"/>
                        <a:cs typeface="Times New Roman" panose="02020603050405020304" pitchFamily="16" charset="0"/>
                      </a:rPr>
                      <a:t>function</a:t>
                    </a:r>
                    <a:endParaRPr lang="zh-CN" altLang="en-US" sz="2000" b="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5" name="圆角矩形 50"/>
                  <p:cNvSpPr/>
                  <p:nvPr/>
                </p:nvSpPr>
                <p:spPr bwMode="auto">
                  <a:xfrm>
                    <a:off x="899592" y="2492896"/>
                    <a:ext cx="1008112" cy="446845"/>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r>
                      <a:rPr lang="zh-CN" altLang="en-US" sz="2000" b="0" dirty="0">
                        <a:solidFill>
                          <a:schemeClr val="accent2"/>
                        </a:solidFill>
                        <a:latin typeface="Times New Roman" panose="02020603050405020304" pitchFamily="16" charset="0"/>
                        <a:ea typeface="黑体" panose="02010609060101010101" pitchFamily="49" charset="-122"/>
                        <a:cs typeface="Times New Roman" panose="02020603050405020304" pitchFamily="16" charset="0"/>
                      </a:rPr>
                      <a:t>工程</a:t>
                    </a:r>
                    <a:endParaRPr lang="zh-CN" altLang="en-US" sz="2000" b="0" dirty="0">
                      <a:solidFill>
                        <a:schemeClr val="accent2"/>
                      </a:solidFill>
                      <a:latin typeface="Times New Roman" panose="02020603050405020304" pitchFamily="16" charset="0"/>
                      <a:ea typeface="黑体" panose="02010609060101010101" pitchFamily="49" charset="-122"/>
                      <a:cs typeface="Times New Roman" panose="02020603050405020304" pitchFamily="16" charset="0"/>
                    </a:endParaRPr>
                  </a:p>
                </p:txBody>
              </p:sp>
              <p:sp>
                <p:nvSpPr>
                  <p:cNvPr id="56" name="圆角矩形 52"/>
                  <p:cNvSpPr/>
                  <p:nvPr/>
                </p:nvSpPr>
                <p:spPr bwMode="auto">
                  <a:xfrm>
                    <a:off x="2949873" y="2528900"/>
                    <a:ext cx="1010059" cy="382473"/>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r>
                      <a:rPr lang="zh-CN" altLang="en-US" sz="2000" b="0" dirty="0">
                        <a:solidFill>
                          <a:schemeClr val="accent2"/>
                        </a:solidFill>
                        <a:latin typeface="Times New Roman" panose="02020603050405020304" pitchFamily="16" charset="0"/>
                        <a:ea typeface="黑体" panose="02010609060101010101" pitchFamily="49" charset="-122"/>
                        <a:cs typeface="Times New Roman" panose="02020603050405020304" pitchFamily="16" charset="0"/>
                      </a:rPr>
                      <a:t>水利工程</a:t>
                    </a:r>
                    <a:endParaRPr lang="zh-CN" altLang="en-US" sz="2000" b="0" dirty="0">
                      <a:solidFill>
                        <a:schemeClr val="accent2"/>
                      </a:solidFill>
                      <a:latin typeface="Times New Roman" panose="02020603050405020304" pitchFamily="16" charset="0"/>
                      <a:ea typeface="黑体" panose="02010609060101010101" pitchFamily="49" charset="-122"/>
                      <a:cs typeface="Times New Roman" panose="02020603050405020304" pitchFamily="16" charset="0"/>
                    </a:endParaRPr>
                  </a:p>
                </p:txBody>
              </p:sp>
            </p:grpSp>
            <p:cxnSp>
              <p:nvCxnSpPr>
                <p:cNvPr id="23" name="直接箭头连接符 22"/>
                <p:cNvCxnSpPr/>
                <p:nvPr/>
              </p:nvCxnSpPr>
              <p:spPr bwMode="auto">
                <a:xfrm>
                  <a:off x="6050878" y="5002086"/>
                  <a:ext cx="1274423" cy="10744"/>
                </a:xfrm>
                <a:prstGeom prst="straightConnector1">
                  <a:avLst/>
                </a:prstGeom>
                <a:solidFill>
                  <a:srgbClr val="00FF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4" name="直接箭头连接符 23"/>
                <p:cNvCxnSpPr/>
                <p:nvPr/>
              </p:nvCxnSpPr>
              <p:spPr bwMode="auto">
                <a:xfrm>
                  <a:off x="6131360" y="3064758"/>
                  <a:ext cx="1500980" cy="1682712"/>
                </a:xfrm>
                <a:prstGeom prst="straightConnector1">
                  <a:avLst/>
                </a:prstGeom>
                <a:solidFill>
                  <a:srgbClr val="00FF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5" name="文本框 43"/>
                <p:cNvSpPr txBox="1"/>
                <p:nvPr/>
              </p:nvSpPr>
              <p:spPr>
                <a:xfrm>
                  <a:off x="7432644" y="4822065"/>
                  <a:ext cx="1449419" cy="732394"/>
                </a:xfrm>
                <a:prstGeom prst="rect">
                  <a:avLst/>
                </a:prstGeom>
                <a:noFill/>
                <a:ln w="12700">
                  <a:solidFill>
                    <a:schemeClr val="tx1"/>
                  </a:solidFill>
                  <a:prstDash val="lgDash"/>
                </a:ln>
              </p:spPr>
              <p:txBody>
                <a:bodyPr wrap="square" rtlCol="0">
                  <a:spAutoFit/>
                </a:bodyPr>
                <a:lstStyle/>
                <a:p>
                  <a:pPr algn="ctr"/>
                  <a:r>
                    <a:rPr lang="zh-CN" altLang="en-US" sz="2000" b="0" dirty="0">
                      <a:solidFill>
                        <a:srgbClr val="0156FF"/>
                      </a:solidFill>
                      <a:latin typeface="Times New Roman" panose="02020603050405020304" pitchFamily="16" charset="0"/>
                      <a:ea typeface="黑体" panose="02010609060101010101" pitchFamily="49" charset="-122"/>
                      <a:cs typeface="Times New Roman" panose="02020603050405020304" pitchFamily="16" charset="0"/>
                    </a:rPr>
                    <a:t>反调节</a:t>
                  </a:r>
                  <a:r>
                    <a:rPr lang="en-US" altLang="zh-CN" sz="2000" b="0" dirty="0">
                      <a:solidFill>
                        <a:srgbClr val="0156FF"/>
                      </a:solidFill>
                      <a:latin typeface="Times New Roman" panose="02020603050405020304" pitchFamily="16" charset="0"/>
                      <a:ea typeface="黑体" panose="02010609060101010101" pitchFamily="49" charset="-122"/>
                      <a:cs typeface="Times New Roman" panose="02020603050405020304" pitchFamily="16" charset="0"/>
                    </a:rPr>
                    <a:t>(</a:t>
                  </a:r>
                  <a:r>
                    <a:rPr lang="zh-CN" altLang="en-US" sz="2000" b="0" dirty="0">
                      <a:solidFill>
                        <a:srgbClr val="0156FF"/>
                      </a:solidFill>
                      <a:latin typeface="Times New Roman" panose="02020603050405020304" pitchFamily="16" charset="0"/>
                      <a:ea typeface="黑体" panose="02010609060101010101" pitchFamily="49" charset="-122"/>
                      <a:cs typeface="Times New Roman" panose="02020603050405020304" pitchFamily="16" charset="0"/>
                    </a:rPr>
                    <a:t>梯级水电站</a:t>
                  </a:r>
                  <a:r>
                    <a:rPr lang="en-US" altLang="zh-CN" sz="2000" b="0" dirty="0">
                      <a:solidFill>
                        <a:srgbClr val="0156FF"/>
                      </a:solidFill>
                      <a:latin typeface="Times New Roman" panose="02020603050405020304" pitchFamily="16" charset="0"/>
                      <a:ea typeface="黑体" panose="02010609060101010101" pitchFamily="49" charset="-122"/>
                      <a:cs typeface="Times New Roman" panose="02020603050405020304" pitchFamily="16" charset="0"/>
                    </a:rPr>
                    <a:t>)</a:t>
                  </a:r>
                  <a:endParaRPr lang="en-US" altLang="zh-CN" sz="2000" b="0" dirty="0">
                    <a:solidFill>
                      <a:srgbClr val="0156FF"/>
                    </a:solidFill>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26" name="直接箭头连接符 25"/>
                <p:cNvCxnSpPr/>
                <p:nvPr/>
              </p:nvCxnSpPr>
              <p:spPr bwMode="auto">
                <a:xfrm flipV="1">
                  <a:off x="6336196" y="2201839"/>
                  <a:ext cx="891903" cy="645096"/>
                </a:xfrm>
                <a:prstGeom prst="straightConnector1">
                  <a:avLst/>
                </a:prstGeom>
                <a:solidFill>
                  <a:srgbClr val="00FF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7" name="文本框 89"/>
                <p:cNvSpPr txBox="1"/>
                <p:nvPr/>
              </p:nvSpPr>
              <p:spPr>
                <a:xfrm>
                  <a:off x="6379639" y="3015692"/>
                  <a:ext cx="1626480" cy="413963"/>
                </a:xfrm>
                <a:prstGeom prst="rect">
                  <a:avLst/>
                </a:prstGeom>
                <a:noFill/>
              </p:spPr>
              <p:txBody>
                <a:bodyPr wrap="square" rtlCol="0">
                  <a:spAutoFit/>
                </a:bodyPr>
                <a:lstStyle/>
                <a:p>
                  <a:pPr algn="ctr"/>
                  <a:r>
                    <a:rPr lang="en-US" altLang="zh-CN" sz="2000" b="0" dirty="0">
                      <a:latin typeface="Times New Roman" panose="02020603050405020304" pitchFamily="16" charset="0"/>
                      <a:ea typeface="黑体" panose="02010609060101010101" pitchFamily="49" charset="-122"/>
                      <a:cs typeface="Times New Roman" panose="02020603050405020304" pitchFamily="16" charset="0"/>
                    </a:rPr>
                    <a:t>installed capacity</a:t>
                  </a:r>
                  <a:endParaRPr lang="zh-CN" altLang="en-US" sz="2000" b="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8" name="文本框 13"/>
                <p:cNvSpPr txBox="1"/>
                <p:nvPr/>
              </p:nvSpPr>
              <p:spPr>
                <a:xfrm>
                  <a:off x="7759824" y="2650521"/>
                  <a:ext cx="1463623" cy="413962"/>
                </a:xfrm>
                <a:prstGeom prst="rect">
                  <a:avLst/>
                </a:prstGeom>
                <a:noFill/>
              </p:spPr>
              <p:txBody>
                <a:bodyPr wrap="square" rtlCol="0">
                  <a:spAutoFit/>
                </a:bodyPr>
                <a:lstStyle/>
                <a:p>
                  <a:pPr algn="ctr"/>
                  <a:r>
                    <a:rPr lang="zh-CN" altLang="en-US" sz="2000" b="0" dirty="0">
                      <a:solidFill>
                        <a:srgbClr val="006600"/>
                      </a:solidFill>
                      <a:latin typeface="Times New Roman" panose="02020603050405020304" pitchFamily="16" charset="0"/>
                      <a:ea typeface="黑体" panose="02010609060101010101" pitchFamily="49" charset="-122"/>
                      <a:cs typeface="Times New Roman" panose="02020603050405020304" pitchFamily="16" charset="0"/>
                    </a:rPr>
                    <a:t>世界最大</a:t>
                  </a:r>
                  <a:endParaRPr lang="zh-CN" altLang="en-US" sz="2000" b="0" dirty="0">
                    <a:solidFill>
                      <a:srgbClr val="006600"/>
                    </a:solidFill>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29" name="直接箭头连接符 28"/>
                <p:cNvCxnSpPr/>
                <p:nvPr/>
              </p:nvCxnSpPr>
              <p:spPr bwMode="auto">
                <a:xfrm flipH="1">
                  <a:off x="1157961" y="5135704"/>
                  <a:ext cx="438388" cy="482099"/>
                </a:xfrm>
                <a:prstGeom prst="straightConnector1">
                  <a:avLst/>
                </a:prstGeom>
                <a:solidFill>
                  <a:srgbClr val="00FF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0" name="文本框 89"/>
                <p:cNvSpPr txBox="1"/>
                <p:nvPr/>
              </p:nvSpPr>
              <p:spPr>
                <a:xfrm>
                  <a:off x="499836" y="5126972"/>
                  <a:ext cx="888387" cy="413962"/>
                </a:xfrm>
                <a:prstGeom prst="rect">
                  <a:avLst/>
                </a:prstGeom>
                <a:noFill/>
              </p:spPr>
              <p:txBody>
                <a:bodyPr wrap="square" rtlCol="0">
                  <a:spAutoFit/>
                </a:bodyPr>
                <a:lstStyle/>
                <a:p>
                  <a:pPr algn="ctr"/>
                  <a:r>
                    <a:rPr lang="en-US" altLang="zh-CN" sz="2000" b="0" dirty="0">
                      <a:latin typeface="Times New Roman" panose="02020603050405020304" pitchFamily="16" charset="0"/>
                      <a:ea typeface="黑体" panose="02010609060101010101" pitchFamily="49" charset="-122"/>
                      <a:cs typeface="Times New Roman" panose="02020603050405020304" pitchFamily="16" charset="0"/>
                    </a:rPr>
                    <a:t>function</a:t>
                  </a:r>
                  <a:endParaRPr lang="zh-CN" altLang="en-US" sz="2000" b="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31" name="文本框 74"/>
                <p:cNvSpPr txBox="1"/>
                <p:nvPr/>
              </p:nvSpPr>
              <p:spPr>
                <a:xfrm>
                  <a:off x="871027" y="5646732"/>
                  <a:ext cx="940917" cy="413962"/>
                </a:xfrm>
                <a:prstGeom prst="rect">
                  <a:avLst/>
                </a:prstGeom>
                <a:noFill/>
              </p:spPr>
              <p:txBody>
                <a:bodyPr wrap="square" rtlCol="0">
                  <a:spAutoFit/>
                </a:bodyPr>
                <a:lstStyle/>
                <a:p>
                  <a:pPr algn="ctr"/>
                  <a:r>
                    <a:rPr lang="zh-CN" altLang="en-US" sz="2000" b="0" dirty="0">
                      <a:solidFill>
                        <a:srgbClr val="006600"/>
                      </a:solidFill>
                      <a:latin typeface="Times New Roman" panose="02020603050405020304" pitchFamily="16" charset="0"/>
                      <a:ea typeface="黑体" panose="02010609060101010101" pitchFamily="49" charset="-122"/>
                      <a:cs typeface="Times New Roman" panose="02020603050405020304" pitchFamily="16" charset="0"/>
                    </a:rPr>
                    <a:t>蓄水式</a:t>
                  </a:r>
                  <a:endParaRPr lang="zh-CN" altLang="en-US" sz="2000" b="0" dirty="0">
                    <a:solidFill>
                      <a:srgbClr val="006600"/>
                    </a:solidFill>
                    <a:latin typeface="Times New Roman" panose="02020603050405020304" pitchFamily="16" charset="0"/>
                    <a:ea typeface="黑体" panose="02010609060101010101" pitchFamily="49" charset="-122"/>
                    <a:cs typeface="Times New Roman" panose="02020603050405020304" pitchFamily="16" charset="0"/>
                  </a:endParaRPr>
                </a:p>
              </p:txBody>
            </p:sp>
          </p:grpSp>
          <p:sp>
            <p:nvSpPr>
              <p:cNvPr id="11" name="文本框 62"/>
              <p:cNvSpPr txBox="1"/>
              <p:nvPr/>
            </p:nvSpPr>
            <p:spPr>
              <a:xfrm>
                <a:off x="3471736" y="4461815"/>
                <a:ext cx="1781051" cy="382119"/>
              </a:xfrm>
              <a:prstGeom prst="rect">
                <a:avLst/>
              </a:prstGeom>
              <a:noFill/>
            </p:spPr>
            <p:txBody>
              <a:bodyPr wrap="square" rtlCol="0">
                <a:spAutoFit/>
              </a:bodyPr>
              <a:lstStyle/>
              <a:p>
                <a:pPr algn="ctr"/>
                <a:r>
                  <a:rPr lang="zh-CN" altLang="en-US" b="0" dirty="0">
                    <a:solidFill>
                      <a:srgbClr val="7030A0"/>
                    </a:solidFill>
                    <a:latin typeface="Times New Roman" panose="02020603050405020304" pitchFamily="16" charset="0"/>
                    <a:ea typeface="黑体" panose="02010609060101010101" pitchFamily="49" charset="-122"/>
                    <a:cs typeface="Times New Roman" panose="02020603050405020304" pitchFamily="16" charset="0"/>
                  </a:rPr>
                  <a:t>达拉斯水坝</a:t>
                </a:r>
                <a:endParaRPr lang="zh-CN" altLang="en-US" b="0" dirty="0">
                  <a:solidFill>
                    <a:srgbClr val="7030A0"/>
                  </a:solidFill>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12" name="直接箭头连接符 11"/>
              <p:cNvCxnSpPr/>
              <p:nvPr/>
            </p:nvCxnSpPr>
            <p:spPr bwMode="auto">
              <a:xfrm flipH="1" flipV="1">
                <a:off x="3221614" y="3232724"/>
                <a:ext cx="707346" cy="1155703"/>
              </a:xfrm>
              <a:prstGeom prst="straightConnector1">
                <a:avLst/>
              </a:prstGeom>
              <a:solidFill>
                <a:srgbClr val="00FF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3" name="文本框 43"/>
              <p:cNvSpPr txBox="1"/>
              <p:nvPr/>
            </p:nvSpPr>
            <p:spPr>
              <a:xfrm>
                <a:off x="2330777" y="4209987"/>
                <a:ext cx="1272986" cy="413962"/>
              </a:xfrm>
              <a:prstGeom prst="rect">
                <a:avLst/>
              </a:prstGeom>
              <a:noFill/>
              <a:ln w="12700">
                <a:solidFill>
                  <a:schemeClr val="tx1"/>
                </a:solidFill>
                <a:prstDash val="lgDash"/>
              </a:ln>
            </p:spPr>
            <p:txBody>
              <a:bodyPr wrap="square" rtlCol="0">
                <a:spAutoFit/>
              </a:bodyPr>
              <a:lstStyle/>
              <a:p>
                <a:pPr algn="ctr"/>
                <a:r>
                  <a:rPr lang="zh-CN" altLang="en-US" sz="2000" b="0" dirty="0">
                    <a:solidFill>
                      <a:srgbClr val="0156FF"/>
                    </a:solidFill>
                    <a:latin typeface="Times New Roman" panose="02020603050405020304" pitchFamily="16" charset="0"/>
                    <a:ea typeface="黑体" panose="02010609060101010101" pitchFamily="49" charset="-122"/>
                    <a:cs typeface="Times New Roman" panose="02020603050405020304" pitchFamily="16" charset="0"/>
                  </a:rPr>
                  <a:t>哥伦比亚河</a:t>
                </a:r>
                <a:endParaRPr lang="en-US" altLang="zh-CN" sz="2000" b="0" dirty="0">
                  <a:solidFill>
                    <a:srgbClr val="0156FF"/>
                  </a:solidFill>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14" name="直接箭头连接符 13"/>
              <p:cNvCxnSpPr/>
              <p:nvPr/>
            </p:nvCxnSpPr>
            <p:spPr bwMode="auto">
              <a:xfrm flipV="1">
                <a:off x="1993694" y="4548541"/>
                <a:ext cx="315434" cy="265159"/>
              </a:xfrm>
              <a:prstGeom prst="straightConnector1">
                <a:avLst/>
              </a:prstGeom>
              <a:solidFill>
                <a:srgbClr val="00FF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5" name="直接箭头连接符 14"/>
              <p:cNvCxnSpPr/>
              <p:nvPr/>
            </p:nvCxnSpPr>
            <p:spPr bwMode="auto">
              <a:xfrm flipH="1" flipV="1">
                <a:off x="3536760" y="4880508"/>
                <a:ext cx="157054" cy="215804"/>
              </a:xfrm>
              <a:prstGeom prst="straightConnector1">
                <a:avLst/>
              </a:prstGeom>
              <a:solidFill>
                <a:srgbClr val="00FF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6" name="文本框 83"/>
              <p:cNvSpPr txBox="1"/>
              <p:nvPr/>
            </p:nvSpPr>
            <p:spPr>
              <a:xfrm>
                <a:off x="3506898" y="3612778"/>
                <a:ext cx="587172" cy="413962"/>
              </a:xfrm>
              <a:prstGeom prst="rect">
                <a:avLst/>
              </a:prstGeom>
              <a:noFill/>
            </p:spPr>
            <p:txBody>
              <a:bodyPr wrap="square" rtlCol="0">
                <a:spAutoFit/>
              </a:bodyPr>
              <a:lstStyle/>
              <a:p>
                <a:pPr algn="ctr"/>
                <a:r>
                  <a:rPr lang="en-US" altLang="zh-CN" sz="2000" b="0" dirty="0">
                    <a:latin typeface="Times New Roman" panose="02020603050405020304" pitchFamily="16" charset="0"/>
                    <a:ea typeface="黑体" panose="02010609060101010101" pitchFamily="49" charset="-122"/>
                    <a:cs typeface="Times New Roman" panose="02020603050405020304" pitchFamily="16" charset="0"/>
                  </a:rPr>
                  <a:t> is a</a:t>
                </a:r>
                <a:endParaRPr lang="zh-CN" altLang="en-US" sz="2000" b="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7" name="文本框 88"/>
              <p:cNvSpPr txBox="1"/>
              <p:nvPr/>
            </p:nvSpPr>
            <p:spPr>
              <a:xfrm>
                <a:off x="2086704" y="4633391"/>
                <a:ext cx="865116" cy="413962"/>
              </a:xfrm>
              <a:prstGeom prst="rect">
                <a:avLst/>
              </a:prstGeom>
              <a:noFill/>
            </p:spPr>
            <p:txBody>
              <a:bodyPr wrap="square" rtlCol="0">
                <a:spAutoFit/>
              </a:bodyPr>
              <a:lstStyle/>
              <a:p>
                <a:pPr algn="ctr"/>
                <a:r>
                  <a:rPr lang="en-US" altLang="zh-CN" sz="2000" b="0" dirty="0">
                    <a:latin typeface="Times New Roman" panose="02020603050405020304" pitchFamily="16" charset="0"/>
                    <a:ea typeface="黑体" panose="02010609060101010101" pitchFamily="49" charset="-122"/>
                    <a:cs typeface="Times New Roman" panose="02020603050405020304" pitchFamily="16" charset="0"/>
                  </a:rPr>
                  <a:t>locate</a:t>
                </a:r>
                <a:endParaRPr lang="zh-CN" altLang="en-US" sz="2000" b="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8" name="文本框 88"/>
              <p:cNvSpPr txBox="1"/>
              <p:nvPr/>
            </p:nvSpPr>
            <p:spPr>
              <a:xfrm>
                <a:off x="3544077" y="4704196"/>
                <a:ext cx="865116" cy="413962"/>
              </a:xfrm>
              <a:prstGeom prst="rect">
                <a:avLst/>
              </a:prstGeom>
              <a:noFill/>
            </p:spPr>
            <p:txBody>
              <a:bodyPr wrap="square" rtlCol="0">
                <a:spAutoFit/>
              </a:bodyPr>
              <a:lstStyle/>
              <a:p>
                <a:pPr algn="ctr"/>
                <a:r>
                  <a:rPr lang="en-US" altLang="zh-CN" sz="2000" b="0" dirty="0">
                    <a:latin typeface="Times New Roman" panose="02020603050405020304" pitchFamily="16" charset="0"/>
                    <a:ea typeface="黑体" panose="02010609060101010101" pitchFamily="49" charset="-122"/>
                    <a:cs typeface="Times New Roman" panose="02020603050405020304" pitchFamily="16" charset="0"/>
                  </a:rPr>
                  <a:t>locate</a:t>
                </a:r>
                <a:endParaRPr lang="zh-CN" altLang="en-US" sz="2000" b="0" dirty="0">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19" name="直接箭头连接符 18"/>
              <p:cNvCxnSpPr/>
              <p:nvPr/>
            </p:nvCxnSpPr>
            <p:spPr bwMode="auto">
              <a:xfrm flipH="1">
                <a:off x="3662781" y="5012830"/>
                <a:ext cx="141689" cy="604973"/>
              </a:xfrm>
              <a:prstGeom prst="straightConnector1">
                <a:avLst/>
              </a:prstGeom>
              <a:solidFill>
                <a:srgbClr val="00FF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0" name="文本框 89"/>
              <p:cNvSpPr txBox="1"/>
              <p:nvPr/>
            </p:nvSpPr>
            <p:spPr>
              <a:xfrm>
                <a:off x="3800484" y="5214916"/>
                <a:ext cx="888387" cy="413962"/>
              </a:xfrm>
              <a:prstGeom prst="rect">
                <a:avLst/>
              </a:prstGeom>
              <a:noFill/>
            </p:spPr>
            <p:txBody>
              <a:bodyPr wrap="square" rtlCol="0">
                <a:spAutoFit/>
              </a:bodyPr>
              <a:lstStyle/>
              <a:p>
                <a:pPr algn="ctr"/>
                <a:r>
                  <a:rPr lang="en-US" altLang="zh-CN" sz="2000" b="0" dirty="0">
                    <a:latin typeface="Times New Roman" panose="02020603050405020304" pitchFamily="16" charset="0"/>
                    <a:ea typeface="黑体" panose="02010609060101010101" pitchFamily="49" charset="-122"/>
                    <a:cs typeface="Times New Roman" panose="02020603050405020304" pitchFamily="16" charset="0"/>
                  </a:rPr>
                  <a:t>function</a:t>
                </a:r>
                <a:endParaRPr lang="zh-CN" altLang="en-US" sz="2000" b="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21" name="文本框 74"/>
              <p:cNvSpPr txBox="1"/>
              <p:nvPr/>
            </p:nvSpPr>
            <p:spPr>
              <a:xfrm>
                <a:off x="3458502" y="5646732"/>
                <a:ext cx="940917" cy="413962"/>
              </a:xfrm>
              <a:prstGeom prst="rect">
                <a:avLst/>
              </a:prstGeom>
              <a:noFill/>
            </p:spPr>
            <p:txBody>
              <a:bodyPr wrap="square" rtlCol="0">
                <a:spAutoFit/>
              </a:bodyPr>
              <a:lstStyle/>
              <a:p>
                <a:pPr algn="ctr"/>
                <a:r>
                  <a:rPr lang="zh-CN" altLang="en-US" sz="2000" b="0" dirty="0">
                    <a:solidFill>
                      <a:srgbClr val="006600"/>
                    </a:solidFill>
                    <a:latin typeface="Times New Roman" panose="02020603050405020304" pitchFamily="16" charset="0"/>
                    <a:ea typeface="黑体" panose="02010609060101010101" pitchFamily="49" charset="-122"/>
                    <a:cs typeface="Times New Roman" panose="02020603050405020304" pitchFamily="16" charset="0"/>
                  </a:rPr>
                  <a:t>径流式</a:t>
                </a:r>
                <a:endParaRPr lang="zh-CN" altLang="en-US" sz="2000" b="0" dirty="0">
                  <a:solidFill>
                    <a:srgbClr val="006600"/>
                  </a:solidFill>
                  <a:latin typeface="Times New Roman" panose="02020603050405020304" pitchFamily="16" charset="0"/>
                  <a:ea typeface="黑体" panose="02010609060101010101" pitchFamily="49" charset="-122"/>
                  <a:cs typeface="Times New Roman" panose="02020603050405020304" pitchFamily="16" charset="0"/>
                </a:endParaRPr>
              </a:p>
            </p:txBody>
          </p:sp>
        </p:grpSp>
        <p:grpSp>
          <p:nvGrpSpPr>
            <p:cNvPr id="6" name="组合 5"/>
            <p:cNvGrpSpPr/>
            <p:nvPr/>
          </p:nvGrpSpPr>
          <p:grpSpPr>
            <a:xfrm>
              <a:off x="1581017" y="5828041"/>
              <a:ext cx="1990330" cy="763265"/>
              <a:chOff x="1581017" y="5828041"/>
              <a:chExt cx="1990330" cy="763265"/>
            </a:xfrm>
          </p:grpSpPr>
          <p:sp>
            <p:nvSpPr>
              <p:cNvPr id="7" name="文本框 43"/>
              <p:cNvSpPr txBox="1"/>
              <p:nvPr/>
            </p:nvSpPr>
            <p:spPr>
              <a:xfrm>
                <a:off x="1914247" y="5922344"/>
                <a:ext cx="1449419" cy="668962"/>
              </a:xfrm>
              <a:prstGeom prst="rect">
                <a:avLst/>
              </a:prstGeom>
              <a:gradFill>
                <a:gsLst>
                  <a:gs pos="0">
                    <a:srgbClr val="FBEAC7"/>
                  </a:gs>
                  <a:gs pos="17999">
                    <a:srgbClr val="FEE7F2"/>
                  </a:gs>
                  <a:gs pos="36000">
                    <a:srgbClr val="FAC77D"/>
                  </a:gs>
                  <a:gs pos="61000">
                    <a:srgbClr val="FBA97D"/>
                  </a:gs>
                  <a:gs pos="82001">
                    <a:srgbClr val="FBD49C"/>
                  </a:gs>
                  <a:gs pos="100000">
                    <a:srgbClr val="FEE7F2"/>
                  </a:gs>
                </a:gsLst>
                <a:lin ang="5400000" scaled="0"/>
              </a:gradFill>
              <a:ln w="12700">
                <a:solidFill>
                  <a:schemeClr val="tx1"/>
                </a:solidFill>
                <a:prstDash val="lgDash"/>
              </a:ln>
            </p:spPr>
            <p:txBody>
              <a:bodyPr wrap="square" rtlCol="0">
                <a:spAutoFit/>
              </a:bodyPr>
              <a:lstStyle/>
              <a:p>
                <a:pPr algn="ctr"/>
                <a:r>
                  <a:rPr lang="zh-CN" altLang="en-US" sz="2000" b="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反调节</a:t>
                </a:r>
                <a:r>
                  <a:rPr lang="en-US" altLang="zh-CN" sz="2000" b="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a:t>
                </a:r>
                <a:r>
                  <a:rPr lang="zh-CN" altLang="en-US" sz="2000" b="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梯级水电站</a:t>
                </a:r>
                <a:r>
                  <a:rPr lang="en-US" altLang="zh-CN" sz="2000" b="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a:t>
                </a:r>
                <a:endParaRPr lang="en-US" altLang="zh-CN" sz="2000" b="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cxnSp>
            <p:nvCxnSpPr>
              <p:cNvPr id="8" name="直接箭头连接符 7"/>
              <p:cNvCxnSpPr/>
              <p:nvPr/>
            </p:nvCxnSpPr>
            <p:spPr bwMode="auto">
              <a:xfrm>
                <a:off x="1581017" y="5828041"/>
                <a:ext cx="307310" cy="188542"/>
              </a:xfrm>
              <a:prstGeom prst="straightConnector1">
                <a:avLst/>
              </a:prstGeom>
              <a:solidFill>
                <a:srgbClr val="00FF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 name="直接箭头连接符 8"/>
              <p:cNvCxnSpPr/>
              <p:nvPr/>
            </p:nvCxnSpPr>
            <p:spPr bwMode="auto">
              <a:xfrm flipH="1">
                <a:off x="3363666" y="5828041"/>
                <a:ext cx="207681" cy="188542"/>
              </a:xfrm>
              <a:prstGeom prst="straightConnector1">
                <a:avLst/>
              </a:prstGeom>
              <a:solidFill>
                <a:srgbClr val="00FF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gr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知识图谱的构成</a:t>
            </a:r>
            <a:endParaRPr lang="zh-CN" altLang="en-US" dirty="0"/>
          </a:p>
        </p:txBody>
      </p:sp>
      <p:sp>
        <p:nvSpPr>
          <p:cNvPr id="3" name="内容占位符 2"/>
          <p:cNvSpPr>
            <a:spLocks noGrp="1"/>
          </p:cNvSpPr>
          <p:nvPr>
            <p:ph idx="1"/>
          </p:nvPr>
        </p:nvSpPr>
        <p:spPr/>
        <p:txBody>
          <a:bodyPr/>
          <a:lstStyle/>
          <a:p>
            <a:r>
              <a:rPr lang="zh-CN" altLang="en-US" dirty="0"/>
              <a:t>知识图谱一般可通过标注多关系图（</a:t>
            </a:r>
            <a:r>
              <a:rPr lang="en-US" altLang="zh-CN" dirty="0"/>
              <a:t>labeled multi-relational graph</a:t>
            </a:r>
            <a:r>
              <a:rPr lang="zh-CN" altLang="en-US" dirty="0"/>
              <a:t>）来表示。</a:t>
            </a:r>
            <a:endParaRPr lang="en-US" altLang="zh-CN" dirty="0"/>
          </a:p>
          <a:p>
            <a:pPr lvl="1"/>
            <a:r>
              <a:rPr lang="zh-CN" altLang="en-US" dirty="0"/>
              <a:t>概念：层次化组织 </a:t>
            </a:r>
            <a:endParaRPr lang="zh-CN" altLang="en-US" dirty="0"/>
          </a:p>
          <a:p>
            <a:pPr lvl="1"/>
            <a:r>
              <a:rPr lang="zh-CN" altLang="en-US" dirty="0"/>
              <a:t>实体：概念的示例化描述</a:t>
            </a:r>
            <a:endParaRPr lang="zh-CN" altLang="en-US" dirty="0"/>
          </a:p>
          <a:p>
            <a:pPr lvl="1"/>
            <a:r>
              <a:rPr lang="zh-CN" altLang="en-US" dirty="0"/>
              <a:t>属性：对概念或实体的描述信息</a:t>
            </a:r>
            <a:endParaRPr lang="zh-CN" altLang="en-US" dirty="0"/>
          </a:p>
          <a:p>
            <a:pPr lvl="1"/>
            <a:r>
              <a:rPr lang="zh-CN" altLang="en-US" dirty="0"/>
              <a:t>关系：概念或实体之间的关联</a:t>
            </a:r>
            <a:endParaRPr lang="zh-CN" altLang="en-US" dirty="0"/>
          </a:p>
          <a:p>
            <a:pPr lvl="1"/>
            <a:r>
              <a:rPr lang="zh-CN" altLang="en-US" dirty="0"/>
              <a:t>推理规则：可产生语义网络中上述新的元素</a:t>
            </a:r>
            <a:endParaRPr lang="zh-CN" altLang="en-US" dirty="0"/>
          </a:p>
          <a:p>
            <a:pPr lvl="1"/>
            <a:endParaRPr lang="zh-CN" altLang="en-US" dirty="0"/>
          </a:p>
          <a:p>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cs typeface="Times New Roman" panose="02020603050405020304" pitchFamily="16" charset="0"/>
              </a:rPr>
              <a:t>知识图谱推理</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zh-CN" dirty="0">
                    <a:latin typeface="Times New Roman" panose="02020603050405020304" pitchFamily="16" charset="0"/>
                    <a:cs typeface="Times New Roman" panose="02020603050405020304" pitchFamily="16" charset="0"/>
                  </a:rPr>
                  <a:t>知识图谱中存在连线的两个实体可表达为三元组形式</a:t>
                </a:r>
                <a:endParaRPr lang="en-US" altLang="zh-CN" dirty="0">
                  <a:latin typeface="Times New Roman" panose="02020603050405020304" pitchFamily="16" charset="0"/>
                  <a:cs typeface="Times New Roman" panose="02020603050405020304" pitchFamily="16" charset="0"/>
                </a:endParaRPr>
              </a:p>
              <a:p>
                <a:pPr lvl="1"/>
                <a14:m>
                  <m:oMath xmlns:m="http://schemas.openxmlformats.org/officeDocument/2006/math">
                    <m:r>
                      <a:rPr lang="en-US" altLang="zh-CN" b="0" i="1" dirty="0" smtClean="0">
                        <a:latin typeface="Cambria Math" panose="02040503050406030204" pitchFamily="18" charset="0"/>
                        <a:cs typeface="Times New Roman" panose="02020603050405020304" pitchFamily="16" charset="0"/>
                      </a:rPr>
                      <m:t>&lt;</m:t>
                    </m:r>
                    <m:r>
                      <a:rPr lang="en-US" altLang="zh-CN" b="0" i="1" dirty="0" err="1">
                        <a:latin typeface="Cambria Math" panose="02040503050406030204" pitchFamily="18" charset="0"/>
                        <a:cs typeface="Times New Roman" panose="02020603050405020304" pitchFamily="16" charset="0"/>
                      </a:rPr>
                      <m:t>𝑙𝑒𝑓𝑡</m:t>
                    </m:r>
                    <m:r>
                      <a:rPr lang="en-US" altLang="zh-CN" b="0" i="1" dirty="0" err="1">
                        <a:latin typeface="Cambria Math" panose="02040503050406030204" pitchFamily="18" charset="0"/>
                        <a:cs typeface="Times New Roman" panose="02020603050405020304" pitchFamily="16" charset="0"/>
                      </a:rPr>
                      <m:t>_</m:t>
                    </m:r>
                    <m:r>
                      <a:rPr lang="en-US" altLang="zh-CN" b="0" i="1" dirty="0" err="1">
                        <a:latin typeface="Cambria Math" panose="02040503050406030204" pitchFamily="18" charset="0"/>
                        <a:cs typeface="Times New Roman" panose="02020603050405020304" pitchFamily="16" charset="0"/>
                      </a:rPr>
                      <m:t>𝑛𝑜𝑑𝑒</m:t>
                    </m:r>
                    <m:r>
                      <a:rPr lang="en-US" altLang="zh-CN" b="0" i="1" dirty="0">
                        <a:latin typeface="Cambria Math" panose="02040503050406030204" pitchFamily="18" charset="0"/>
                        <a:cs typeface="Times New Roman" panose="02020603050405020304" pitchFamily="16" charset="0"/>
                      </a:rPr>
                      <m:t>, </m:t>
                    </m:r>
                    <m:r>
                      <a:rPr lang="en-US" altLang="zh-CN" b="0" i="1" dirty="0">
                        <a:latin typeface="Cambria Math" panose="02040503050406030204" pitchFamily="18" charset="0"/>
                        <a:cs typeface="Times New Roman" panose="02020603050405020304" pitchFamily="16" charset="0"/>
                      </a:rPr>
                      <m:t>𝑟𝑒𝑙𝑎𝑡𝑖𝑜𝑛</m:t>
                    </m:r>
                    <m:r>
                      <a:rPr lang="en-US" altLang="zh-CN" b="0" i="1" dirty="0">
                        <a:latin typeface="Cambria Math" panose="02040503050406030204" pitchFamily="18" charset="0"/>
                        <a:cs typeface="Times New Roman" panose="02020603050405020304" pitchFamily="16" charset="0"/>
                      </a:rPr>
                      <m:t>, </m:t>
                    </m:r>
                    <m:r>
                      <a:rPr lang="en-US" altLang="zh-CN" b="0" i="1" dirty="0" err="1">
                        <a:latin typeface="Cambria Math" panose="02040503050406030204" pitchFamily="18" charset="0"/>
                        <a:cs typeface="Times New Roman" panose="02020603050405020304" pitchFamily="16" charset="0"/>
                      </a:rPr>
                      <m:t>𝑟𝑖𝑔ℎ𝑡</m:t>
                    </m:r>
                    <m:r>
                      <a:rPr lang="en-US" altLang="zh-CN" b="0" i="1" dirty="0" err="1">
                        <a:latin typeface="Cambria Math" panose="02040503050406030204" pitchFamily="18" charset="0"/>
                        <a:cs typeface="Times New Roman" panose="02020603050405020304" pitchFamily="16" charset="0"/>
                      </a:rPr>
                      <m:t>_</m:t>
                    </m:r>
                    <m:r>
                      <a:rPr lang="en-US" altLang="zh-CN" b="0" i="1" dirty="0" err="1">
                        <a:latin typeface="Cambria Math" panose="02040503050406030204" pitchFamily="18" charset="0"/>
                        <a:cs typeface="Times New Roman" panose="02020603050405020304" pitchFamily="16" charset="0"/>
                      </a:rPr>
                      <m:t>𝑛𝑜𝑑𝑒</m:t>
                    </m:r>
                    <m:r>
                      <a:rPr lang="en-US" altLang="zh-CN" b="0" i="1" dirty="0">
                        <a:latin typeface="Cambria Math" panose="02040503050406030204" pitchFamily="18" charset="0"/>
                        <a:cs typeface="Times New Roman" panose="02020603050405020304" pitchFamily="16" charset="0"/>
                      </a:rPr>
                      <m:t> &gt;</m:t>
                    </m:r>
                  </m:oMath>
                </a14:m>
                <a:endParaRPr lang="en-US" altLang="zh-CN" b="0" dirty="0">
                  <a:latin typeface="Times New Roman" panose="02020603050405020304" pitchFamily="16" charset="0"/>
                  <a:cs typeface="Times New Roman" panose="02020603050405020304" pitchFamily="16" charset="0"/>
                </a:endParaRPr>
              </a:p>
              <a:p>
                <a:pPr lvl="1"/>
                <a:r>
                  <a:rPr lang="zh-CN" altLang="zh-CN" b="0" dirty="0">
                    <a:latin typeface="Times New Roman" panose="02020603050405020304" pitchFamily="16" charset="0"/>
                    <a:cs typeface="Times New Roman" panose="02020603050405020304" pitchFamily="16" charset="0"/>
                  </a:rPr>
                  <a:t>这种三元组也可以表示为一阶逻辑</a:t>
                </a:r>
                <a:r>
                  <a:rPr lang="en-US" altLang="zh-CN" b="0" dirty="0">
                    <a:latin typeface="Times New Roman" panose="02020603050405020304" pitchFamily="16" charset="0"/>
                    <a:cs typeface="Times New Roman" panose="02020603050405020304" pitchFamily="16" charset="0"/>
                  </a:rPr>
                  <a:t>(first order logic, FOL)</a:t>
                </a:r>
                <a:r>
                  <a:rPr lang="zh-CN" altLang="zh-CN" b="0" dirty="0">
                    <a:latin typeface="Times New Roman" panose="02020603050405020304" pitchFamily="16" charset="0"/>
                    <a:cs typeface="Times New Roman" panose="02020603050405020304" pitchFamily="16" charset="0"/>
                  </a:rPr>
                  <a:t>的形式</a:t>
                </a:r>
                <a:endParaRPr lang="en-US" altLang="zh-CN" b="0" dirty="0">
                  <a:latin typeface="Times New Roman" panose="02020603050405020304" pitchFamily="16" charset="0"/>
                  <a:cs typeface="Times New Roman" panose="02020603050405020304" pitchFamily="16" charset="0"/>
                </a:endParaRPr>
              </a:p>
              <a:p>
                <a:pPr lvl="1"/>
                <a:r>
                  <a:rPr lang="zh-CN" altLang="zh-CN" b="0" dirty="0">
                    <a:latin typeface="Times New Roman" panose="02020603050405020304" pitchFamily="16" charset="0"/>
                    <a:cs typeface="Times New Roman" panose="02020603050405020304" pitchFamily="16" charset="0"/>
                  </a:rPr>
                  <a:t>为基于知识图谱的推理创造了条件</a:t>
                </a:r>
                <a:endParaRPr lang="en-US" altLang="zh-CN" b="0" dirty="0">
                  <a:latin typeface="Times New Roman" panose="02020603050405020304" pitchFamily="16" charset="0"/>
                  <a:cs typeface="Times New Roman" panose="02020603050405020304" pitchFamily="16" charset="0"/>
                </a:endParaRPr>
              </a:p>
              <a:p>
                <a:pPr lvl="1"/>
                <a:r>
                  <a:rPr lang="zh-CN" altLang="en-US" dirty="0"/>
                  <a:t>例如从</a:t>
                </a:r>
                <a:r>
                  <a:rPr lang="en-US" altLang="zh-CN" dirty="0"/>
                  <a:t>&lt;</a:t>
                </a:r>
                <a:r>
                  <a:rPr lang="zh-CN" altLang="en-US" dirty="0"/>
                  <a:t>奥巴马，出生地，夏威夷</a:t>
                </a:r>
                <a:r>
                  <a:rPr lang="en-US" altLang="zh-CN" dirty="0"/>
                  <a:t>&gt;</a:t>
                </a:r>
                <a:r>
                  <a:rPr lang="zh-CN" altLang="en-US" dirty="0"/>
                  <a:t>和</a:t>
                </a:r>
                <a:r>
                  <a:rPr lang="en-US" altLang="zh-CN" dirty="0"/>
                  <a:t>&lt;</a:t>
                </a:r>
                <a:r>
                  <a:rPr lang="zh-CN" altLang="en-US" dirty="0"/>
                  <a:t>夏威夷，属于，美国</a:t>
                </a:r>
                <a:r>
                  <a:rPr lang="en-US" altLang="zh-CN" dirty="0"/>
                  <a:t>&gt;</a:t>
                </a:r>
                <a:r>
                  <a:rPr lang="zh-CN" altLang="en-US" dirty="0"/>
                  <a:t>两个三元组，可推理得到</a:t>
                </a:r>
                <a:r>
                  <a:rPr lang="en-US" altLang="zh-CN" dirty="0"/>
                  <a:t>&lt;</a:t>
                </a:r>
                <a:r>
                  <a:rPr lang="zh-CN" altLang="en-US" dirty="0"/>
                  <a:t>奥巴马，国籍，美国</a:t>
                </a:r>
                <a:r>
                  <a:rPr lang="en-US" altLang="zh-CN" dirty="0"/>
                  <a:t>&gt;</a:t>
                </a:r>
                <a:r>
                  <a:rPr lang="zh-CN" altLang="en-US" dirty="0"/>
                  <a:t>。</a:t>
                </a:r>
                <a:endParaRPr lang="zh-CN" altLang="en-US" dirty="0"/>
              </a:p>
              <a:p>
                <a:pPr lvl="1"/>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4"/>
                </a:stretch>
              </a:blipFill>
            </p:spPr>
            <p:txBody>
              <a:bodyPr/>
              <a:lstStyle/>
              <a:p>
                <a:r>
                  <a:rPr lang="zh-CN" alt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cs typeface="Times New Roman" panose="02020603050405020304" pitchFamily="16" charset="0"/>
              </a:rPr>
              <a:t>知识图谱推理</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a:t>可利用一阶谓词来表达刻画知识图谱中节点之间存在的关系</a:t>
                </a:r>
                <a:endParaRPr lang="zh-CN" altLang="en-US" dirty="0"/>
              </a:p>
              <a:p>
                <a:pPr lvl="1"/>
                <a14:m>
                  <m:oMath xmlns:m="http://schemas.openxmlformats.org/officeDocument/2006/math">
                    <m:r>
                      <a:rPr lang="en-US" altLang="zh-CN" i="1" dirty="0" smtClean="0">
                        <a:latin typeface="Cambria Math" panose="02040503050406030204" pitchFamily="18" charset="0"/>
                      </a:rPr>
                      <m:t>&lt;</m:t>
                    </m:r>
                    <m:r>
                      <a:rPr lang="zh-CN" altLang="en-US" i="1" dirty="0">
                        <a:latin typeface="Cambria Math" panose="02040503050406030204" pitchFamily="18" charset="0"/>
                      </a:rPr>
                      <m:t>𝐽𝑎𝑚𝑒𝑠</m:t>
                    </m:r>
                    <m:r>
                      <a:rPr lang="en-US" altLang="zh-CN" i="1" dirty="0">
                        <a:latin typeface="Cambria Math" panose="02040503050406030204" pitchFamily="18" charset="0"/>
                      </a:rPr>
                      <m:t>,</m:t>
                    </m:r>
                    <m:r>
                      <a:rPr lang="zh-CN" altLang="en-US" i="1" dirty="0">
                        <a:latin typeface="Cambria Math" panose="02040503050406030204" pitchFamily="18" charset="0"/>
                      </a:rPr>
                      <m:t>𝐶𝑜𝑢𝑝𝑙𝑒</m:t>
                    </m:r>
                    <m:r>
                      <a:rPr lang="en-US" altLang="zh-CN" i="1" dirty="0">
                        <a:latin typeface="Cambria Math" panose="02040503050406030204" pitchFamily="18" charset="0"/>
                      </a:rPr>
                      <m:t>,</m:t>
                    </m:r>
                    <m:r>
                      <a:rPr lang="zh-CN" altLang="en-US" i="1" dirty="0">
                        <a:latin typeface="Cambria Math" panose="02040503050406030204" pitchFamily="18" charset="0"/>
                      </a:rPr>
                      <m:t>𝐷𝑎𝑣𝑖𝑑</m:t>
                    </m:r>
                    <m:r>
                      <a:rPr lang="en-US" altLang="zh-CN" i="1" dirty="0">
                        <a:latin typeface="Cambria Math" panose="02040503050406030204" pitchFamily="18" charset="0"/>
                      </a:rPr>
                      <m:t>&gt;</m:t>
                    </m:r>
                  </m:oMath>
                </a14:m>
                <a:r>
                  <a:rPr lang="zh-CN" altLang="en-US" dirty="0"/>
                  <a:t>关系可用一阶逻辑的形式来描述</a:t>
                </a:r>
                <a:endParaRPr lang="zh-CN" altLang="en-US" dirty="0"/>
              </a:p>
              <a:p>
                <a14:m>
                  <m:oMath xmlns:m="http://schemas.openxmlformats.org/officeDocument/2006/math">
                    <m:r>
                      <a:rPr lang="zh-CN" altLang="en-US" i="1" dirty="0" smtClean="0">
                        <a:latin typeface="Cambria Math" panose="02040503050406030204" pitchFamily="18" charset="0"/>
                      </a:rPr>
                      <m:t>𝐶𝑜𝑢𝑝𝑙𝑒</m:t>
                    </m:r>
                    <m:r>
                      <a:rPr lang="en-US" altLang="zh-CN" i="1" dirty="0">
                        <a:latin typeface="Cambria Math" panose="02040503050406030204" pitchFamily="18" charset="0"/>
                      </a:rPr>
                      <m:t>(</m:t>
                    </m:r>
                    <m:r>
                      <a:rPr lang="zh-CN" altLang="en-US" i="1" dirty="0">
                        <a:latin typeface="Cambria Math" panose="02040503050406030204" pitchFamily="18" charset="0"/>
                      </a:rPr>
                      <m:t>𝑥</m:t>
                    </m:r>
                    <m:r>
                      <a:rPr lang="en-US" altLang="zh-CN" i="1" dirty="0">
                        <a:latin typeface="Cambria Math" panose="02040503050406030204" pitchFamily="18" charset="0"/>
                      </a:rPr>
                      <m:t>, </m:t>
                    </m:r>
                    <m:r>
                      <a:rPr lang="zh-CN" altLang="en-US" i="1" dirty="0">
                        <a:latin typeface="Cambria Math" panose="02040503050406030204" pitchFamily="18" charset="0"/>
                      </a:rPr>
                      <m:t>𝑦</m:t>
                    </m:r>
                    <m:r>
                      <a:rPr lang="en-US" altLang="zh-CN" i="1" dirty="0">
                        <a:latin typeface="Cambria Math" panose="02040503050406030204" pitchFamily="18" charset="0"/>
                      </a:rPr>
                      <m:t>)</m:t>
                    </m:r>
                  </m:oMath>
                </a14:m>
                <a:r>
                  <a:rPr lang="zh-CN" altLang="en-US" dirty="0"/>
                  <a:t>是一阶谓词</a:t>
                </a:r>
                <a:endParaRPr lang="zh-CN" altLang="en-US" dirty="0"/>
              </a:p>
              <a:p>
                <a:pPr lvl="1"/>
                <a14:m>
                  <m:oMath xmlns:m="http://schemas.openxmlformats.org/officeDocument/2006/math">
                    <m:r>
                      <a:rPr lang="zh-CN" altLang="en-US" i="1" dirty="0" smtClean="0">
                        <a:latin typeface="Cambria Math" panose="02040503050406030204" pitchFamily="18" charset="0"/>
                      </a:rPr>
                      <m:t>𝐶𝑜𝑢𝑝𝑙𝑒</m:t>
                    </m:r>
                  </m:oMath>
                </a14:m>
                <a:r>
                  <a:rPr lang="zh-CN" altLang="en-US" dirty="0"/>
                  <a:t>是实体之间具有的关系</a:t>
                </a:r>
                <a:endParaRPr lang="zh-CN" altLang="en-US" dirty="0"/>
              </a:p>
              <a:p>
                <a:pPr lvl="1"/>
                <a14:m>
                  <m:oMath xmlns:m="http://schemas.openxmlformats.org/officeDocument/2006/math">
                    <m:r>
                      <a:rPr lang="zh-CN" altLang="en-US" i="1" dirty="0" smtClean="0">
                        <a:latin typeface="Cambria Math" panose="02040503050406030204" pitchFamily="18" charset="0"/>
                      </a:rPr>
                      <m:t>𝑥</m:t>
                    </m:r>
                  </m:oMath>
                </a14:m>
                <a:r>
                  <a:rPr lang="zh-CN" altLang="en-US" dirty="0"/>
                  <a:t>和</a:t>
                </a:r>
                <a14:m>
                  <m:oMath xmlns:m="http://schemas.openxmlformats.org/officeDocument/2006/math">
                    <m:r>
                      <a:rPr lang="zh-CN" altLang="en-US" i="1" dirty="0" smtClean="0">
                        <a:latin typeface="Cambria Math" panose="02040503050406030204" pitchFamily="18" charset="0"/>
                      </a:rPr>
                      <m:t>𝑦</m:t>
                    </m:r>
                  </m:oMath>
                </a14:m>
                <a:r>
                  <a:rPr lang="zh-CN" altLang="en-US" dirty="0"/>
                  <a:t>是谓词变量</a:t>
                </a:r>
                <a:endParaRPr lang="en-US" altLang="zh-CN" dirty="0"/>
              </a:p>
              <a:p>
                <a:pPr lvl="1"/>
                <a:endParaRPr lang="zh-CN" altLang="en-US" dirty="0"/>
              </a:p>
              <a:p>
                <a:r>
                  <a:rPr lang="zh-CN" altLang="en-US" dirty="0"/>
                  <a:t>图中可推知</a:t>
                </a:r>
                <a:r>
                  <a:rPr lang="en-US" altLang="zh-CN" dirty="0"/>
                  <a:t>David</a:t>
                </a:r>
                <a:r>
                  <a:rPr lang="zh-CN" altLang="en-US" dirty="0"/>
                  <a:t>和</a:t>
                </a:r>
                <a:r>
                  <a:rPr lang="en-US" altLang="zh-CN" dirty="0"/>
                  <a:t>Ann</a:t>
                </a:r>
                <a:r>
                  <a:rPr lang="zh-CN" altLang="en-US" dirty="0"/>
                  <a:t>具有父女关系</a:t>
                </a:r>
                <a:endParaRPr lang="zh-CN" altLang="en-US" dirty="0"/>
              </a:p>
              <a:p>
                <a:pPr lvl="1"/>
                <a:r>
                  <a:rPr lang="zh-CN" altLang="en-US" dirty="0"/>
                  <a:t>但这一关系在初始图</a:t>
                </a:r>
                <a:r>
                  <a:rPr lang="en-US" altLang="zh-CN" dirty="0"/>
                  <a:t>(</a:t>
                </a:r>
                <a:r>
                  <a:rPr lang="zh-CN" altLang="en-US" dirty="0"/>
                  <a:t>无红线</a:t>
                </a:r>
                <a:r>
                  <a:rPr lang="en-US" altLang="zh-CN" dirty="0"/>
                  <a:t>)</a:t>
                </a:r>
                <a:r>
                  <a:rPr lang="zh-CN" altLang="en-US" dirty="0"/>
                  <a:t>中并不存在，需要推理得到</a:t>
                </a:r>
                <a:endParaRPr lang="zh-CN" altLang="en-US"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478"/>
                </a:stretch>
              </a:blipFill>
            </p:spPr>
            <p:txBody>
              <a:bodyPr/>
              <a:lstStyle/>
              <a:p>
                <a:r>
                  <a:rPr lang="zh-CN" altLang="en-US">
                    <a:noFill/>
                  </a:rPr>
                  <a:t> </a:t>
                </a:r>
              </a:p>
            </p:txBody>
          </p:sp>
        </mc:Fallback>
      </mc:AlternateContent>
      <p:pic>
        <p:nvPicPr>
          <p:cNvPr id="4" name="图片 3" descr="C:\Users\lenovo\AppData\Local\Temp\WeChat Files\7d7bc87a952d34a8aba7b38dfbfa22f.png"/>
          <p:cNvPicPr/>
          <p:nvPr/>
        </p:nvPicPr>
        <p:blipFill rotWithShape="1">
          <a:blip r:embed="rId2">
            <a:extLst>
              <a:ext uri="{28A0092B-C50C-407E-A947-70E740481C1C}">
                <a14:useLocalDpi xmlns:a14="http://schemas.microsoft.com/office/drawing/2010/main" val="0"/>
              </a:ext>
            </a:extLst>
          </a:blip>
          <a:srcRect l="2669" t="5495" r="2775" b="3500"/>
          <a:stretch>
            <a:fillRect/>
          </a:stretch>
        </p:blipFill>
        <p:spPr bwMode="auto">
          <a:xfrm>
            <a:off x="7222471" y="1999593"/>
            <a:ext cx="4866289" cy="285881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知识图谱推理</a:t>
            </a:r>
            <a:endParaRPr lang="zh-CN" altLang="en-US" dirty="0"/>
          </a:p>
        </p:txBody>
      </p:sp>
      <p:sp>
        <p:nvSpPr>
          <p:cNvPr id="3" name="内容占位符 2"/>
          <p:cNvSpPr>
            <a:spLocks noGrp="1"/>
          </p:cNvSpPr>
          <p:nvPr>
            <p:ph idx="1"/>
          </p:nvPr>
        </p:nvSpPr>
        <p:spPr/>
        <p:txBody>
          <a:bodyPr/>
          <a:lstStyle/>
          <a:p>
            <a:r>
              <a:rPr lang="zh-CN" altLang="en-US" dirty="0"/>
              <a:t>问题：如何从知识图谱中推理得到</a:t>
            </a:r>
            <a:endParaRPr lang="en-US" altLang="zh-CN" dirty="0"/>
          </a:p>
          <a:p>
            <a:endParaRPr lang="en-US" altLang="zh-CN" dirty="0"/>
          </a:p>
          <a:p>
            <a:endParaRPr lang="en-US" altLang="zh-CN" dirty="0"/>
          </a:p>
          <a:p>
            <a:endParaRPr lang="en-US" altLang="zh-CN" dirty="0"/>
          </a:p>
          <a:p>
            <a:endParaRPr lang="en-US" altLang="zh-CN" dirty="0"/>
          </a:p>
          <a:p>
            <a:endParaRPr lang="zh-CN" altLang="en-US" dirty="0"/>
          </a:p>
          <a:p>
            <a:endParaRPr lang="zh-CN" altLang="en-US" dirty="0"/>
          </a:p>
        </p:txBody>
      </p:sp>
      <mc:AlternateContent xmlns:mc="http://schemas.openxmlformats.org/markup-compatibility/2006">
        <mc:Choice xmlns:a14="http://schemas.microsoft.com/office/drawing/2010/main" Requires="a14">
          <p:sp>
            <p:nvSpPr>
              <p:cNvPr id="4" name="矩形 3"/>
              <p:cNvSpPr/>
              <p:nvPr/>
            </p:nvSpPr>
            <p:spPr>
              <a:xfrm>
                <a:off x="1524057" y="1581526"/>
                <a:ext cx="3426258" cy="738664"/>
              </a:xfrm>
              <a:prstGeom prst="rect">
                <a:avLst/>
              </a:prstGeom>
            </p:spPr>
            <p:txBody>
              <a:bodyPr wrap="none">
                <a:spAutoFit/>
              </a:bodyPr>
              <a:lstStyle/>
              <a:p>
                <a:pPr algn="ctr">
                  <a:lnSpc>
                    <a:spcPct val="150000"/>
                  </a:lnSpc>
                </a:pPr>
                <a14:m>
                  <m:oMathPara xmlns:m="http://schemas.openxmlformats.org/officeDocument/2006/math">
                    <m:oMathParaPr>
                      <m:jc m:val="centerGroup"/>
                    </m:oMathParaPr>
                    <m:oMath xmlns:m="http://schemas.openxmlformats.org/officeDocument/2006/math">
                      <m:r>
                        <a:rPr lang="zh-CN" altLang="en-US" sz="2800" i="1" dirty="0" smtClean="0">
                          <a:solidFill>
                            <a:srgbClr val="C00000"/>
                          </a:solidFill>
                          <a:latin typeface="Cambria Math" panose="02040503050406030204" pitchFamily="18" charset="0"/>
                          <a:ea typeface="黑体" panose="02010609060101010101" pitchFamily="49" charset="-122"/>
                          <a:cs typeface="Times New Roman" panose="02020603050405020304" pitchFamily="16" charset="0"/>
                        </a:rPr>
                        <m:t>𝑓𝑎𝑡</m:t>
                      </m:r>
                      <m:r>
                        <a:rPr lang="en-US" altLang="zh-CN" sz="2800" i="1" dirty="0">
                          <a:solidFill>
                            <a:srgbClr val="C00000"/>
                          </a:solidFill>
                          <a:latin typeface="Cambria Math" panose="02040503050406030204" pitchFamily="18" charset="0"/>
                          <a:ea typeface="黑体" panose="02010609060101010101" pitchFamily="49" charset="-122"/>
                          <a:cs typeface="Times New Roman" panose="02020603050405020304" pitchFamily="16" charset="0"/>
                        </a:rPr>
                        <m:t>ℎ</m:t>
                      </m:r>
                      <m:r>
                        <a:rPr lang="zh-CN" altLang="en-US" sz="2800" i="1" dirty="0">
                          <a:solidFill>
                            <a:srgbClr val="C00000"/>
                          </a:solidFill>
                          <a:latin typeface="Cambria Math" panose="02040503050406030204" pitchFamily="18" charset="0"/>
                          <a:ea typeface="黑体" panose="02010609060101010101" pitchFamily="49" charset="-122"/>
                          <a:cs typeface="Times New Roman" panose="02020603050405020304" pitchFamily="16" charset="0"/>
                        </a:rPr>
                        <m:t>𝑒𝑟</m:t>
                      </m:r>
                      <m:r>
                        <a:rPr lang="en-US" altLang="zh-CN" sz="2800" i="1" dirty="0">
                          <a:solidFill>
                            <a:srgbClr val="C00000"/>
                          </a:solidFill>
                          <a:latin typeface="Cambria Math" panose="02040503050406030204" pitchFamily="18" charset="0"/>
                          <a:ea typeface="黑体" panose="02010609060101010101" pitchFamily="49" charset="-122"/>
                          <a:cs typeface="Times New Roman" panose="02020603050405020304" pitchFamily="16" charset="0"/>
                        </a:rPr>
                        <m:t>(</m:t>
                      </m:r>
                      <m:r>
                        <a:rPr lang="zh-CN" altLang="en-US" sz="2800" i="1" dirty="0">
                          <a:solidFill>
                            <a:srgbClr val="C00000"/>
                          </a:solidFill>
                          <a:latin typeface="Cambria Math" panose="02040503050406030204" pitchFamily="18" charset="0"/>
                          <a:ea typeface="黑体" panose="02010609060101010101" pitchFamily="49" charset="-122"/>
                          <a:cs typeface="Times New Roman" panose="02020603050405020304" pitchFamily="16" charset="0"/>
                        </a:rPr>
                        <m:t>𝐷𝑎𝑣𝑖𝑑</m:t>
                      </m:r>
                      <m:r>
                        <a:rPr lang="en-US" altLang="zh-CN" sz="2800" i="1" dirty="0">
                          <a:solidFill>
                            <a:srgbClr val="C00000"/>
                          </a:solidFill>
                          <a:latin typeface="Cambria Math" panose="02040503050406030204" pitchFamily="18" charset="0"/>
                          <a:ea typeface="黑体" panose="02010609060101010101" pitchFamily="49" charset="-122"/>
                          <a:cs typeface="Times New Roman" panose="02020603050405020304" pitchFamily="16" charset="0"/>
                        </a:rPr>
                        <m:t>,</m:t>
                      </m:r>
                      <m:r>
                        <a:rPr lang="zh-CN" altLang="en-US" sz="2800" i="1" dirty="0">
                          <a:solidFill>
                            <a:srgbClr val="C00000"/>
                          </a:solidFill>
                          <a:latin typeface="Cambria Math" panose="02040503050406030204" pitchFamily="18" charset="0"/>
                          <a:ea typeface="黑体" panose="02010609060101010101" pitchFamily="49" charset="-122"/>
                          <a:cs typeface="Times New Roman" panose="02020603050405020304" pitchFamily="16" charset="0"/>
                        </a:rPr>
                        <m:t>𝐴𝑛𝑛</m:t>
                      </m:r>
                      <m:r>
                        <a:rPr lang="en-US" altLang="zh-CN" sz="2800" i="1" dirty="0">
                          <a:solidFill>
                            <a:srgbClr val="C00000"/>
                          </a:solidFill>
                          <a:latin typeface="Cambria Math" panose="02040503050406030204" pitchFamily="18" charset="0"/>
                          <a:ea typeface="黑体" panose="02010609060101010101" pitchFamily="49" charset="-122"/>
                          <a:cs typeface="Times New Roman" panose="02020603050405020304" pitchFamily="16" charset="0"/>
                        </a:rPr>
                        <m:t>)</m:t>
                      </m:r>
                    </m:oMath>
                  </m:oMathPara>
                </a14:m>
                <a:endParaRPr lang="en-US" altLang="zh-CN" sz="28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4" name="矩形 3"/>
              <p:cNvSpPr>
                <a:spLocks noRot="1" noChangeAspect="1" noMove="1" noResize="1" noEditPoints="1" noAdjustHandles="1" noChangeArrowheads="1" noChangeShapeType="1" noTextEdit="1"/>
              </p:cNvSpPr>
              <p:nvPr/>
            </p:nvSpPr>
            <p:spPr>
              <a:xfrm>
                <a:off x="1524057" y="1581526"/>
                <a:ext cx="3426258" cy="738664"/>
              </a:xfrm>
              <a:prstGeom prst="rect">
                <a:avLst/>
              </a:prstGeom>
              <a:blipFill rotWithShape="1">
                <a:blip r:embed="rId1"/>
                <a:stretch>
                  <a:fillRect l="-2" t="-51" r="14" b="72"/>
                </a:stretch>
              </a:blipFill>
            </p:spPr>
            <p:txBody>
              <a:bodyPr/>
              <a:lstStyle/>
              <a:p>
                <a:r>
                  <a:rPr lang="zh-CN" altLang="en-US">
                    <a:noFill/>
                  </a:rPr>
                  <a:t> </a:t>
                </a:r>
              </a:p>
            </p:txBody>
          </p:sp>
        </mc:Fallback>
      </mc:AlternateContent>
      <p:sp>
        <p:nvSpPr>
          <p:cNvPr id="5" name="上箭头 3"/>
          <p:cNvSpPr/>
          <p:nvPr/>
        </p:nvSpPr>
        <p:spPr>
          <a:xfrm>
            <a:off x="2930529" y="2320190"/>
            <a:ext cx="365077" cy="518615"/>
          </a:xfrm>
          <a:prstGeom prst="up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2400" dirty="0">
              <a:ea typeface="黑体" panose="02010609060101010101" pitchFamily="49" charset="-122"/>
            </a:endParaRPr>
          </a:p>
        </p:txBody>
      </p:sp>
      <mc:AlternateContent xmlns:mc="http://schemas.openxmlformats.org/markup-compatibility/2006">
        <mc:Choice xmlns:a14="http://schemas.microsoft.com/office/drawing/2010/main" Requires="a14">
          <p:sp>
            <p:nvSpPr>
              <p:cNvPr id="6" name="矩形 5"/>
              <p:cNvSpPr/>
              <p:nvPr/>
            </p:nvSpPr>
            <p:spPr>
              <a:xfrm>
                <a:off x="524852" y="2844788"/>
                <a:ext cx="5176430" cy="1065035"/>
              </a:xfrm>
              <a:prstGeom prst="rect">
                <a:avLst/>
              </a:prstGeom>
            </p:spPr>
            <p:txBody>
              <a:bodyPr wrap="square">
                <a:spAutoFit/>
              </a:bodyPr>
              <a:lstStyle/>
              <a:p>
                <a14:m>
                  <m:oMathPara xmlns:m="http://schemas.openxmlformats.org/officeDocument/2006/math">
                    <m:oMathParaPr>
                      <m:jc m:val="center"/>
                    </m:oMathParaPr>
                    <m:oMath xmlns:m="http://schemas.openxmlformats.org/officeDocument/2006/math">
                      <m:r>
                        <a:rPr lang="en-US" altLang="zh-CN" sz="2800" i="1">
                          <a:latin typeface="Cambria Math" panose="02040503050406030204"/>
                        </a:rPr>
                        <m:t>(∀</m:t>
                      </m:r>
                      <m:r>
                        <a:rPr lang="en-US" altLang="zh-CN" sz="2800" i="1">
                          <a:latin typeface="Cambria Math" panose="02040503050406030204"/>
                        </a:rPr>
                        <m:t>𝑥</m:t>
                      </m:r>
                      <m:r>
                        <a:rPr lang="en-US" altLang="zh-CN" sz="2800" i="1">
                          <a:latin typeface="Cambria Math" panose="02040503050406030204"/>
                        </a:rPr>
                        <m:t>)(∀</m:t>
                      </m:r>
                      <m:r>
                        <a:rPr lang="en-US" altLang="zh-CN" sz="2800" i="1">
                          <a:latin typeface="Cambria Math" panose="02040503050406030204"/>
                        </a:rPr>
                        <m:t>𝑦</m:t>
                      </m:r>
                      <m:r>
                        <a:rPr lang="en-US" altLang="zh-CN" sz="2800" i="1">
                          <a:latin typeface="Cambria Math" panose="02040503050406030204"/>
                        </a:rPr>
                        <m:t>)(∀</m:t>
                      </m:r>
                      <m:r>
                        <a:rPr lang="en-US" altLang="zh-CN" sz="2800" i="1">
                          <a:latin typeface="Cambria Math" panose="02040503050406030204"/>
                        </a:rPr>
                        <m:t>𝑧</m:t>
                      </m:r>
                      <m:r>
                        <a:rPr lang="en-US" altLang="zh-CN" sz="2800" i="1">
                          <a:latin typeface="Cambria Math" panose="02040503050406030204"/>
                        </a:rPr>
                        <m:t>)</m:t>
                      </m:r>
                      <m:d>
                        <m:dPr>
                          <m:ctrlPr>
                            <a:rPr lang="zh-CN" altLang="zh-CN" sz="2800" i="1">
                              <a:latin typeface="Cambria Math" panose="02040503050406030204" pitchFamily="18" charset="0"/>
                            </a:rPr>
                          </m:ctrlPr>
                        </m:dPr>
                        <m:e>
                          <m:r>
                            <a:rPr lang="en-US" altLang="zh-CN" sz="2800" i="1">
                              <a:latin typeface="Cambria Math" panose="02040503050406030204"/>
                            </a:rPr>
                            <m:t>𝑀𝑜𝑡ℎ𝑒𝑟</m:t>
                          </m:r>
                          <m:d>
                            <m:dPr>
                              <m:ctrlPr>
                                <a:rPr lang="zh-CN" altLang="zh-CN" sz="2800" i="1">
                                  <a:latin typeface="Cambria Math" panose="02040503050406030204" pitchFamily="18" charset="0"/>
                                </a:rPr>
                              </m:ctrlPr>
                            </m:dPr>
                            <m:e>
                              <m:r>
                                <a:rPr lang="en-US" altLang="zh-CN" sz="2800" i="1">
                                  <a:latin typeface="Cambria Math" panose="02040503050406030204"/>
                                </a:rPr>
                                <m:t>𝑧</m:t>
                              </m:r>
                              <m:r>
                                <a:rPr lang="en-US" altLang="zh-CN" sz="2800" i="1">
                                  <a:latin typeface="Cambria Math" panose="02040503050406030204"/>
                                </a:rPr>
                                <m:t>, </m:t>
                              </m:r>
                              <m:r>
                                <a:rPr lang="en-US" altLang="zh-CN" sz="2800" i="1">
                                  <a:latin typeface="Cambria Math" panose="02040503050406030204"/>
                                </a:rPr>
                                <m:t>𝑦</m:t>
                              </m:r>
                            </m:e>
                          </m:d>
                          <m:r>
                            <a:rPr lang="en-US" altLang="zh-CN" sz="2800" i="1">
                              <a:latin typeface="Cambria Math" panose="02040503050406030204"/>
                            </a:rPr>
                            <m:t>∧</m:t>
                          </m:r>
                          <m:r>
                            <a:rPr lang="en-US" altLang="zh-CN" sz="2800">
                              <a:latin typeface="Cambria Math" panose="02040503050406030204"/>
                            </a:rPr>
                            <m:t> </m:t>
                          </m:r>
                          <m:r>
                            <a:rPr lang="en-US" altLang="zh-CN" sz="2800" i="1">
                              <a:latin typeface="Cambria Math" panose="02040503050406030204"/>
                            </a:rPr>
                            <m:t>𝐶𝑜𝑢𝑝𝑙𝑒</m:t>
                          </m:r>
                          <m:d>
                            <m:dPr>
                              <m:ctrlPr>
                                <a:rPr lang="zh-CN" altLang="zh-CN" sz="2800" i="1">
                                  <a:latin typeface="Cambria Math" panose="02040503050406030204" pitchFamily="18" charset="0"/>
                                </a:rPr>
                              </m:ctrlPr>
                            </m:dPr>
                            <m:e>
                              <m:r>
                                <a:rPr lang="en-US" altLang="zh-CN" sz="2800" i="1">
                                  <a:latin typeface="Cambria Math" panose="02040503050406030204"/>
                                </a:rPr>
                                <m:t>𝑥</m:t>
                              </m:r>
                              <m:r>
                                <a:rPr lang="en-US" altLang="zh-CN" sz="2800" i="1">
                                  <a:latin typeface="Cambria Math" panose="02040503050406030204"/>
                                </a:rPr>
                                <m:t>,</m:t>
                              </m:r>
                              <m:r>
                                <a:rPr lang="en-US" altLang="zh-CN" sz="2800" i="1">
                                  <a:latin typeface="Cambria Math" panose="02040503050406030204"/>
                                </a:rPr>
                                <m:t>𝑧</m:t>
                              </m:r>
                            </m:e>
                          </m:d>
                          <m:r>
                            <a:rPr lang="en-US" altLang="zh-CN" sz="2800" i="1">
                              <a:latin typeface="Cambria Math" panose="02040503050406030204"/>
                            </a:rPr>
                            <m:t>→</m:t>
                          </m:r>
                          <m:r>
                            <a:rPr lang="en-US" altLang="zh-CN" sz="2800" i="1">
                              <a:latin typeface="Cambria Math" panose="02040503050406030204"/>
                            </a:rPr>
                            <m:t>𝐹𝑎𝑡ℎ𝑒𝑟</m:t>
                          </m:r>
                          <m:d>
                            <m:dPr>
                              <m:ctrlPr>
                                <a:rPr lang="zh-CN" altLang="zh-CN" sz="2800" i="1">
                                  <a:latin typeface="Cambria Math" panose="02040503050406030204" pitchFamily="18" charset="0"/>
                                </a:rPr>
                              </m:ctrlPr>
                            </m:dPr>
                            <m:e>
                              <m:r>
                                <a:rPr lang="en-US" altLang="zh-CN" sz="2800" i="1">
                                  <a:latin typeface="Cambria Math" panose="02040503050406030204"/>
                                </a:rPr>
                                <m:t>𝑥</m:t>
                              </m:r>
                              <m:r>
                                <a:rPr lang="en-US" altLang="zh-CN" sz="2800" i="1">
                                  <a:latin typeface="Cambria Math" panose="02040503050406030204"/>
                                </a:rPr>
                                <m:t>, </m:t>
                              </m:r>
                              <m:r>
                                <a:rPr lang="en-US" altLang="zh-CN" sz="2800" i="1">
                                  <a:latin typeface="Cambria Math" panose="02040503050406030204"/>
                                </a:rPr>
                                <m:t>𝑦</m:t>
                              </m:r>
                            </m:e>
                          </m:d>
                        </m:e>
                      </m:d>
                    </m:oMath>
                  </m:oMathPara>
                </a14:m>
                <a:endParaRPr lang="zh-CN" altLang="zh-CN" sz="2800" dirty="0"/>
              </a:p>
            </p:txBody>
          </p:sp>
        </mc:Choice>
        <mc:Fallback>
          <p:sp>
            <p:nvSpPr>
              <p:cNvPr id="6" name="矩形 5"/>
              <p:cNvSpPr>
                <a:spLocks noRot="1" noChangeAspect="1" noMove="1" noResize="1" noEditPoints="1" noAdjustHandles="1" noChangeArrowheads="1" noChangeShapeType="1" noTextEdit="1"/>
              </p:cNvSpPr>
              <p:nvPr/>
            </p:nvSpPr>
            <p:spPr>
              <a:xfrm>
                <a:off x="524852" y="2844788"/>
                <a:ext cx="5176430" cy="1065035"/>
              </a:xfrm>
              <a:prstGeom prst="rect">
                <a:avLst/>
              </a:prstGeom>
              <a:blipFill rotWithShape="1">
                <a:blip r:embed="rId2"/>
                <a:stretch>
                  <a:fillRect l="-7" t="-58" r="5" b="12"/>
                </a:stretch>
              </a:blipFill>
            </p:spPr>
            <p:txBody>
              <a:bodyPr/>
              <a:lstStyle/>
              <a:p>
                <a:r>
                  <a:rPr lang="zh-CN" altLang="en-US">
                    <a:noFill/>
                  </a:rPr>
                  <a:t> </a:t>
                </a:r>
              </a:p>
            </p:txBody>
          </p:sp>
        </mc:Fallback>
      </mc:AlternateContent>
      <p:sp>
        <p:nvSpPr>
          <p:cNvPr id="7" name="矩形 6"/>
          <p:cNvSpPr/>
          <p:nvPr/>
        </p:nvSpPr>
        <p:spPr>
          <a:xfrm>
            <a:off x="524852" y="4091013"/>
            <a:ext cx="5625222" cy="1569660"/>
          </a:xfrm>
          <a:prstGeom prst="rect">
            <a:avLst/>
          </a:prstGeom>
        </p:spPr>
        <p:txBody>
          <a:bodyPr wrap="square">
            <a:spAutoFit/>
          </a:bodyPr>
          <a:lstStyle/>
          <a:p>
            <a:pPr algn="ctr"/>
            <a:r>
              <a:rPr lang="zh-CN" altLang="en-US" sz="3200" dirty="0">
                <a:latin typeface="黑体" panose="02010609060101010101" pitchFamily="49" charset="-122"/>
                <a:ea typeface="黑体" panose="02010609060101010101" pitchFamily="49" charset="-122"/>
              </a:rPr>
              <a:t>如果能够学习得到这条规则，该有多好？（从具体例子中学习是归纳推理的范畴）</a:t>
            </a:r>
            <a:endParaRPr lang="zh-CN" altLang="en-US" sz="3200" dirty="0">
              <a:latin typeface="黑体" panose="02010609060101010101" pitchFamily="49" charset="-122"/>
              <a:ea typeface="黑体" panose="02010609060101010101" pitchFamily="49" charset="-122"/>
            </a:endParaRPr>
          </a:p>
        </p:txBody>
      </p:sp>
      <p:pic>
        <p:nvPicPr>
          <p:cNvPr id="8" name="图片 7" descr="C:\Users\lenovo\AppData\Local\Temp\WeChat Files\7d7bc87a952d34a8aba7b38dfbfa22f.png"/>
          <p:cNvPicPr/>
          <p:nvPr/>
        </p:nvPicPr>
        <p:blipFill>
          <a:blip r:embed="rId3">
            <a:extLst>
              <a:ext uri="{28A0092B-C50C-407E-A947-70E740481C1C}">
                <a14:useLocalDpi xmlns:a14="http://schemas.microsoft.com/office/drawing/2010/main" val="0"/>
              </a:ext>
            </a:extLst>
          </a:blip>
          <a:srcRect/>
          <a:stretch>
            <a:fillRect/>
          </a:stretch>
        </p:blipFill>
        <p:spPr bwMode="auto">
          <a:xfrm>
            <a:off x="6079925" y="1902372"/>
            <a:ext cx="5912378" cy="3631999"/>
          </a:xfrm>
          <a:prstGeom prst="rect">
            <a:avLst/>
          </a:prstGeom>
          <a:noFill/>
          <a:ln>
            <a:noFill/>
          </a:ln>
        </p:spPr>
      </p:pic>
      <p:sp>
        <p:nvSpPr>
          <p:cNvPr id="9" name="矩形 8"/>
          <p:cNvSpPr/>
          <p:nvPr/>
        </p:nvSpPr>
        <p:spPr>
          <a:xfrm>
            <a:off x="6079926" y="5715299"/>
            <a:ext cx="5912378" cy="584775"/>
          </a:xfrm>
          <a:prstGeom prst="rect">
            <a:avLst/>
          </a:prstGeom>
        </p:spPr>
        <p:txBody>
          <a:bodyPr wrap="square">
            <a:spAutoFit/>
          </a:bodyPr>
          <a:lstStyle/>
          <a:p>
            <a:pPr algn="ctr"/>
            <a:r>
              <a:rPr lang="zh-CN" altLang="zh-CN" sz="3200" dirty="0">
                <a:latin typeface="黑体" panose="02010609060101010101" pitchFamily="49" charset="-122"/>
                <a:ea typeface="黑体" panose="02010609060101010101" pitchFamily="49" charset="-122"/>
              </a:rPr>
              <a:t>一个简单的家庭关系知识图谱</a:t>
            </a:r>
            <a:endParaRPr lang="zh-CN" altLang="zh-CN" sz="3200" dirty="0">
              <a:latin typeface="黑体" panose="02010609060101010101" pitchFamily="49" charset="-122"/>
              <a:ea typeface="黑体" panose="02010609060101010101" pitchFamily="49"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cs typeface="Times New Roman" panose="02020603050405020304" pitchFamily="16" charset="0"/>
              </a:rPr>
              <a:t>知识图谱推理</a:t>
            </a:r>
            <a:r>
              <a:rPr lang="en-US" altLang="zh-CN" dirty="0"/>
              <a:t>: </a:t>
            </a:r>
            <a:r>
              <a:rPr lang="zh-CN" altLang="en-US" dirty="0">
                <a:latin typeface="黑体" panose="02010609060101010101" pitchFamily="49" charset="-122"/>
                <a:cs typeface="Times New Roman" panose="02020603050405020304" pitchFamily="16" charset="0"/>
              </a:rPr>
              <a:t>归纳学习</a:t>
            </a:r>
            <a:endParaRPr lang="zh-CN" altLang="en-US" dirty="0"/>
          </a:p>
        </p:txBody>
      </p:sp>
      <p:sp>
        <p:nvSpPr>
          <p:cNvPr id="3" name="内容占位符 2"/>
          <p:cNvSpPr>
            <a:spLocks noGrp="1"/>
          </p:cNvSpPr>
          <p:nvPr>
            <p:ph idx="1"/>
          </p:nvPr>
        </p:nvSpPr>
        <p:spPr/>
        <p:txBody>
          <a:bodyPr/>
          <a:lstStyle/>
          <a:p>
            <a:r>
              <a:rPr lang="zh-CN" altLang="en-US" dirty="0"/>
              <a:t>归纳逻辑程序设计 </a:t>
            </a:r>
            <a:r>
              <a:rPr lang="en-US" altLang="zh-CN" dirty="0"/>
              <a:t>(inductive logic programming</a:t>
            </a:r>
            <a:r>
              <a:rPr lang="zh-CN" altLang="en-US" dirty="0"/>
              <a:t>，</a:t>
            </a:r>
            <a:r>
              <a:rPr lang="en-US" altLang="zh-CN" dirty="0"/>
              <a:t>ILP)</a:t>
            </a:r>
            <a:r>
              <a:rPr lang="zh-CN" altLang="en-US" dirty="0"/>
              <a:t>算法</a:t>
            </a:r>
            <a:endParaRPr lang="zh-CN" altLang="en-US" dirty="0"/>
          </a:p>
          <a:p>
            <a:pPr lvl="1"/>
            <a:r>
              <a:rPr lang="en-US" altLang="zh-CN" dirty="0"/>
              <a:t>ILP</a:t>
            </a:r>
            <a:r>
              <a:rPr lang="zh-CN" altLang="en-US" dirty="0"/>
              <a:t>是机器学习和逻辑程序设计交叉领域的研究内容</a:t>
            </a:r>
            <a:endParaRPr lang="en-US" altLang="zh-CN" dirty="0"/>
          </a:p>
          <a:p>
            <a:pPr lvl="1"/>
            <a:r>
              <a:rPr lang="en-US" altLang="zh-CN" dirty="0"/>
              <a:t>ILP</a:t>
            </a:r>
            <a:r>
              <a:rPr lang="zh-CN" altLang="en-US" dirty="0"/>
              <a:t>使用一阶谓词逻辑进行知识表示，通过修改和扩充逻辑表达式对现有知识归纳，完成推理任务。</a:t>
            </a:r>
            <a:endParaRPr lang="zh-CN" altLang="en-US" dirty="0"/>
          </a:p>
          <a:p>
            <a:pPr lvl="1"/>
            <a:r>
              <a:rPr lang="zh-CN" altLang="en-US" dirty="0"/>
              <a:t>作为</a:t>
            </a:r>
            <a:r>
              <a:rPr lang="en-US" altLang="zh-CN" dirty="0"/>
              <a:t>ILP</a:t>
            </a:r>
            <a:r>
              <a:rPr lang="zh-CN" altLang="en-US" dirty="0"/>
              <a:t>的代表性方法，</a:t>
            </a:r>
            <a:r>
              <a:rPr lang="en-US" altLang="zh-CN" dirty="0"/>
              <a:t>FOIL</a:t>
            </a:r>
            <a:r>
              <a:rPr lang="zh-CN" altLang="en-US" dirty="0"/>
              <a:t>（</a:t>
            </a:r>
            <a:r>
              <a:rPr lang="en-US" altLang="zh-CN" dirty="0"/>
              <a:t>First Order Inductive Learner</a:t>
            </a:r>
            <a:r>
              <a:rPr lang="zh-CN" altLang="en-US" dirty="0"/>
              <a:t>）通过序贯覆盖实现规则推理。</a:t>
            </a: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文本框 8"/>
          <p:cNvSpPr txBox="1"/>
          <p:nvPr>
            <p:custDataLst>
              <p:tags r:id="rId1"/>
            </p:custDataLst>
          </p:nvPr>
        </p:nvSpPr>
        <p:spPr>
          <a:xfrm>
            <a:off x="4381500" y="902018"/>
            <a:ext cx="3429000" cy="1291590"/>
          </a:xfrm>
          <a:prstGeom prst="rect">
            <a:avLst/>
          </a:prstGeom>
          <a:noFill/>
          <a:ln w="12700">
            <a:noFill/>
          </a:ln>
        </p:spPr>
        <p:txBody>
          <a:bodyPr wrap="square" rtlCol="0" anchor="ctr">
            <a:spAutoFit/>
          </a:bodyPr>
          <a:p>
            <a:pPr lvl="0" algn="l">
              <a:buNone/>
            </a:pPr>
            <a:r>
              <a:rPr lang="zh-CN" altLang="en-US" sz="1950">
                <a:solidFill>
                  <a:srgbClr val="000000"/>
                </a:solidFill>
                <a:latin typeface="微软雅黑" panose="020B0503020204020204" charset="-122"/>
                <a:ea typeface="微软雅黑" panose="020B0503020204020204" charset="-122"/>
              </a:rPr>
              <a:t>1. 和均是原子命题,“如果那么”是由和组合得到的复合命题。下面对“如果那么”这一复合命题描述不正确的是(  )</a:t>
            </a:r>
            <a:endParaRPr lang="zh-CN" altLang="en-US" sz="1950">
              <a:solidFill>
                <a:srgbClr val="000000"/>
              </a:solidFill>
              <a:latin typeface="微软雅黑" panose="020B0503020204020204" charset="-122"/>
              <a:ea typeface="微软雅黑" panose="020B0503020204020204" charset="-122"/>
            </a:endParaRPr>
          </a:p>
        </p:txBody>
      </p:sp>
      <p:sp>
        <p:nvSpPr>
          <p:cNvPr id="10" name="文本框 9"/>
          <p:cNvSpPr txBox="1"/>
          <p:nvPr>
            <p:custDataLst>
              <p:tags r:id="rId2"/>
            </p:custDataLst>
          </p:nvPr>
        </p:nvSpPr>
        <p:spPr>
          <a:xfrm>
            <a:off x="4810125" y="2773839"/>
            <a:ext cx="2766060" cy="623570"/>
          </a:xfrm>
          <a:prstGeom prst="rect">
            <a:avLst/>
          </a:prstGeom>
          <a:noFill/>
          <a:ln w="12700">
            <a:noFill/>
          </a:ln>
        </p:spPr>
        <p:txBody>
          <a:bodyPr wrap="square" rtlCol="0" anchor="ctr">
            <a:spAutoFit/>
          </a:bodyPr>
          <a:p>
            <a:pPr lvl="0" algn="l">
              <a:buNone/>
            </a:pPr>
            <a:r>
              <a:rPr lang="zh-CN" altLang="en-US" sz="1725">
                <a:solidFill>
                  <a:srgbClr val="000000"/>
                </a:solidFill>
                <a:latin typeface="微软雅黑" panose="020B0503020204020204" charset="-122"/>
                <a:ea typeface="微软雅黑" panose="020B0503020204020204" charset="-122"/>
              </a:rPr>
              <a:t>“如果那么”定义的是一种蕴涵关系(即充分条件)</a:t>
            </a:r>
            <a:endParaRPr lang="zh-CN" altLang="en-US" sz="1725">
              <a:solidFill>
                <a:srgbClr val="000000"/>
              </a:solidFill>
              <a:latin typeface="微软雅黑" panose="020B0503020204020204" charset="-122"/>
              <a:ea typeface="微软雅黑" panose="020B0503020204020204" charset="-122"/>
            </a:endParaRPr>
          </a:p>
        </p:txBody>
      </p:sp>
      <p:sp>
        <p:nvSpPr>
          <p:cNvPr id="11" name="椭圆 10"/>
          <p:cNvSpPr>
            <a:spLocks noChangeAspect="1"/>
          </p:cNvSpPr>
          <p:nvPr>
            <p:custDataLst>
              <p:tags r:id="rId3"/>
            </p:custDataLst>
          </p:nvPr>
        </p:nvSpPr>
        <p:spPr>
          <a:xfrm>
            <a:off x="4357211" y="2901315"/>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charset="-122"/>
                <a:ea typeface="微软雅黑" panose="020B0503020204020204" charset="-122"/>
              </a:rPr>
              <a:t>A</a:t>
            </a:r>
            <a:endParaRPr lang="zh-CN" altLang="en-US" sz="1200">
              <a:solidFill>
                <a:srgbClr val="FFFFFF"/>
              </a:solidFill>
              <a:latin typeface="微软雅黑" panose="020B0503020204020204" charset="-122"/>
              <a:ea typeface="微软雅黑" panose="020B0503020204020204" charset="-122"/>
            </a:endParaRPr>
          </a:p>
        </p:txBody>
      </p:sp>
      <p:sp>
        <p:nvSpPr>
          <p:cNvPr id="12" name="文本框 11"/>
          <p:cNvSpPr txBox="1"/>
          <p:nvPr>
            <p:custDataLst>
              <p:tags r:id="rId4"/>
            </p:custDataLst>
          </p:nvPr>
        </p:nvSpPr>
        <p:spPr>
          <a:xfrm>
            <a:off x="4810125" y="3631089"/>
            <a:ext cx="2766060" cy="623570"/>
          </a:xfrm>
          <a:prstGeom prst="rect">
            <a:avLst/>
          </a:prstGeom>
          <a:noFill/>
          <a:ln w="12700">
            <a:noFill/>
          </a:ln>
        </p:spPr>
        <p:txBody>
          <a:bodyPr wrap="square" rtlCol="0" anchor="ctr">
            <a:spAutoFit/>
          </a:bodyPr>
          <a:p>
            <a:pPr lvl="0" algn="l">
              <a:buNone/>
            </a:pPr>
            <a:r>
              <a:rPr lang="zh-CN" altLang="en-US" sz="1725">
                <a:solidFill>
                  <a:srgbClr val="000000"/>
                </a:solidFill>
                <a:latin typeface="微软雅黑" panose="020B0503020204020204" charset="-122"/>
                <a:ea typeface="微软雅黑" panose="020B0503020204020204" charset="-122"/>
              </a:rPr>
              <a:t>“如果那么”意味着命题包含着命题,即是的子集</a:t>
            </a:r>
            <a:endParaRPr lang="zh-CN" altLang="en-US" sz="1725">
              <a:solidFill>
                <a:srgbClr val="000000"/>
              </a:solidFill>
              <a:latin typeface="微软雅黑" panose="020B0503020204020204" charset="-122"/>
              <a:ea typeface="微软雅黑" panose="020B0503020204020204" charset="-122"/>
            </a:endParaRPr>
          </a:p>
        </p:txBody>
      </p:sp>
      <p:sp>
        <p:nvSpPr>
          <p:cNvPr id="13" name="椭圆 12"/>
          <p:cNvSpPr>
            <a:spLocks noChangeAspect="1"/>
          </p:cNvSpPr>
          <p:nvPr>
            <p:custDataLst>
              <p:tags r:id="rId5"/>
            </p:custDataLst>
          </p:nvPr>
        </p:nvSpPr>
        <p:spPr>
          <a:xfrm>
            <a:off x="4357211" y="3758565"/>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charset="-122"/>
                <a:ea typeface="微软雅黑" panose="020B0503020204020204" charset="-122"/>
              </a:rPr>
              <a:t>B</a:t>
            </a:r>
            <a:endParaRPr lang="zh-CN" altLang="en-US" sz="1200">
              <a:solidFill>
                <a:srgbClr val="FFFFFF"/>
              </a:solidFill>
              <a:latin typeface="微软雅黑" panose="020B0503020204020204" charset="-122"/>
              <a:ea typeface="微软雅黑" panose="020B0503020204020204" charset="-122"/>
            </a:endParaRPr>
          </a:p>
        </p:txBody>
      </p:sp>
      <p:sp>
        <p:nvSpPr>
          <p:cNvPr id="14" name="文本框 13"/>
          <p:cNvSpPr txBox="1"/>
          <p:nvPr>
            <p:custDataLst>
              <p:tags r:id="rId6"/>
            </p:custDataLst>
          </p:nvPr>
        </p:nvSpPr>
        <p:spPr>
          <a:xfrm>
            <a:off x="4810125" y="4488339"/>
            <a:ext cx="2766060" cy="623570"/>
          </a:xfrm>
          <a:prstGeom prst="rect">
            <a:avLst/>
          </a:prstGeom>
          <a:noFill/>
          <a:ln w="12700">
            <a:noFill/>
          </a:ln>
        </p:spPr>
        <p:txBody>
          <a:bodyPr wrap="square" rtlCol="0" anchor="ctr">
            <a:spAutoFit/>
          </a:bodyPr>
          <a:p>
            <a:pPr lvl="0" algn="l">
              <a:buNone/>
            </a:pPr>
            <a:r>
              <a:rPr lang="zh-CN" altLang="en-US" sz="1725">
                <a:solidFill>
                  <a:srgbClr val="000000"/>
                </a:solidFill>
                <a:latin typeface="微软雅黑" panose="020B0503020204020204" charset="-122"/>
                <a:ea typeface="微软雅黑" panose="020B0503020204020204" charset="-122"/>
              </a:rPr>
              <a:t>无法用真值表来判断“如果那么”的真假</a:t>
            </a:r>
            <a:endParaRPr lang="zh-CN" altLang="en-US" sz="1725">
              <a:solidFill>
                <a:srgbClr val="000000"/>
              </a:solidFill>
              <a:latin typeface="微软雅黑" panose="020B0503020204020204" charset="-122"/>
              <a:ea typeface="微软雅黑" panose="020B0503020204020204" charset="-122"/>
            </a:endParaRPr>
          </a:p>
        </p:txBody>
      </p:sp>
      <p:sp>
        <p:nvSpPr>
          <p:cNvPr id="15" name="椭圆 14"/>
          <p:cNvSpPr>
            <a:spLocks noChangeAspect="1"/>
          </p:cNvSpPr>
          <p:nvPr>
            <p:custDataLst>
              <p:tags r:id="rId7"/>
            </p:custDataLst>
          </p:nvPr>
        </p:nvSpPr>
        <p:spPr>
          <a:xfrm>
            <a:off x="4357211" y="4615815"/>
            <a:ext cx="411480" cy="41148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charset="-122"/>
                <a:ea typeface="微软雅黑" panose="020B0503020204020204" charset="-122"/>
              </a:rPr>
              <a:t>C</a:t>
            </a:r>
            <a:endParaRPr lang="zh-CN" altLang="en-US" sz="1200">
              <a:solidFill>
                <a:srgbClr val="FFFFFF"/>
              </a:solidFill>
              <a:latin typeface="微软雅黑" panose="020B0503020204020204" charset="-122"/>
              <a:ea typeface="微软雅黑" panose="020B0503020204020204" charset="-122"/>
            </a:endParaRPr>
          </a:p>
        </p:txBody>
      </p:sp>
      <p:sp>
        <p:nvSpPr>
          <p:cNvPr id="16" name="文本框 15"/>
          <p:cNvSpPr txBox="1"/>
          <p:nvPr>
            <p:custDataLst>
              <p:tags r:id="rId8"/>
            </p:custDataLst>
          </p:nvPr>
        </p:nvSpPr>
        <p:spPr>
          <a:xfrm>
            <a:off x="4810125" y="5345589"/>
            <a:ext cx="2794635" cy="623570"/>
          </a:xfrm>
          <a:prstGeom prst="rect">
            <a:avLst/>
          </a:prstGeom>
          <a:noFill/>
          <a:ln w="12700">
            <a:noFill/>
          </a:ln>
        </p:spPr>
        <p:txBody>
          <a:bodyPr wrap="square" rtlCol="0" anchor="ctr">
            <a:spAutoFit/>
          </a:bodyPr>
          <a:p>
            <a:pPr lvl="0" algn="l">
              <a:buNone/>
            </a:pPr>
            <a:r>
              <a:rPr lang="zh-CN" altLang="en-US" sz="1725">
                <a:solidFill>
                  <a:srgbClr val="000000"/>
                </a:solidFill>
                <a:latin typeface="微软雅黑" panose="020B0503020204020204" charset="-122"/>
                <a:ea typeface="微软雅黑" panose="020B0503020204020204" charset="-122"/>
              </a:rPr>
              <a:t>当不成立时,“如果那么”恒为真</a:t>
            </a:r>
            <a:endParaRPr lang="zh-CN" altLang="en-US" sz="1725">
              <a:solidFill>
                <a:srgbClr val="000000"/>
              </a:solidFill>
              <a:latin typeface="微软雅黑" panose="020B0503020204020204" charset="-122"/>
              <a:ea typeface="微软雅黑" panose="020B0503020204020204" charset="-122"/>
            </a:endParaRPr>
          </a:p>
        </p:txBody>
      </p:sp>
      <p:sp>
        <p:nvSpPr>
          <p:cNvPr id="17" name="椭圆 16"/>
          <p:cNvSpPr>
            <a:spLocks noChangeAspect="1"/>
          </p:cNvSpPr>
          <p:nvPr>
            <p:custDataLst>
              <p:tags r:id="rId9"/>
            </p:custDataLst>
          </p:nvPr>
        </p:nvSpPr>
        <p:spPr>
          <a:xfrm>
            <a:off x="4357211" y="5473541"/>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charset="-122"/>
                <a:ea typeface="微软雅黑" panose="020B0503020204020204" charset="-122"/>
              </a:rPr>
              <a:t>D</a:t>
            </a:r>
            <a:endParaRPr lang="zh-CN" altLang="en-US" sz="1200">
              <a:solidFill>
                <a:srgbClr val="FFFFFF"/>
              </a:solidFill>
              <a:latin typeface="微软雅黑" panose="020B0503020204020204" charset="-122"/>
              <a:ea typeface="微软雅黑" panose="020B0503020204020204" charset="-122"/>
            </a:endParaRPr>
          </a:p>
        </p:txBody>
      </p:sp>
      <p:sp>
        <p:nvSpPr>
          <p:cNvPr id="2" name="圆角矩形 1"/>
          <p:cNvSpPr/>
          <p:nvPr>
            <p:custDataLst>
              <p:tags r:id="rId10"/>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提交</a:t>
            </a:r>
            <a:endParaRPr lang="zh-CN" altLang="en-US" sz="1600">
              <a:solidFill>
                <a:srgbClr val="FFFFFF"/>
              </a:solidFill>
              <a:latin typeface="微软雅黑" panose="020B0503020204020204" charset="-122"/>
              <a:ea typeface="微软雅黑" panose="020B0503020204020204" charset="-122"/>
            </a:endParaRPr>
          </a:p>
        </p:txBody>
      </p:sp>
      <p:grpSp>
        <p:nvGrpSpPr>
          <p:cNvPr id="8" name="组合 7"/>
          <p:cNvGrpSpPr/>
          <p:nvPr>
            <p:custDataLst>
              <p:tags r:id="rId11"/>
            </p:custDataLst>
          </p:nvPr>
        </p:nvGrpSpPr>
        <p:grpSpPr>
          <a:xfrm>
            <a:off x="0" y="0"/>
            <a:ext cx="4286250" cy="490061"/>
            <a:chOff x="-8300" y="0"/>
            <a:chExt cx="9000" cy="1029"/>
          </a:xfrm>
        </p:grpSpPr>
        <p:sp>
          <p:nvSpPr>
            <p:cNvPr id="4" name="TitleBackground"/>
            <p:cNvSpPr/>
            <p:nvPr>
              <p:custDataLst>
                <p:tags r:id="rId12"/>
              </p:custDataLst>
            </p:nvPr>
          </p:nvSpPr>
          <p:spPr>
            <a:xfrm>
              <a:off x="-8300" y="0"/>
              <a:ext cx="90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 name="ColorBlock"/>
            <p:cNvSpPr/>
            <p:nvPr>
              <p:custDataLst>
                <p:tags r:id="rId13"/>
              </p:custDataLst>
            </p:nvPr>
          </p:nvSpPr>
          <p:spPr>
            <a:xfrm>
              <a:off x="-830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 name="TypeText"/>
            <p:cNvSpPr txBox="1"/>
            <p:nvPr>
              <p:custDataLst>
                <p:tags r:id="rId14"/>
              </p:custDataLst>
            </p:nvPr>
          </p:nvSpPr>
          <p:spPr>
            <a:xfrm>
              <a:off x="-7767" y="0"/>
              <a:ext cx="3000" cy="1000"/>
            </a:xfrm>
            <a:prstGeom prst="rect">
              <a:avLst/>
            </a:prstGeom>
            <a:noFill/>
          </p:spPr>
          <p:txBody>
            <a:bodyPr wrap="none" rtlCol="0" anchor="ctr" anchorCtr="0">
              <a:noAutofit/>
            </a:bodyPr>
            <a:p>
              <a:pPr lvl="0" algn="l">
                <a:buNone/>
              </a:pPr>
              <a:r>
                <a:rPr lang="zh-CN" altLang="en-US" sz="1950">
                  <a:solidFill>
                    <a:srgbClr val="000000"/>
                  </a:solidFill>
                  <a:latin typeface="微软雅黑" panose="020B0503020204020204" charset="-122"/>
                  <a:ea typeface="微软雅黑" panose="020B0503020204020204" charset="-122"/>
                </a:rPr>
                <a:t>单选题</a:t>
              </a:r>
              <a:endParaRPr lang="zh-CN" altLang="en-US" sz="1950">
                <a:solidFill>
                  <a:srgbClr val="000000"/>
                </a:solidFill>
                <a:latin typeface="微软雅黑" panose="020B0503020204020204" charset="-122"/>
                <a:ea typeface="微软雅黑" panose="020B0503020204020204" charset="-122"/>
              </a:endParaRPr>
            </a:p>
          </p:txBody>
        </p:sp>
        <p:sp>
          <p:nvSpPr>
            <p:cNvPr id="7" name="TipText"/>
            <p:cNvSpPr txBox="1"/>
            <p:nvPr>
              <p:custDataLst>
                <p:tags r:id="rId15"/>
              </p:custDataLst>
            </p:nvPr>
          </p:nvSpPr>
          <p:spPr>
            <a:xfrm>
              <a:off x="-5823" y="229"/>
              <a:ext cx="3600" cy="800"/>
            </a:xfrm>
            <a:prstGeom prst="rect">
              <a:avLst/>
            </a:prstGeom>
            <a:noFill/>
          </p:spPr>
          <p:txBody>
            <a:bodyPr wrap="none" rtlCol="0" anchor="ctr" anchorCtr="0">
              <a:noAutofit/>
            </a:bodyPr>
            <a:p>
              <a:pPr lvl="0" algn="l">
                <a:buNone/>
              </a:pPr>
              <a:r>
                <a:rPr lang="zh-CN" altLang="en-US" sz="1500">
                  <a:solidFill>
                    <a:srgbClr val="808080"/>
                  </a:solidFill>
                  <a:latin typeface="微软雅黑" panose="020B0503020204020204" charset="-122"/>
                  <a:ea typeface="微软雅黑" panose="020B0503020204020204" charset="-122"/>
                  <a:cs typeface="微软雅黑" panose="020B0503020204020204" charset="-122"/>
                </a:rPr>
                <a:t>1分</a:t>
              </a:r>
              <a:endParaRPr lang="zh-CN" altLang="en-US" sz="1500">
                <a:solidFill>
                  <a:srgbClr val="808080"/>
                </a:solidFill>
                <a:latin typeface="微软雅黑" panose="020B0503020204020204" charset="-122"/>
                <a:ea typeface="微软雅黑" panose="020B0503020204020204" charset="-122"/>
                <a:cs typeface="微软雅黑" panose="020B0503020204020204" charset="-122"/>
              </a:endParaRPr>
            </a:p>
          </p:txBody>
        </p:sp>
      </p:grpSp>
      <p:pic>
        <p:nvPicPr>
          <p:cNvPr id="18" name="图片 17" descr="tmp1CAB"/>
          <p:cNvPicPr>
            <a:picLocks noChangeAspect="1"/>
          </p:cNvPicPr>
          <p:nvPr>
            <p:custDataLst>
              <p:tags r:id="rId16"/>
            </p:custDataLst>
          </p:nvPr>
        </p:nvPicPr>
        <p:blipFill>
          <a:blip r:embed="rId17"/>
          <a:stretch>
            <a:fillRect/>
          </a:stretch>
        </p:blipFill>
        <p:spPr>
          <a:xfrm>
            <a:off x="10642600" y="63500"/>
            <a:ext cx="1422400" cy="508000"/>
          </a:xfrm>
          <a:prstGeom prst="rect">
            <a:avLst/>
          </a:prstGeom>
        </p:spPr>
      </p:pic>
    </p:spTree>
    <p:custDataLst>
      <p:tags r:id="rId18"/>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知识图谱推理</a:t>
            </a:r>
            <a:r>
              <a:rPr lang="en-US" altLang="zh-CN" dirty="0"/>
              <a:t>:</a:t>
            </a:r>
            <a:r>
              <a:rPr lang="zh-CN" altLang="en-US" dirty="0"/>
              <a:t> </a:t>
            </a:r>
            <a:r>
              <a:rPr lang="en-US" altLang="zh-CN" dirty="0">
                <a:solidFill>
                  <a:srgbClr val="00B0F0"/>
                </a:solidFill>
              </a:rPr>
              <a:t>FOIL</a:t>
            </a:r>
            <a:r>
              <a:rPr lang="en-US" altLang="zh-CN" dirty="0"/>
              <a:t> (First Order Inductive Learner)</a:t>
            </a:r>
            <a:endParaRPr lang="zh-CN" altLang="en-US" dirty="0"/>
          </a:p>
        </p:txBody>
      </p:sp>
      <p:sp>
        <p:nvSpPr>
          <p:cNvPr id="3" name="内容占位符 2"/>
          <p:cNvSpPr>
            <a:spLocks noGrp="1"/>
          </p:cNvSpPr>
          <p:nvPr>
            <p:ph idx="1"/>
          </p:nvPr>
        </p:nvSpPr>
        <p:spPr/>
        <p:txBody>
          <a:bodyPr/>
          <a:lstStyle/>
          <a:p>
            <a:r>
              <a:rPr lang="zh-CN" altLang="en-US" dirty="0"/>
              <a:t>推理手段</a:t>
            </a:r>
            <a:r>
              <a:rPr lang="en-US" altLang="zh-CN" dirty="0"/>
              <a:t>: positive examples + negative examples + background knowledge examples  ⟹ hypothesis </a:t>
            </a:r>
            <a:endParaRPr lang="zh-CN" altLang="en-US" dirty="0"/>
          </a:p>
        </p:txBody>
      </p:sp>
      <mc:AlternateContent xmlns:mc="http://schemas.openxmlformats.org/markup-compatibility/2006">
        <mc:Choice xmlns:a14="http://schemas.microsoft.com/office/drawing/2010/main" Requires="a14">
          <p:sp>
            <p:nvSpPr>
              <p:cNvPr id="5" name="矩形 4"/>
              <p:cNvSpPr/>
              <p:nvPr/>
            </p:nvSpPr>
            <p:spPr>
              <a:xfrm>
                <a:off x="683154" y="2704906"/>
                <a:ext cx="10825692" cy="648191"/>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3200" i="1">
                          <a:latin typeface="Cambria Math" panose="02040503050406030204"/>
                        </a:rPr>
                        <m:t>(∀</m:t>
                      </m:r>
                      <m:r>
                        <a:rPr lang="en-US" altLang="zh-CN" sz="3200" i="1">
                          <a:latin typeface="Cambria Math" panose="02040503050406030204"/>
                        </a:rPr>
                        <m:t>𝑥</m:t>
                      </m:r>
                      <m:r>
                        <a:rPr lang="en-US" altLang="zh-CN" sz="3200" i="1">
                          <a:latin typeface="Cambria Math" panose="02040503050406030204"/>
                        </a:rPr>
                        <m:t>)(∀</m:t>
                      </m:r>
                      <m:r>
                        <a:rPr lang="en-US" altLang="zh-CN" sz="3200" i="1">
                          <a:latin typeface="Cambria Math" panose="02040503050406030204"/>
                        </a:rPr>
                        <m:t>𝑦</m:t>
                      </m:r>
                      <m:r>
                        <a:rPr lang="en-US" altLang="zh-CN" sz="3200" i="1">
                          <a:latin typeface="Cambria Math" panose="02040503050406030204"/>
                        </a:rPr>
                        <m:t>)(∀</m:t>
                      </m:r>
                      <m:r>
                        <a:rPr lang="en-US" altLang="zh-CN" sz="3200" i="1">
                          <a:latin typeface="Cambria Math" panose="02040503050406030204"/>
                        </a:rPr>
                        <m:t>𝑧</m:t>
                      </m:r>
                      <m:r>
                        <a:rPr lang="en-US" altLang="zh-CN" sz="3200" i="1">
                          <a:latin typeface="Cambria Math" panose="02040503050406030204"/>
                        </a:rPr>
                        <m:t>)</m:t>
                      </m:r>
                      <m:d>
                        <m:dPr>
                          <m:ctrlPr>
                            <a:rPr lang="zh-CN" altLang="zh-CN" sz="3200" i="1">
                              <a:latin typeface="Cambria Math" panose="02040503050406030204" pitchFamily="18" charset="0"/>
                            </a:rPr>
                          </m:ctrlPr>
                        </m:dPr>
                        <m:e>
                          <m:r>
                            <a:rPr lang="en-US" altLang="zh-CN" sz="3200" i="1">
                              <a:latin typeface="Cambria Math" panose="02040503050406030204"/>
                            </a:rPr>
                            <m:t>𝑀𝑜𝑡ℎ𝑒𝑟</m:t>
                          </m:r>
                          <m:d>
                            <m:dPr>
                              <m:ctrlPr>
                                <a:rPr lang="zh-CN" altLang="zh-CN" sz="3200" i="1">
                                  <a:latin typeface="Cambria Math" panose="02040503050406030204" pitchFamily="18" charset="0"/>
                                </a:rPr>
                              </m:ctrlPr>
                            </m:dPr>
                            <m:e>
                              <m:r>
                                <a:rPr lang="en-US" altLang="zh-CN" sz="3200" i="1">
                                  <a:latin typeface="Cambria Math" panose="02040503050406030204"/>
                                </a:rPr>
                                <m:t>𝑧</m:t>
                              </m:r>
                              <m:r>
                                <a:rPr lang="en-US" altLang="zh-CN" sz="3200" i="1">
                                  <a:latin typeface="Cambria Math" panose="02040503050406030204"/>
                                </a:rPr>
                                <m:t>, </m:t>
                              </m:r>
                              <m:r>
                                <a:rPr lang="en-US" altLang="zh-CN" sz="3200" i="1">
                                  <a:latin typeface="Cambria Math" panose="02040503050406030204"/>
                                </a:rPr>
                                <m:t>𝑦</m:t>
                              </m:r>
                            </m:e>
                          </m:d>
                          <m:r>
                            <a:rPr lang="en-US" altLang="zh-CN" sz="3200" i="1">
                              <a:latin typeface="Cambria Math" panose="02040503050406030204"/>
                            </a:rPr>
                            <m:t>∧</m:t>
                          </m:r>
                          <m:r>
                            <a:rPr lang="en-US" altLang="zh-CN" sz="3200">
                              <a:latin typeface="Cambria Math" panose="02040503050406030204"/>
                            </a:rPr>
                            <m:t> </m:t>
                          </m:r>
                          <m:r>
                            <a:rPr lang="en-US" altLang="zh-CN" sz="3200" i="1">
                              <a:latin typeface="Cambria Math" panose="02040503050406030204"/>
                            </a:rPr>
                            <m:t>𝐶𝑜𝑢𝑝𝑙𝑒</m:t>
                          </m:r>
                          <m:d>
                            <m:dPr>
                              <m:ctrlPr>
                                <a:rPr lang="zh-CN" altLang="zh-CN" sz="3200" i="1">
                                  <a:latin typeface="Cambria Math" panose="02040503050406030204" pitchFamily="18" charset="0"/>
                                </a:rPr>
                              </m:ctrlPr>
                            </m:dPr>
                            <m:e>
                              <m:r>
                                <a:rPr lang="en-US" altLang="zh-CN" sz="3200" i="1">
                                  <a:latin typeface="Cambria Math" panose="02040503050406030204"/>
                                </a:rPr>
                                <m:t>𝑥</m:t>
                              </m:r>
                              <m:r>
                                <a:rPr lang="en-US" altLang="zh-CN" sz="3200" i="1">
                                  <a:latin typeface="Cambria Math" panose="02040503050406030204"/>
                                </a:rPr>
                                <m:t>,</m:t>
                              </m:r>
                              <m:r>
                                <a:rPr lang="en-US" altLang="zh-CN" sz="3200" i="1">
                                  <a:latin typeface="Cambria Math" panose="02040503050406030204"/>
                                </a:rPr>
                                <m:t>𝑧</m:t>
                              </m:r>
                            </m:e>
                          </m:d>
                          <m:r>
                            <a:rPr lang="en-US" altLang="zh-CN" sz="3200" i="1">
                              <a:latin typeface="Cambria Math" panose="02040503050406030204"/>
                            </a:rPr>
                            <m:t>→</m:t>
                          </m:r>
                          <m:r>
                            <a:rPr lang="en-US" altLang="zh-CN" sz="3200" i="1">
                              <a:latin typeface="Cambria Math" panose="02040503050406030204"/>
                            </a:rPr>
                            <m:t>𝐹𝑎𝑡ℎ𝑒𝑟</m:t>
                          </m:r>
                          <m:d>
                            <m:dPr>
                              <m:ctrlPr>
                                <a:rPr lang="zh-CN" altLang="zh-CN" sz="3200" i="1">
                                  <a:latin typeface="Cambria Math" panose="02040503050406030204" pitchFamily="18" charset="0"/>
                                </a:rPr>
                              </m:ctrlPr>
                            </m:dPr>
                            <m:e>
                              <m:r>
                                <a:rPr lang="en-US" altLang="zh-CN" sz="3200" i="1">
                                  <a:latin typeface="Cambria Math" panose="02040503050406030204"/>
                                </a:rPr>
                                <m:t>𝑥</m:t>
                              </m:r>
                              <m:r>
                                <a:rPr lang="en-US" altLang="zh-CN" sz="3200" i="1">
                                  <a:latin typeface="Cambria Math" panose="02040503050406030204"/>
                                </a:rPr>
                                <m:t>, </m:t>
                              </m:r>
                              <m:r>
                                <a:rPr lang="en-US" altLang="zh-CN" sz="3200" i="1">
                                  <a:latin typeface="Cambria Math" panose="02040503050406030204"/>
                                </a:rPr>
                                <m:t>𝑦</m:t>
                              </m:r>
                            </m:e>
                          </m:d>
                        </m:e>
                      </m:d>
                    </m:oMath>
                  </m:oMathPara>
                </a14:m>
                <a:endParaRPr lang="zh-CN" altLang="zh-CN" sz="4000" dirty="0"/>
              </a:p>
            </p:txBody>
          </p:sp>
        </mc:Choice>
        <mc:Fallback>
          <p:sp>
            <p:nvSpPr>
              <p:cNvPr id="5" name="矩形 4"/>
              <p:cNvSpPr>
                <a:spLocks noRot="1" noChangeAspect="1" noMove="1" noResize="1" noEditPoints="1" noAdjustHandles="1" noChangeArrowheads="1" noChangeShapeType="1" noTextEdit="1"/>
              </p:cNvSpPr>
              <p:nvPr/>
            </p:nvSpPr>
            <p:spPr>
              <a:xfrm>
                <a:off x="683154" y="2704906"/>
                <a:ext cx="10825692" cy="648191"/>
              </a:xfrm>
              <a:prstGeom prst="rect">
                <a:avLst/>
              </a:prstGeom>
              <a:blipFill rotWithShape="1">
                <a:blip r:embed="rId1"/>
                <a:stretch>
                  <a:fillRect l="-5" t="-68" r="1" b="46"/>
                </a:stretch>
              </a:blipFill>
            </p:spPr>
            <p:txBody>
              <a:bodyPr/>
              <a:lstStyle/>
              <a:p>
                <a:r>
                  <a:rPr lang="zh-CN" altLang="en-US">
                    <a:noFill/>
                  </a:rPr>
                  <a:t> </a:t>
                </a:r>
              </a:p>
            </p:txBody>
          </p:sp>
        </mc:Fallback>
      </mc:AlternateContent>
      <p:cxnSp>
        <p:nvCxnSpPr>
          <p:cNvPr id="6" name="直接连接符 5"/>
          <p:cNvCxnSpPr/>
          <p:nvPr/>
        </p:nvCxnSpPr>
        <p:spPr>
          <a:xfrm>
            <a:off x="9157753" y="3499311"/>
            <a:ext cx="1937982" cy="13647"/>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上箭头 4"/>
          <p:cNvSpPr/>
          <p:nvPr/>
        </p:nvSpPr>
        <p:spPr>
          <a:xfrm>
            <a:off x="10054256" y="3709859"/>
            <a:ext cx="388127" cy="504967"/>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ea typeface="黑体" panose="02010609060101010101" pitchFamily="49" charset="-122"/>
            </a:endParaRPr>
          </a:p>
        </p:txBody>
      </p:sp>
      <p:cxnSp>
        <p:nvCxnSpPr>
          <p:cNvPr id="8" name="直接连接符 7"/>
          <p:cNvCxnSpPr/>
          <p:nvPr/>
        </p:nvCxnSpPr>
        <p:spPr>
          <a:xfrm flipV="1">
            <a:off x="804036" y="3473677"/>
            <a:ext cx="7562198" cy="41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上箭头 8"/>
          <p:cNvSpPr/>
          <p:nvPr/>
        </p:nvSpPr>
        <p:spPr>
          <a:xfrm>
            <a:off x="3338484" y="3734790"/>
            <a:ext cx="388127" cy="504967"/>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200" dirty="0">
              <a:ea typeface="黑体" panose="02010609060101010101" pitchFamily="49" charset="-122"/>
            </a:endParaRPr>
          </a:p>
        </p:txBody>
      </p:sp>
      <p:sp>
        <p:nvSpPr>
          <p:cNvPr id="10" name="矩形 9"/>
          <p:cNvSpPr/>
          <p:nvPr/>
        </p:nvSpPr>
        <p:spPr>
          <a:xfrm>
            <a:off x="9156842" y="4536520"/>
            <a:ext cx="2182954" cy="1200329"/>
          </a:xfrm>
          <a:prstGeom prst="rect">
            <a:avLst/>
          </a:prstGeom>
        </p:spPr>
        <p:txBody>
          <a:bodyPr wrap="square">
            <a:spAutoFit/>
          </a:bodyPr>
          <a:lstStyle/>
          <a:p>
            <a:pPr algn="ctr"/>
            <a:r>
              <a:rPr lang="zh-CN" altLang="en-US" sz="3600" dirty="0">
                <a:latin typeface="黑体" panose="02010609060101010101" pitchFamily="49" charset="-122"/>
                <a:ea typeface="黑体" panose="02010609060101010101" pitchFamily="49" charset="-122"/>
              </a:rPr>
              <a:t>目标谓词</a:t>
            </a:r>
            <a:endParaRPr lang="en-US" altLang="zh-CN" sz="3600" dirty="0">
              <a:latin typeface="黑体" panose="02010609060101010101" pitchFamily="49" charset="-122"/>
              <a:ea typeface="黑体" panose="02010609060101010101" pitchFamily="49" charset="-122"/>
            </a:endParaRPr>
          </a:p>
          <a:p>
            <a:pPr algn="ctr"/>
            <a:r>
              <a:rPr lang="en-US" altLang="zh-CN" sz="3600" dirty="0">
                <a:latin typeface="黑体" panose="02010609060101010101" pitchFamily="49" charset="-122"/>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已知</a:t>
            </a:r>
            <a:r>
              <a:rPr lang="en-US" altLang="zh-CN" sz="3600" dirty="0">
                <a:latin typeface="黑体" panose="02010609060101010101" pitchFamily="49" charset="-122"/>
                <a:ea typeface="黑体" panose="02010609060101010101" pitchFamily="49" charset="-122"/>
              </a:rPr>
              <a:t>)</a:t>
            </a:r>
            <a:endParaRPr lang="zh-CN" altLang="en-US" sz="3600" dirty="0">
              <a:latin typeface="黑体" panose="02010609060101010101" pitchFamily="49" charset="-122"/>
              <a:ea typeface="黑体" panose="02010609060101010101" pitchFamily="49" charset="-122"/>
            </a:endParaRPr>
          </a:p>
        </p:txBody>
      </p:sp>
      <p:sp>
        <p:nvSpPr>
          <p:cNvPr id="11" name="矩形 10"/>
          <p:cNvSpPr/>
          <p:nvPr/>
        </p:nvSpPr>
        <p:spPr>
          <a:xfrm>
            <a:off x="1997844" y="4508794"/>
            <a:ext cx="3069406" cy="1200329"/>
          </a:xfrm>
          <a:prstGeom prst="rect">
            <a:avLst/>
          </a:prstGeom>
        </p:spPr>
        <p:txBody>
          <a:bodyPr wrap="square">
            <a:spAutoFit/>
          </a:bodyPr>
          <a:lstStyle/>
          <a:p>
            <a:pPr algn="ctr"/>
            <a:r>
              <a:rPr lang="zh-CN" altLang="en-US" sz="3600" dirty="0">
                <a:latin typeface="黑体" panose="02010609060101010101" pitchFamily="49" charset="-122"/>
                <a:ea typeface="黑体" panose="02010609060101010101" pitchFamily="49" charset="-122"/>
              </a:rPr>
              <a:t>前提约束谓词</a:t>
            </a:r>
            <a:endParaRPr lang="en-US" altLang="zh-CN" sz="3600" dirty="0">
              <a:latin typeface="黑体" panose="02010609060101010101" pitchFamily="49" charset="-122"/>
              <a:ea typeface="黑体" panose="02010609060101010101" pitchFamily="49" charset="-122"/>
            </a:endParaRPr>
          </a:p>
          <a:p>
            <a:pPr algn="ctr"/>
            <a:r>
              <a:rPr lang="en-US" altLang="zh-CN" sz="3600" dirty="0">
                <a:latin typeface="黑体" panose="02010609060101010101" pitchFamily="49" charset="-122"/>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学习得到</a:t>
            </a:r>
            <a:r>
              <a:rPr lang="en-US" altLang="zh-CN" sz="3600" dirty="0">
                <a:latin typeface="黑体" panose="02010609060101010101" pitchFamily="49" charset="-122"/>
                <a:ea typeface="黑体" panose="02010609060101010101" pitchFamily="49" charset="-122"/>
              </a:rPr>
              <a:t>)</a:t>
            </a:r>
            <a:endParaRPr lang="zh-CN" altLang="en-US" sz="3600" dirty="0">
              <a:latin typeface="黑体" panose="02010609060101010101" pitchFamily="49" charset="-122"/>
              <a:ea typeface="黑体" panose="02010609060101010101" pitchFamily="49"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知识图谱推理</a:t>
            </a:r>
            <a:r>
              <a:rPr lang="en-US" altLang="zh-CN" dirty="0"/>
              <a:t>:</a:t>
            </a:r>
            <a:r>
              <a:rPr lang="zh-CN" altLang="en-US" dirty="0"/>
              <a:t> </a:t>
            </a:r>
            <a:r>
              <a:rPr lang="en-US" altLang="zh-CN" dirty="0">
                <a:solidFill>
                  <a:srgbClr val="00B0F0"/>
                </a:solidFill>
              </a:rPr>
              <a:t>FOIL</a:t>
            </a:r>
            <a:r>
              <a:rPr lang="en-US" altLang="zh-CN" dirty="0"/>
              <a:t> (First Order Inductive Learner)</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92500" lnSpcReduction="10000"/>
              </a:bodyPr>
              <a:lstStyle/>
              <a:p>
                <a:r>
                  <a:rPr lang="zh-CN" altLang="en-US" dirty="0"/>
                  <a:t>目标谓词：</a:t>
                </a:r>
                <a14:m>
                  <m:oMath xmlns:m="http://schemas.openxmlformats.org/officeDocument/2006/math">
                    <m:r>
                      <a:rPr lang="zh-CN" altLang="en-US" i="1" dirty="0" smtClean="0">
                        <a:latin typeface="Cambria Math" panose="02040503050406030204" pitchFamily="18" charset="0"/>
                      </a:rPr>
                      <m:t>𝐹𝑎𝑡</m:t>
                    </m:r>
                    <m:r>
                      <a:rPr lang="en-US" altLang="zh-CN" i="1" dirty="0">
                        <a:latin typeface="Cambria Math" panose="02040503050406030204" pitchFamily="18" charset="0"/>
                      </a:rPr>
                      <m:t>ℎ</m:t>
                    </m:r>
                    <m:r>
                      <a:rPr lang="zh-CN" altLang="en-US" i="1" dirty="0">
                        <a:latin typeface="Cambria Math" panose="02040503050406030204" pitchFamily="18" charset="0"/>
                      </a:rPr>
                      <m:t>𝑒𝑟</m:t>
                    </m:r>
                    <m:r>
                      <a:rPr lang="en-US" altLang="zh-CN" i="1" dirty="0">
                        <a:latin typeface="Cambria Math" panose="02040503050406030204" pitchFamily="18" charset="0"/>
                      </a:rPr>
                      <m:t>(</m:t>
                    </m:r>
                    <m:r>
                      <a:rPr lang="zh-CN" altLang="en-US" i="1" dirty="0">
                        <a:latin typeface="Cambria Math" panose="02040503050406030204" pitchFamily="18" charset="0"/>
                      </a:rPr>
                      <m:t>𝑥</m:t>
                    </m:r>
                    <m:r>
                      <a:rPr lang="en-US" altLang="zh-CN" i="1" dirty="0">
                        <a:latin typeface="Cambria Math" panose="02040503050406030204" pitchFamily="18" charset="0"/>
                      </a:rPr>
                      <m:t>, </m:t>
                    </m:r>
                    <m:r>
                      <a:rPr lang="zh-CN" altLang="en-US" i="1" dirty="0">
                        <a:latin typeface="Cambria Math" panose="02040503050406030204" pitchFamily="18" charset="0"/>
                      </a:rPr>
                      <m:t>𝑦</m:t>
                    </m:r>
                    <m:r>
                      <a:rPr lang="en-US" altLang="zh-CN" i="1" dirty="0">
                        <a:latin typeface="Cambria Math" panose="02040503050406030204" pitchFamily="18" charset="0"/>
                      </a:rPr>
                      <m:t>)</m:t>
                    </m:r>
                  </m:oMath>
                </a14:m>
                <a:endParaRPr lang="en-US" altLang="zh-CN" dirty="0"/>
              </a:p>
              <a:p>
                <a:r>
                  <a:rPr lang="zh-CN" altLang="en-US" dirty="0"/>
                  <a:t>目标谓词只有一个正例</a:t>
                </a:r>
                <a14:m>
                  <m:oMath xmlns:m="http://schemas.openxmlformats.org/officeDocument/2006/math">
                    <m:r>
                      <a:rPr lang="zh-CN" altLang="en-US" i="1" dirty="0" smtClean="0">
                        <a:latin typeface="Cambria Math" panose="02040503050406030204" pitchFamily="18" charset="0"/>
                      </a:rPr>
                      <m:t>𝐹𝑎𝑡</m:t>
                    </m:r>
                    <m:r>
                      <a:rPr lang="en-US" altLang="zh-CN" i="1" dirty="0">
                        <a:latin typeface="Cambria Math" panose="02040503050406030204" pitchFamily="18" charset="0"/>
                      </a:rPr>
                      <m:t>ℎ</m:t>
                    </m:r>
                    <m:r>
                      <a:rPr lang="zh-CN" altLang="en-US" i="1" dirty="0">
                        <a:latin typeface="Cambria Math" panose="02040503050406030204" pitchFamily="18" charset="0"/>
                      </a:rPr>
                      <m:t>𝑒𝑟</m:t>
                    </m:r>
                    <m:r>
                      <a:rPr lang="en-US" altLang="zh-CN" i="1" dirty="0">
                        <a:latin typeface="Cambria Math" panose="02040503050406030204" pitchFamily="18" charset="0"/>
                      </a:rPr>
                      <m:t>(</m:t>
                    </m:r>
                    <m:r>
                      <a:rPr lang="en-US" altLang="zh-CN" i="1" dirty="0">
                        <a:latin typeface="Cambria Math" panose="02040503050406030204" pitchFamily="18" charset="0"/>
                      </a:rPr>
                      <m:t>𝐷𝑎𝑣𝑖𝑑</m:t>
                    </m:r>
                    <m:r>
                      <a:rPr lang="en-US" altLang="zh-CN" i="1" dirty="0">
                        <a:latin typeface="Cambria Math" panose="02040503050406030204" pitchFamily="18" charset="0"/>
                      </a:rPr>
                      <m:t>, </m:t>
                    </m:r>
                    <m:r>
                      <a:rPr lang="en-US" altLang="zh-CN" i="1" dirty="0">
                        <a:latin typeface="Cambria Math" panose="02040503050406030204" pitchFamily="18" charset="0"/>
                      </a:rPr>
                      <m:t>𝑀𝑖𝑘𝑒</m:t>
                    </m:r>
                    <m:r>
                      <a:rPr lang="en-US" altLang="zh-CN" i="1" dirty="0">
                        <a:latin typeface="Cambria Math" panose="02040503050406030204" pitchFamily="18" charset="0"/>
                      </a:rPr>
                      <m:t>)</m:t>
                    </m:r>
                  </m:oMath>
                </a14:m>
                <a:endParaRPr lang="zh-CN" altLang="en-US" dirty="0"/>
              </a:p>
              <a:p>
                <a:pPr lvl="1"/>
                <a:r>
                  <a:rPr lang="zh-CN" altLang="en-US" dirty="0"/>
                  <a:t>反例在知识图谱中一般不会显式给出，但可从知识图谱中构造出来。</a:t>
                </a:r>
                <a:endParaRPr lang="en-US" altLang="zh-CN" dirty="0"/>
              </a:p>
              <a:p>
                <a:pPr lvl="1"/>
                <a:r>
                  <a:rPr lang="zh-CN" altLang="en-US" dirty="0"/>
                  <a:t>如从知识图谱中已经知道</a:t>
                </a:r>
                <a14:m>
                  <m:oMath xmlns:m="http://schemas.openxmlformats.org/officeDocument/2006/math">
                    <m:r>
                      <a:rPr lang="zh-CN" altLang="en-US" i="1" dirty="0" smtClean="0">
                        <a:latin typeface="Cambria Math" panose="02040503050406030204" pitchFamily="18" charset="0"/>
                      </a:rPr>
                      <m:t>𝐶𝑜𝑢𝑝𝑙𝑒</m:t>
                    </m:r>
                    <m:r>
                      <a:rPr lang="en-US" altLang="zh-CN" i="1" dirty="0">
                        <a:latin typeface="Cambria Math" panose="02040503050406030204" pitchFamily="18" charset="0"/>
                      </a:rPr>
                      <m:t>(</m:t>
                    </m:r>
                    <m:r>
                      <a:rPr lang="en-US" altLang="zh-CN" i="1" dirty="0">
                        <a:latin typeface="Cambria Math" panose="02040503050406030204" pitchFamily="18" charset="0"/>
                      </a:rPr>
                      <m:t>𝐷𝑎𝑣𝑖𝑑</m:t>
                    </m:r>
                    <m:r>
                      <a:rPr lang="en-US" altLang="zh-CN" i="1" dirty="0">
                        <a:latin typeface="Cambria Math" panose="02040503050406030204" pitchFamily="18" charset="0"/>
                      </a:rPr>
                      <m:t>, </m:t>
                    </m:r>
                    <m:r>
                      <a:rPr lang="en-US" altLang="zh-CN" i="1" dirty="0">
                        <a:latin typeface="Cambria Math" panose="02040503050406030204" pitchFamily="18" charset="0"/>
                      </a:rPr>
                      <m:t>𝐽𝑎𝑚𝑒𝑠</m:t>
                    </m:r>
                    <m:r>
                      <a:rPr lang="en-US" altLang="zh-CN" i="1" dirty="0">
                        <a:latin typeface="Cambria Math" panose="02040503050406030204" pitchFamily="18" charset="0"/>
                      </a:rPr>
                      <m:t>)</m:t>
                    </m:r>
                  </m:oMath>
                </a14:m>
                <a:r>
                  <a:rPr lang="zh-CN" altLang="en-US" dirty="0"/>
                  <a:t>成立</a:t>
                </a:r>
                <a:endParaRPr lang="en-US" altLang="zh-CN" dirty="0"/>
              </a:p>
              <a:p>
                <a:pPr lvl="1"/>
                <a:r>
                  <a:rPr lang="zh-CN" altLang="en-US" dirty="0"/>
                  <a:t>则</a:t>
                </a:r>
                <a14:m>
                  <m:oMath xmlns:m="http://schemas.openxmlformats.org/officeDocument/2006/math">
                    <m:r>
                      <a:rPr lang="zh-CN" altLang="en-US" i="1" dirty="0" smtClean="0">
                        <a:latin typeface="Cambria Math" panose="02040503050406030204" pitchFamily="18" charset="0"/>
                      </a:rPr>
                      <m:t>𝐹𝑎𝑡</m:t>
                    </m:r>
                    <m:r>
                      <a:rPr lang="en-US" altLang="zh-CN" i="1" dirty="0">
                        <a:latin typeface="Cambria Math" panose="02040503050406030204" pitchFamily="18" charset="0"/>
                      </a:rPr>
                      <m:t>ℎ</m:t>
                    </m:r>
                    <m:r>
                      <a:rPr lang="zh-CN" altLang="en-US" i="1" dirty="0">
                        <a:latin typeface="Cambria Math" panose="02040503050406030204" pitchFamily="18" charset="0"/>
                      </a:rPr>
                      <m:t>𝑒𝑟</m:t>
                    </m:r>
                    <m:r>
                      <a:rPr lang="en-US" altLang="zh-CN" i="1" dirty="0">
                        <a:latin typeface="Cambria Math" panose="02040503050406030204" pitchFamily="18" charset="0"/>
                      </a:rPr>
                      <m:t>(</m:t>
                    </m:r>
                    <m:r>
                      <a:rPr lang="en-US" altLang="zh-CN" i="1" dirty="0">
                        <a:latin typeface="Cambria Math" panose="02040503050406030204" pitchFamily="18" charset="0"/>
                      </a:rPr>
                      <m:t>𝐷𝑎𝑣𝑖𝑑</m:t>
                    </m:r>
                    <m:r>
                      <a:rPr lang="en-US" altLang="zh-CN" i="1" dirty="0">
                        <a:latin typeface="Cambria Math" panose="02040503050406030204" pitchFamily="18" charset="0"/>
                      </a:rPr>
                      <m:t>, </m:t>
                    </m:r>
                    <m:r>
                      <a:rPr lang="en-US" altLang="zh-CN" i="1" dirty="0">
                        <a:latin typeface="Cambria Math" panose="02040503050406030204" pitchFamily="18" charset="0"/>
                      </a:rPr>
                      <m:t>𝐽𝑎𝑚𝑒𝑠</m:t>
                    </m:r>
                    <m:r>
                      <a:rPr lang="en-US" altLang="zh-CN" i="1" dirty="0">
                        <a:latin typeface="Cambria Math" panose="02040503050406030204" pitchFamily="18" charset="0"/>
                      </a:rPr>
                      <m:t>)</m:t>
                    </m:r>
                  </m:oMath>
                </a14:m>
                <a:r>
                  <a:rPr lang="zh-CN" altLang="en-US" dirty="0"/>
                  <a:t>可作为目标谓词𝑃的一个反例</a:t>
                </a:r>
                <a:endParaRPr lang="en-US" altLang="zh-CN" dirty="0"/>
              </a:p>
              <a:p>
                <a:pPr lvl="1"/>
                <a:r>
                  <a:rPr lang="zh-CN" altLang="en-US" dirty="0"/>
                  <a:t>记为</a:t>
                </a:r>
                <a14:m>
                  <m:oMath xmlns:m="http://schemas.openxmlformats.org/officeDocument/2006/math">
                    <m:r>
                      <a:rPr lang="en-US" altLang="zh-CN" i="1" dirty="0" smtClean="0">
                        <a:latin typeface="Cambria Math" panose="02040503050406030204" pitchFamily="18" charset="0"/>
                      </a:rPr>
                      <m:t>¬</m:t>
                    </m:r>
                    <m:r>
                      <a:rPr lang="zh-CN" altLang="en-US" i="1" dirty="0">
                        <a:latin typeface="Cambria Math" panose="02040503050406030204" pitchFamily="18" charset="0"/>
                      </a:rPr>
                      <m:t>𝐹𝑎𝑡</m:t>
                    </m:r>
                    <m:r>
                      <a:rPr lang="en-US" altLang="zh-CN" i="1" dirty="0">
                        <a:latin typeface="Cambria Math" panose="02040503050406030204" pitchFamily="18" charset="0"/>
                      </a:rPr>
                      <m:t>ℎ</m:t>
                    </m:r>
                    <m:r>
                      <a:rPr lang="zh-CN" altLang="en-US" i="1" dirty="0">
                        <a:latin typeface="Cambria Math" panose="02040503050406030204" pitchFamily="18" charset="0"/>
                      </a:rPr>
                      <m:t>𝑒𝑟</m:t>
                    </m:r>
                    <m:r>
                      <a:rPr lang="zh-CN" altLang="en-US" i="1" dirty="0">
                        <a:latin typeface="Cambria Math" panose="02040503050406030204" pitchFamily="18" charset="0"/>
                      </a:rPr>
                      <m:t> (</m:t>
                    </m:r>
                    <m:r>
                      <a:rPr lang="en-US" altLang="zh-CN" i="1" dirty="0">
                        <a:latin typeface="Cambria Math" panose="02040503050406030204" pitchFamily="18" charset="0"/>
                      </a:rPr>
                      <m:t>𝐷𝑎𝑣𝑖𝑑</m:t>
                    </m:r>
                    <m:r>
                      <a:rPr lang="en-US" altLang="zh-CN" i="1" dirty="0">
                        <a:latin typeface="Cambria Math" panose="02040503050406030204" pitchFamily="18" charset="0"/>
                      </a:rPr>
                      <m:t>, </m:t>
                    </m:r>
                    <m:r>
                      <a:rPr lang="en-US" altLang="zh-CN" i="1" dirty="0">
                        <a:latin typeface="Cambria Math" panose="02040503050406030204" pitchFamily="18" charset="0"/>
                      </a:rPr>
                      <m:t>𝐽𝑎𝑚𝑒𝑠</m:t>
                    </m:r>
                    <m:r>
                      <a:rPr lang="en-US" altLang="zh-CN" i="1" dirty="0">
                        <a:latin typeface="Cambria Math" panose="02040503050406030204" pitchFamily="18" charset="0"/>
                      </a:rPr>
                      <m:t>)</m:t>
                    </m:r>
                  </m:oMath>
                </a14:m>
                <a:endParaRPr lang="zh-CN" altLang="en-US" dirty="0"/>
              </a:p>
              <a:p>
                <a:r>
                  <a:rPr lang="zh-CN" altLang="en-US" dirty="0"/>
                  <a:t>只能在已知两个实体的关系且确定其关系与目标谓词相悖时，才能将这两个实体用于构建目标谓词的反例</a:t>
                </a:r>
                <a:endParaRPr lang="en-US" altLang="zh-CN" dirty="0"/>
              </a:p>
              <a:p>
                <a:pPr lvl="1"/>
                <a:r>
                  <a:rPr lang="zh-CN" altLang="en-US" dirty="0"/>
                  <a:t>而不能在不知两个实体是否满足目标谓词前提下将它们来构造目标谓词的反例</a:t>
                </a:r>
                <a:endParaRPr lang="zh-CN" altLang="en-US"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791" b="-4748"/>
                </a:stretch>
              </a:blipFill>
            </p:spPr>
            <p:txBody>
              <a:bodyPr/>
              <a:lstStyle/>
              <a:p>
                <a:r>
                  <a:rPr lang="zh-CN" altLang="en-US">
                    <a:noFill/>
                  </a:rPr>
                  <a:t> </a:t>
                </a:r>
              </a:p>
            </p:txBody>
          </p:sp>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知识图谱推理</a:t>
            </a:r>
            <a:r>
              <a:rPr lang="en-US" altLang="zh-CN" dirty="0"/>
              <a:t>:</a:t>
            </a:r>
            <a:r>
              <a:rPr lang="zh-CN" altLang="en-US" dirty="0"/>
              <a:t> </a:t>
            </a:r>
            <a:r>
              <a:rPr lang="en-US" altLang="zh-CN" dirty="0">
                <a:solidFill>
                  <a:srgbClr val="00B0F0"/>
                </a:solidFill>
              </a:rPr>
              <a:t>FOIL</a:t>
            </a:r>
            <a:r>
              <a:rPr lang="en-US" altLang="zh-CN" dirty="0"/>
              <a:t> (First Order Inductive Learner)</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94448" y="789710"/>
                <a:ext cx="5922270" cy="5387254"/>
              </a:xfrm>
            </p:spPr>
            <p:txBody>
              <a:bodyPr/>
              <a:lstStyle/>
              <a:p>
                <a:r>
                  <a:rPr lang="zh-CN" altLang="en-US" dirty="0"/>
                  <a:t>目标谓词：</a:t>
                </a:r>
                <a14:m>
                  <m:oMath xmlns:m="http://schemas.openxmlformats.org/officeDocument/2006/math">
                    <m:r>
                      <a:rPr lang="zh-CN" altLang="en-US" i="1" dirty="0" smtClean="0">
                        <a:latin typeface="Cambria Math" panose="02040503050406030204" pitchFamily="18" charset="0"/>
                      </a:rPr>
                      <m:t>𝐹𝑎𝑡</m:t>
                    </m:r>
                    <m:r>
                      <a:rPr lang="en-US" altLang="zh-CN" i="1" dirty="0">
                        <a:latin typeface="Cambria Math" panose="02040503050406030204" pitchFamily="18" charset="0"/>
                      </a:rPr>
                      <m:t>ℎ</m:t>
                    </m:r>
                    <m:r>
                      <a:rPr lang="zh-CN" altLang="en-US" i="1" dirty="0">
                        <a:latin typeface="Cambria Math" panose="02040503050406030204" pitchFamily="18" charset="0"/>
                      </a:rPr>
                      <m:t>𝑒𝑟</m:t>
                    </m:r>
                    <m:r>
                      <a:rPr lang="en-US" altLang="zh-CN" i="1" dirty="0">
                        <a:latin typeface="Cambria Math" panose="02040503050406030204" pitchFamily="18" charset="0"/>
                      </a:rPr>
                      <m:t>(</m:t>
                    </m:r>
                    <m:r>
                      <a:rPr lang="zh-CN" altLang="en-US" i="1" dirty="0">
                        <a:latin typeface="Cambria Math" panose="02040503050406030204" pitchFamily="18" charset="0"/>
                      </a:rPr>
                      <m:t>𝑥</m:t>
                    </m:r>
                    <m:r>
                      <a:rPr lang="en-US" altLang="zh-CN" i="1" dirty="0">
                        <a:latin typeface="Cambria Math" panose="02040503050406030204" pitchFamily="18" charset="0"/>
                      </a:rPr>
                      <m:t>, </m:t>
                    </m:r>
                    <m:r>
                      <a:rPr lang="zh-CN" altLang="en-US" i="1" dirty="0">
                        <a:latin typeface="Cambria Math" panose="02040503050406030204" pitchFamily="18" charset="0"/>
                      </a:rPr>
                      <m:t>𝑦</m:t>
                    </m:r>
                    <m:r>
                      <a:rPr lang="en-US" altLang="zh-CN" i="1" dirty="0">
                        <a:latin typeface="Cambria Math" panose="02040503050406030204" pitchFamily="18" charset="0"/>
                      </a:rPr>
                      <m:t>)</m:t>
                    </m:r>
                  </m:oMath>
                </a14:m>
                <a:endParaRPr lang="en-US" altLang="zh-CN" dirty="0"/>
              </a:p>
              <a:p>
                <a:r>
                  <a:rPr lang="zh-CN" altLang="en-US" dirty="0"/>
                  <a:t>背景知识：知识图谱中目标谓词以外的其他谓词实例化结果</a:t>
                </a:r>
                <a:endParaRPr lang="en-US" altLang="zh-CN" dirty="0"/>
              </a:p>
              <a:p>
                <a:pPr lvl="1"/>
                <a:r>
                  <a:rPr lang="zh-CN" altLang="en-US" dirty="0"/>
                  <a:t>如</a:t>
                </a:r>
                <a14:m>
                  <m:oMath xmlns:m="http://schemas.openxmlformats.org/officeDocument/2006/math">
                    <m:r>
                      <a:rPr lang="zh-CN" altLang="en-US" i="1" dirty="0" smtClean="0">
                        <a:latin typeface="Cambria Math" panose="02040503050406030204" pitchFamily="18" charset="0"/>
                      </a:rPr>
                      <m:t>𝑆𝑖𝑏𝑙𝑖𝑛𝑔</m:t>
                    </m:r>
                    <m:r>
                      <a:rPr lang="en-US" altLang="zh-CN" i="1" dirty="0">
                        <a:latin typeface="Cambria Math" panose="02040503050406030204" pitchFamily="18" charset="0"/>
                      </a:rPr>
                      <m:t>(</m:t>
                    </m:r>
                    <m:r>
                      <a:rPr lang="en-US" altLang="zh-CN" i="1" dirty="0">
                        <a:latin typeface="Cambria Math" panose="02040503050406030204" pitchFamily="18" charset="0"/>
                      </a:rPr>
                      <m:t>𝐴𝑛𝑛</m:t>
                    </m:r>
                    <m:r>
                      <a:rPr lang="en-US" altLang="zh-CN" i="1" dirty="0">
                        <a:latin typeface="Cambria Math" panose="02040503050406030204" pitchFamily="18" charset="0"/>
                      </a:rPr>
                      <m:t>, </m:t>
                    </m:r>
                    <m:r>
                      <a:rPr lang="en-US" altLang="zh-CN" i="1" dirty="0">
                        <a:latin typeface="Cambria Math" panose="02040503050406030204" pitchFamily="18" charset="0"/>
                      </a:rPr>
                      <m:t>𝑀𝑖𝑘𝑒</m:t>
                    </m:r>
                    <m:r>
                      <a:rPr lang="en-US" altLang="zh-CN" i="1" dirty="0">
                        <a:latin typeface="Cambria Math" panose="02040503050406030204" pitchFamily="18" charset="0"/>
                      </a:rPr>
                      <m:t>)</m:t>
                    </m:r>
                  </m:oMath>
                </a14:m>
                <a:endParaRPr lang="en-US" altLang="zh-CN"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394448" y="789710"/>
                <a:ext cx="5922270" cy="5387254"/>
              </a:xfrm>
              <a:blipFill rotWithShape="1">
                <a:blip r:embed="rId1"/>
                <a:stretch>
                  <a:fillRect l="-2" t="-8" r="6" b="6"/>
                </a:stretch>
              </a:blipFill>
            </p:spPr>
            <p:txBody>
              <a:bodyPr/>
              <a:lstStyle/>
              <a:p>
                <a:r>
                  <a:rPr lang="zh-CN" altLang="en-US">
                    <a:noFill/>
                  </a:rPr>
                  <a:t> </a:t>
                </a:r>
              </a:p>
            </p:txBody>
          </p:sp>
        </mc:Fallback>
      </mc:AlternateContent>
      <p:pic>
        <p:nvPicPr>
          <p:cNvPr id="4" name="图片 3" descr="C:\Users\lenovo\AppData\Local\Temp\WeChat Files\7d7bc87a952d34a8aba7b38dfbfa22f.png"/>
          <p:cNvPicPr/>
          <p:nvPr/>
        </p:nvPicPr>
        <p:blipFill>
          <a:blip r:embed="rId2">
            <a:extLst>
              <a:ext uri="{28A0092B-C50C-407E-A947-70E740481C1C}">
                <a14:useLocalDpi xmlns:a14="http://schemas.microsoft.com/office/drawing/2010/main" val="0"/>
              </a:ext>
            </a:extLst>
          </a:blip>
          <a:srcRect/>
          <a:stretch>
            <a:fillRect/>
          </a:stretch>
        </p:blipFill>
        <p:spPr bwMode="auto">
          <a:xfrm>
            <a:off x="6079925" y="951880"/>
            <a:ext cx="5912378" cy="3631999"/>
          </a:xfrm>
          <a:prstGeom prst="rect">
            <a:avLst/>
          </a:prstGeom>
          <a:noFill/>
          <a:ln>
            <a:noFill/>
          </a:ln>
        </p:spPr>
      </p:pic>
      <p:sp>
        <p:nvSpPr>
          <p:cNvPr id="5" name="矩形 4"/>
          <p:cNvSpPr/>
          <p:nvPr/>
        </p:nvSpPr>
        <p:spPr>
          <a:xfrm>
            <a:off x="6079926" y="4764807"/>
            <a:ext cx="5912378" cy="584775"/>
          </a:xfrm>
          <a:prstGeom prst="rect">
            <a:avLst/>
          </a:prstGeom>
        </p:spPr>
        <p:txBody>
          <a:bodyPr wrap="square">
            <a:spAutoFit/>
          </a:bodyPr>
          <a:lstStyle/>
          <a:p>
            <a:pPr algn="ctr"/>
            <a:r>
              <a:rPr lang="zh-CN" altLang="zh-CN" sz="3200" dirty="0">
                <a:latin typeface="黑体" panose="02010609060101010101" pitchFamily="49" charset="-122"/>
                <a:ea typeface="黑体" panose="02010609060101010101" pitchFamily="49" charset="-122"/>
              </a:rPr>
              <a:t>一个简单的家庭关系知识图谱</a:t>
            </a:r>
            <a:endParaRPr lang="zh-CN" altLang="zh-CN" sz="3200" dirty="0">
              <a:latin typeface="黑体" panose="02010609060101010101" pitchFamily="49" charset="-122"/>
              <a:ea typeface="黑体" panose="02010609060101010101" pitchFamily="49"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知识图谱推理</a:t>
            </a:r>
            <a:r>
              <a:rPr lang="en-US" altLang="zh-CN" dirty="0"/>
              <a:t>:</a:t>
            </a:r>
            <a:r>
              <a:rPr lang="zh-CN" altLang="en-US" dirty="0"/>
              <a:t> </a:t>
            </a:r>
            <a:r>
              <a:rPr lang="en-US" altLang="zh-CN" dirty="0">
                <a:solidFill>
                  <a:srgbClr val="00B0F0"/>
                </a:solidFill>
              </a:rPr>
              <a:t>FOIL</a:t>
            </a:r>
            <a:r>
              <a:rPr lang="en-US" altLang="zh-CN" dirty="0"/>
              <a:t> (First Order Inductive Learner)</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lvl="1"/>
                <a:endParaRPr lang="en-US" altLang="zh-CN" dirty="0"/>
              </a:p>
              <a:p>
                <a:pPr lvl="1"/>
                <a:endParaRPr lang="en-US" altLang="zh-CN" dirty="0"/>
              </a:p>
              <a:p>
                <a:pPr lvl="1"/>
                <a:endParaRPr lang="en-US" altLang="zh-CN" dirty="0"/>
              </a:p>
              <a:p>
                <a:r>
                  <a:rPr lang="zh-CN" altLang="en-US" dirty="0"/>
                  <a:t>推理思路：从一般到特殊，逐步给目标谓词添加前提约束谓词，直到所构成的推理规则不覆盖任何反例。</a:t>
                </a:r>
                <a:endParaRPr lang="zh-CN" altLang="en-US" dirty="0"/>
              </a:p>
              <a:p>
                <a:r>
                  <a:rPr lang="zh-CN" altLang="en-US" dirty="0"/>
                  <a:t>对目标谓词或前提约束谓词中的变量赋予具体值</a:t>
                </a:r>
                <a:endParaRPr lang="en-US" altLang="zh-CN" dirty="0"/>
              </a:p>
              <a:p>
                <a:pPr lvl="1"/>
                <a:r>
                  <a:rPr lang="zh-CN" altLang="en-US" dirty="0"/>
                  <a:t>如将</a:t>
                </a:r>
                <a14:m>
                  <m:oMath xmlns:m="http://schemas.openxmlformats.org/officeDocument/2006/math">
                    <m:r>
                      <a:rPr lang="en-US" altLang="zh-CN" i="1" dirty="0" smtClean="0">
                        <a:latin typeface="Cambria Math" panose="02040503050406030204" pitchFamily="18" charset="0"/>
                      </a:rPr>
                      <m:t>(∀</m:t>
                    </m:r>
                    <m:r>
                      <a:rPr lang="zh-CN" altLang="en-US" i="1" dirty="0">
                        <a:latin typeface="Cambria Math" panose="02040503050406030204" pitchFamily="18" charset="0"/>
                      </a:rPr>
                      <m:t>𝑥</m:t>
                    </m:r>
                    <m:r>
                      <a:rPr lang="en-US" altLang="zh-CN" i="1" dirty="0">
                        <a:latin typeface="Cambria Math" panose="02040503050406030204" pitchFamily="18" charset="0"/>
                      </a:rPr>
                      <m:t>)(∀</m:t>
                    </m:r>
                    <m:r>
                      <a:rPr lang="zh-CN" altLang="en-US" i="1" dirty="0">
                        <a:latin typeface="Cambria Math" panose="02040503050406030204" pitchFamily="18" charset="0"/>
                      </a:rPr>
                      <m:t>𝑦</m:t>
                    </m:r>
                    <m:r>
                      <a:rPr lang="en-US" altLang="zh-CN" i="1" dirty="0">
                        <a:latin typeface="Cambria Math" panose="02040503050406030204" pitchFamily="18" charset="0"/>
                      </a:rPr>
                      <m:t>)(∀</m:t>
                    </m:r>
                    <m:r>
                      <a:rPr lang="zh-CN" altLang="en-US" i="1" dirty="0">
                        <a:latin typeface="Cambria Math" panose="02040503050406030204" pitchFamily="18" charset="0"/>
                      </a:rPr>
                      <m:t>𝑧</m:t>
                    </m:r>
                    <m:r>
                      <a:rPr lang="en-US" altLang="zh-CN" i="1" dirty="0">
                        <a:latin typeface="Cambria Math" panose="02040503050406030204" pitchFamily="18" charset="0"/>
                      </a:rPr>
                      <m:t>)(</m:t>
                    </m:r>
                    <m:r>
                      <a:rPr lang="zh-CN" altLang="en-US" i="1" dirty="0">
                        <a:latin typeface="Cambria Math" panose="02040503050406030204" pitchFamily="18" charset="0"/>
                      </a:rPr>
                      <m:t>𝑀𝑜𝑡</m:t>
                    </m:r>
                    <m:r>
                      <a:rPr lang="en-US" altLang="zh-CN" i="1" dirty="0">
                        <a:latin typeface="Cambria Math" panose="02040503050406030204" pitchFamily="18" charset="0"/>
                      </a:rPr>
                      <m:t>ℎ</m:t>
                    </m:r>
                    <m:r>
                      <a:rPr lang="zh-CN" altLang="en-US" i="1" dirty="0">
                        <a:latin typeface="Cambria Math" panose="02040503050406030204" pitchFamily="18" charset="0"/>
                      </a:rPr>
                      <m:t>𝑒𝑟</m:t>
                    </m:r>
                    <m:r>
                      <a:rPr lang="en-US" altLang="zh-CN" i="1" dirty="0">
                        <a:latin typeface="Cambria Math" panose="02040503050406030204" pitchFamily="18" charset="0"/>
                      </a:rPr>
                      <m:t>(</m:t>
                    </m:r>
                    <m:r>
                      <a:rPr lang="zh-CN" altLang="en-US" i="1" dirty="0">
                        <a:latin typeface="Cambria Math" panose="02040503050406030204" pitchFamily="18" charset="0"/>
                      </a:rPr>
                      <m:t>𝑧</m:t>
                    </m:r>
                    <m:r>
                      <a:rPr lang="en-US" altLang="zh-CN" i="1" dirty="0">
                        <a:latin typeface="Cambria Math" panose="02040503050406030204" pitchFamily="18" charset="0"/>
                      </a:rPr>
                      <m:t>, </m:t>
                    </m:r>
                    <m:r>
                      <a:rPr lang="zh-CN" altLang="en-US" i="1" dirty="0">
                        <a:latin typeface="Cambria Math" panose="02040503050406030204" pitchFamily="18" charset="0"/>
                      </a:rPr>
                      <m:t>𝑦</m:t>
                    </m:r>
                    <m:r>
                      <a:rPr lang="en-US" altLang="zh-CN" i="1" dirty="0">
                        <a:latin typeface="Cambria Math" panose="02040503050406030204" pitchFamily="18" charset="0"/>
                      </a:rPr>
                      <m:t>)∧ </m:t>
                    </m:r>
                    <m:r>
                      <a:rPr lang="zh-CN" altLang="en-US" i="1" dirty="0">
                        <a:latin typeface="Cambria Math" panose="02040503050406030204" pitchFamily="18" charset="0"/>
                      </a:rPr>
                      <m:t>𝐶𝑜𝑢𝑝𝑙𝑒</m:t>
                    </m:r>
                    <m:r>
                      <a:rPr lang="en-US" altLang="zh-CN" i="1" dirty="0">
                        <a:latin typeface="Cambria Math" panose="02040503050406030204" pitchFamily="18" charset="0"/>
                      </a:rPr>
                      <m:t>(</m:t>
                    </m:r>
                    <m:r>
                      <a:rPr lang="zh-CN" altLang="en-US" i="1" dirty="0">
                        <a:latin typeface="Cambria Math" panose="02040503050406030204" pitchFamily="18" charset="0"/>
                      </a:rPr>
                      <m:t>𝑥</m:t>
                    </m:r>
                    <m:r>
                      <a:rPr lang="en-US" altLang="zh-CN" i="1" dirty="0">
                        <a:latin typeface="Cambria Math" panose="02040503050406030204" pitchFamily="18" charset="0"/>
                      </a:rPr>
                      <m:t>,</m:t>
                    </m:r>
                    <m:r>
                      <a:rPr lang="zh-CN" altLang="en-US" i="1" dirty="0">
                        <a:latin typeface="Cambria Math" panose="02040503050406030204" pitchFamily="18" charset="0"/>
                      </a:rPr>
                      <m:t>𝑧</m:t>
                    </m:r>
                    <m:r>
                      <a:rPr lang="en-US" altLang="zh-CN" i="1" dirty="0">
                        <a:latin typeface="Cambria Math" panose="02040503050406030204" pitchFamily="18" charset="0"/>
                      </a:rPr>
                      <m:t>)→</m:t>
                    </m:r>
                    <m:r>
                      <a:rPr lang="zh-CN" altLang="en-US" i="1" dirty="0">
                        <a:latin typeface="Cambria Math" panose="02040503050406030204" pitchFamily="18" charset="0"/>
                      </a:rPr>
                      <m:t>𝐹𝑎𝑡</m:t>
                    </m:r>
                    <m:r>
                      <a:rPr lang="en-US" altLang="zh-CN" i="1" dirty="0">
                        <a:latin typeface="Cambria Math" panose="02040503050406030204" pitchFamily="18" charset="0"/>
                      </a:rPr>
                      <m:t>ℎ</m:t>
                    </m:r>
                    <m:r>
                      <a:rPr lang="zh-CN" altLang="en-US" i="1" dirty="0">
                        <a:latin typeface="Cambria Math" panose="02040503050406030204" pitchFamily="18" charset="0"/>
                      </a:rPr>
                      <m:t>𝑒𝑟</m:t>
                    </m:r>
                    <m:r>
                      <a:rPr lang="en-US" altLang="zh-CN" i="1" dirty="0">
                        <a:latin typeface="Cambria Math" panose="02040503050406030204" pitchFamily="18" charset="0"/>
                      </a:rPr>
                      <m:t>(</m:t>
                    </m:r>
                    <m:r>
                      <a:rPr lang="zh-CN" altLang="en-US" i="1" dirty="0">
                        <a:latin typeface="Cambria Math" panose="02040503050406030204" pitchFamily="18" charset="0"/>
                      </a:rPr>
                      <m:t>𝑥</m:t>
                    </m:r>
                    <m:r>
                      <a:rPr lang="en-US" altLang="zh-CN" i="1" dirty="0">
                        <a:latin typeface="Cambria Math" panose="02040503050406030204" pitchFamily="18" charset="0"/>
                      </a:rPr>
                      <m:t>, </m:t>
                    </m:r>
                    <m:r>
                      <a:rPr lang="zh-CN" altLang="en-US" i="1" dirty="0">
                        <a:latin typeface="Cambria Math" panose="02040503050406030204" pitchFamily="18" charset="0"/>
                      </a:rPr>
                      <m:t>𝑦</m:t>
                    </m:r>
                    <m:r>
                      <a:rPr lang="en-US" altLang="zh-CN" i="1" dirty="0">
                        <a:latin typeface="Cambria Math" panose="02040503050406030204" pitchFamily="18" charset="0"/>
                      </a:rPr>
                      <m:t>))</m:t>
                    </m:r>
                  </m:oMath>
                </a14:m>
                <a:r>
                  <a:rPr lang="zh-CN" altLang="en-US" dirty="0"/>
                  <a:t>这一推理规则所包含的目标谓词</a:t>
                </a:r>
                <a14:m>
                  <m:oMath xmlns:m="http://schemas.openxmlformats.org/officeDocument/2006/math">
                    <m:r>
                      <a:rPr lang="zh-CN" altLang="en-US" i="1" dirty="0" smtClean="0">
                        <a:latin typeface="Cambria Math" panose="02040503050406030204" pitchFamily="18" charset="0"/>
                      </a:rPr>
                      <m:t>𝐹𝑎𝑡</m:t>
                    </m:r>
                    <m:r>
                      <a:rPr lang="en-US" altLang="zh-CN" i="1" dirty="0">
                        <a:latin typeface="Cambria Math" panose="02040503050406030204" pitchFamily="18" charset="0"/>
                      </a:rPr>
                      <m:t>ℎ</m:t>
                    </m:r>
                    <m:r>
                      <a:rPr lang="zh-CN" altLang="en-US" i="1" dirty="0">
                        <a:latin typeface="Cambria Math" panose="02040503050406030204" pitchFamily="18" charset="0"/>
                      </a:rPr>
                      <m:t>𝑒𝑟</m:t>
                    </m:r>
                    <m:r>
                      <a:rPr lang="en-US" altLang="zh-CN" i="1" dirty="0">
                        <a:latin typeface="Cambria Math" panose="02040503050406030204" pitchFamily="18" charset="0"/>
                      </a:rPr>
                      <m:t>(</m:t>
                    </m:r>
                    <m:r>
                      <a:rPr lang="zh-CN" altLang="en-US" i="1" dirty="0">
                        <a:latin typeface="Cambria Math" panose="02040503050406030204" pitchFamily="18" charset="0"/>
                      </a:rPr>
                      <m:t>𝑥</m:t>
                    </m:r>
                    <m:r>
                      <a:rPr lang="en-US" altLang="zh-CN" i="1" dirty="0">
                        <a:latin typeface="Cambria Math" panose="02040503050406030204" pitchFamily="18" charset="0"/>
                      </a:rPr>
                      <m:t>, </m:t>
                    </m:r>
                    <m:r>
                      <a:rPr lang="zh-CN" altLang="en-US" i="1" dirty="0">
                        <a:latin typeface="Cambria Math" panose="02040503050406030204" pitchFamily="18" charset="0"/>
                      </a:rPr>
                      <m:t>𝑦</m:t>
                    </m:r>
                    <m:r>
                      <a:rPr lang="en-US" altLang="zh-CN" i="1" dirty="0">
                        <a:latin typeface="Cambria Math" panose="02040503050406030204" pitchFamily="18" charset="0"/>
                      </a:rPr>
                      <m:t>)</m:t>
                    </m:r>
                  </m:oMath>
                </a14:m>
                <a:r>
                  <a:rPr lang="zh-CN" altLang="en-US" dirty="0"/>
                  <a:t>中</a:t>
                </a:r>
                <a14:m>
                  <m:oMath xmlns:m="http://schemas.openxmlformats.org/officeDocument/2006/math">
                    <m:r>
                      <a:rPr lang="zh-CN" altLang="en-US" i="1" dirty="0" smtClean="0">
                        <a:latin typeface="Cambria Math" panose="02040503050406030204" pitchFamily="18" charset="0"/>
                      </a:rPr>
                      <m:t>𝑥</m:t>
                    </m:r>
                  </m:oMath>
                </a14:m>
                <a:r>
                  <a:rPr lang="zh-CN" altLang="en-US" dirty="0"/>
                  <a:t>和</a:t>
                </a:r>
                <a14:m>
                  <m:oMath xmlns:m="http://schemas.openxmlformats.org/officeDocument/2006/math">
                    <m:r>
                      <a:rPr lang="zh-CN" altLang="en-US" i="1" dirty="0" smtClean="0">
                        <a:latin typeface="Cambria Math" panose="02040503050406030204" pitchFamily="18" charset="0"/>
                      </a:rPr>
                      <m:t>𝑦</m:t>
                    </m:r>
                  </m:oMath>
                </a14:m>
                <a:r>
                  <a:rPr lang="zh-CN" altLang="en-US" dirty="0"/>
                  <a:t>分别赋值为</a:t>
                </a:r>
                <a14:m>
                  <m:oMath xmlns:m="http://schemas.openxmlformats.org/officeDocument/2006/math">
                    <m:r>
                      <a:rPr lang="en-US" altLang="zh-CN" i="1" dirty="0" smtClean="0">
                        <a:latin typeface="Cambria Math" panose="02040503050406030204" pitchFamily="18" charset="0"/>
                      </a:rPr>
                      <m:t>𝐷𝑎𝑣𝑖𝑑</m:t>
                    </m:r>
                  </m:oMath>
                </a14:m>
                <a:r>
                  <a:rPr lang="zh-CN" altLang="en-US" dirty="0"/>
                  <a:t>和</a:t>
                </a:r>
                <a14:m>
                  <m:oMath xmlns:m="http://schemas.openxmlformats.org/officeDocument/2006/math">
                    <m:r>
                      <a:rPr lang="en-US" altLang="zh-CN" i="1" dirty="0" smtClean="0">
                        <a:latin typeface="Cambria Math" panose="02040503050406030204" pitchFamily="18" charset="0"/>
                      </a:rPr>
                      <m:t>𝐴𝑛𝑛</m:t>
                    </m:r>
                  </m:oMath>
                </a14:m>
                <a:endParaRPr lang="zh-CN" altLang="en-US"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774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p:cNvSpPr/>
              <p:nvPr/>
            </p:nvSpPr>
            <p:spPr>
              <a:xfrm>
                <a:off x="536008" y="693943"/>
                <a:ext cx="10825692" cy="648191"/>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3200" i="1">
                          <a:latin typeface="Cambria Math" panose="02040503050406030204"/>
                        </a:rPr>
                        <m:t>(∀</m:t>
                      </m:r>
                      <m:r>
                        <a:rPr lang="en-US" altLang="zh-CN" sz="3200" i="1">
                          <a:latin typeface="Cambria Math" panose="02040503050406030204"/>
                        </a:rPr>
                        <m:t>𝑥</m:t>
                      </m:r>
                      <m:r>
                        <a:rPr lang="en-US" altLang="zh-CN" sz="3200" i="1">
                          <a:latin typeface="Cambria Math" panose="02040503050406030204"/>
                        </a:rPr>
                        <m:t>)(∀</m:t>
                      </m:r>
                      <m:r>
                        <a:rPr lang="en-US" altLang="zh-CN" sz="3200" i="1">
                          <a:latin typeface="Cambria Math" panose="02040503050406030204"/>
                        </a:rPr>
                        <m:t>𝑦</m:t>
                      </m:r>
                      <m:r>
                        <a:rPr lang="en-US" altLang="zh-CN" sz="3200" i="1">
                          <a:latin typeface="Cambria Math" panose="02040503050406030204"/>
                        </a:rPr>
                        <m:t>)(∀</m:t>
                      </m:r>
                      <m:r>
                        <a:rPr lang="en-US" altLang="zh-CN" sz="3200" i="1">
                          <a:latin typeface="Cambria Math" panose="02040503050406030204"/>
                        </a:rPr>
                        <m:t>𝑧</m:t>
                      </m:r>
                      <m:r>
                        <a:rPr lang="en-US" altLang="zh-CN" sz="3200" i="1">
                          <a:latin typeface="Cambria Math" panose="02040503050406030204"/>
                        </a:rPr>
                        <m:t>)</m:t>
                      </m:r>
                      <m:d>
                        <m:dPr>
                          <m:ctrlPr>
                            <a:rPr lang="zh-CN" altLang="zh-CN" sz="3200" i="1">
                              <a:latin typeface="Cambria Math" panose="02040503050406030204" pitchFamily="18" charset="0"/>
                            </a:rPr>
                          </m:ctrlPr>
                        </m:dPr>
                        <m:e>
                          <m:r>
                            <a:rPr lang="en-US" altLang="zh-CN" sz="3200" i="1">
                              <a:latin typeface="Cambria Math" panose="02040503050406030204"/>
                            </a:rPr>
                            <m:t>𝑀𝑜𝑡ℎ𝑒𝑟</m:t>
                          </m:r>
                          <m:d>
                            <m:dPr>
                              <m:ctrlPr>
                                <a:rPr lang="zh-CN" altLang="zh-CN" sz="3200" i="1">
                                  <a:latin typeface="Cambria Math" panose="02040503050406030204" pitchFamily="18" charset="0"/>
                                </a:rPr>
                              </m:ctrlPr>
                            </m:dPr>
                            <m:e>
                              <m:r>
                                <a:rPr lang="en-US" altLang="zh-CN" sz="3200" i="1">
                                  <a:latin typeface="Cambria Math" panose="02040503050406030204"/>
                                </a:rPr>
                                <m:t>𝑧</m:t>
                              </m:r>
                              <m:r>
                                <a:rPr lang="en-US" altLang="zh-CN" sz="3200" i="1">
                                  <a:latin typeface="Cambria Math" panose="02040503050406030204"/>
                                </a:rPr>
                                <m:t>, </m:t>
                              </m:r>
                              <m:r>
                                <a:rPr lang="en-US" altLang="zh-CN" sz="3200" i="1">
                                  <a:latin typeface="Cambria Math" panose="02040503050406030204"/>
                                </a:rPr>
                                <m:t>𝑦</m:t>
                              </m:r>
                            </m:e>
                          </m:d>
                          <m:r>
                            <a:rPr lang="en-US" altLang="zh-CN" sz="3200" i="1">
                              <a:latin typeface="Cambria Math" panose="02040503050406030204"/>
                            </a:rPr>
                            <m:t>∧</m:t>
                          </m:r>
                          <m:r>
                            <a:rPr lang="en-US" altLang="zh-CN" sz="3200">
                              <a:latin typeface="Cambria Math" panose="02040503050406030204"/>
                            </a:rPr>
                            <m:t> </m:t>
                          </m:r>
                          <m:r>
                            <a:rPr lang="en-US" altLang="zh-CN" sz="3200" i="1">
                              <a:latin typeface="Cambria Math" panose="02040503050406030204"/>
                            </a:rPr>
                            <m:t>𝐶𝑜𝑢𝑝𝑙𝑒</m:t>
                          </m:r>
                          <m:d>
                            <m:dPr>
                              <m:ctrlPr>
                                <a:rPr lang="zh-CN" altLang="zh-CN" sz="3200" i="1">
                                  <a:latin typeface="Cambria Math" panose="02040503050406030204" pitchFamily="18" charset="0"/>
                                </a:rPr>
                              </m:ctrlPr>
                            </m:dPr>
                            <m:e>
                              <m:r>
                                <a:rPr lang="en-US" altLang="zh-CN" sz="3200" i="1">
                                  <a:latin typeface="Cambria Math" panose="02040503050406030204"/>
                                </a:rPr>
                                <m:t>𝑥</m:t>
                              </m:r>
                              <m:r>
                                <a:rPr lang="en-US" altLang="zh-CN" sz="3200" i="1">
                                  <a:latin typeface="Cambria Math" panose="02040503050406030204"/>
                                </a:rPr>
                                <m:t>,</m:t>
                              </m:r>
                              <m:r>
                                <a:rPr lang="en-US" altLang="zh-CN" sz="3200" i="1">
                                  <a:latin typeface="Cambria Math" panose="02040503050406030204"/>
                                </a:rPr>
                                <m:t>𝑧</m:t>
                              </m:r>
                            </m:e>
                          </m:d>
                          <m:r>
                            <a:rPr lang="en-US" altLang="zh-CN" sz="3200" i="1">
                              <a:latin typeface="Cambria Math" panose="02040503050406030204"/>
                            </a:rPr>
                            <m:t>→</m:t>
                          </m:r>
                          <m:r>
                            <a:rPr lang="en-US" altLang="zh-CN" sz="3200" i="1">
                              <a:latin typeface="Cambria Math" panose="02040503050406030204"/>
                            </a:rPr>
                            <m:t>𝐹𝑎𝑡ℎ𝑒𝑟</m:t>
                          </m:r>
                          <m:d>
                            <m:dPr>
                              <m:ctrlPr>
                                <a:rPr lang="zh-CN" altLang="zh-CN" sz="3200" i="1">
                                  <a:latin typeface="Cambria Math" panose="02040503050406030204" pitchFamily="18" charset="0"/>
                                </a:rPr>
                              </m:ctrlPr>
                            </m:dPr>
                            <m:e>
                              <m:r>
                                <a:rPr lang="en-US" altLang="zh-CN" sz="3200" i="1">
                                  <a:latin typeface="Cambria Math" panose="02040503050406030204"/>
                                </a:rPr>
                                <m:t>𝑥</m:t>
                              </m:r>
                              <m:r>
                                <a:rPr lang="en-US" altLang="zh-CN" sz="3200" i="1">
                                  <a:latin typeface="Cambria Math" panose="02040503050406030204"/>
                                </a:rPr>
                                <m:t>, </m:t>
                              </m:r>
                              <m:r>
                                <a:rPr lang="en-US" altLang="zh-CN" sz="3200" i="1">
                                  <a:latin typeface="Cambria Math" panose="02040503050406030204"/>
                                </a:rPr>
                                <m:t>𝑦</m:t>
                              </m:r>
                            </m:e>
                          </m:d>
                        </m:e>
                      </m:d>
                    </m:oMath>
                  </m:oMathPara>
                </a14:m>
                <a:endParaRPr lang="zh-CN" altLang="zh-CN" sz="4000" dirty="0"/>
              </a:p>
            </p:txBody>
          </p:sp>
        </mc:Choice>
        <mc:Fallback>
          <p:sp>
            <p:nvSpPr>
              <p:cNvPr id="4" name="矩形 3"/>
              <p:cNvSpPr>
                <a:spLocks noRot="1" noChangeAspect="1" noMove="1" noResize="1" noEditPoints="1" noAdjustHandles="1" noChangeArrowheads="1" noChangeShapeType="1" noTextEdit="1"/>
              </p:cNvSpPr>
              <p:nvPr/>
            </p:nvSpPr>
            <p:spPr>
              <a:xfrm>
                <a:off x="536008" y="693943"/>
                <a:ext cx="10825692" cy="648191"/>
              </a:xfrm>
              <a:prstGeom prst="rect">
                <a:avLst/>
              </a:prstGeom>
              <a:blipFill rotWithShape="1">
                <a:blip r:embed="rId2"/>
                <a:stretch>
                  <a:fillRect l="-1" t="-81" r="3" b="58"/>
                </a:stretch>
              </a:blipFill>
            </p:spPr>
            <p:txBody>
              <a:bodyPr/>
              <a:lstStyle/>
              <a:p>
                <a:r>
                  <a:rPr lang="zh-CN" altLang="en-US">
                    <a:noFill/>
                  </a:rPr>
                  <a:t> </a:t>
                </a:r>
              </a:p>
            </p:txBody>
          </p:sp>
        </mc:Fallback>
      </mc:AlternateContent>
      <p:cxnSp>
        <p:nvCxnSpPr>
          <p:cNvPr id="5" name="直接连接符 4"/>
          <p:cNvCxnSpPr/>
          <p:nvPr/>
        </p:nvCxnSpPr>
        <p:spPr>
          <a:xfrm>
            <a:off x="9010607" y="1488348"/>
            <a:ext cx="1937982" cy="13647"/>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上箭头 4"/>
          <p:cNvSpPr/>
          <p:nvPr/>
        </p:nvSpPr>
        <p:spPr>
          <a:xfrm>
            <a:off x="9907108" y="1526395"/>
            <a:ext cx="388127" cy="504967"/>
          </a:xfrm>
          <a:prstGeom prst="up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3200" dirty="0">
              <a:solidFill>
                <a:schemeClr val="lt1"/>
              </a:solidFill>
              <a:ea typeface="黑体" panose="02010609060101010101" pitchFamily="49" charset="-122"/>
            </a:endParaRPr>
          </a:p>
        </p:txBody>
      </p:sp>
      <p:cxnSp>
        <p:nvCxnSpPr>
          <p:cNvPr id="7" name="直接连接符 6"/>
          <p:cNvCxnSpPr/>
          <p:nvPr/>
        </p:nvCxnSpPr>
        <p:spPr>
          <a:xfrm>
            <a:off x="656890" y="1466883"/>
            <a:ext cx="728754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上箭头 8"/>
          <p:cNvSpPr/>
          <p:nvPr/>
        </p:nvSpPr>
        <p:spPr>
          <a:xfrm>
            <a:off x="3494578" y="1493224"/>
            <a:ext cx="388127" cy="504967"/>
          </a:xfrm>
          <a:prstGeom prst="up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3200" dirty="0">
              <a:ea typeface="黑体" panose="02010609060101010101" pitchFamily="49" charset="-122"/>
            </a:endParaRPr>
          </a:p>
        </p:txBody>
      </p:sp>
      <p:sp>
        <p:nvSpPr>
          <p:cNvPr id="9" name="矩形 8"/>
          <p:cNvSpPr/>
          <p:nvPr/>
        </p:nvSpPr>
        <p:spPr>
          <a:xfrm>
            <a:off x="8299591" y="1923551"/>
            <a:ext cx="3603163" cy="646331"/>
          </a:xfrm>
          <a:prstGeom prst="rect">
            <a:avLst/>
          </a:prstGeom>
        </p:spPr>
        <p:txBody>
          <a:bodyPr wrap="square">
            <a:spAutoFit/>
          </a:bodyPr>
          <a:lstStyle/>
          <a:p>
            <a:pPr algn="ctr"/>
            <a:r>
              <a:rPr lang="zh-CN" altLang="en-US" sz="3600" dirty="0">
                <a:latin typeface="黑体" panose="02010609060101010101" pitchFamily="49" charset="-122"/>
                <a:ea typeface="黑体" panose="02010609060101010101" pitchFamily="49" charset="-122"/>
              </a:rPr>
              <a:t>目标谓词</a:t>
            </a:r>
            <a:r>
              <a:rPr lang="en-US" altLang="zh-CN" sz="3600" dirty="0">
                <a:latin typeface="黑体" panose="02010609060101010101" pitchFamily="49" charset="-122"/>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已知</a:t>
            </a:r>
            <a:r>
              <a:rPr lang="en-US" altLang="zh-CN" sz="3600" dirty="0">
                <a:latin typeface="黑体" panose="02010609060101010101" pitchFamily="49" charset="-122"/>
                <a:ea typeface="黑体" panose="02010609060101010101" pitchFamily="49" charset="-122"/>
              </a:rPr>
              <a:t>)</a:t>
            </a:r>
            <a:endParaRPr lang="zh-CN" altLang="en-US" sz="3600" dirty="0">
              <a:latin typeface="黑体" panose="02010609060101010101" pitchFamily="49" charset="-122"/>
              <a:ea typeface="黑体" panose="02010609060101010101" pitchFamily="49" charset="-122"/>
            </a:endParaRPr>
          </a:p>
        </p:txBody>
      </p:sp>
      <p:sp>
        <p:nvSpPr>
          <p:cNvPr id="10" name="矩形 9"/>
          <p:cNvSpPr/>
          <p:nvPr/>
        </p:nvSpPr>
        <p:spPr>
          <a:xfrm>
            <a:off x="368685" y="1949910"/>
            <a:ext cx="6639914" cy="646331"/>
          </a:xfrm>
          <a:prstGeom prst="rect">
            <a:avLst/>
          </a:prstGeom>
        </p:spPr>
        <p:txBody>
          <a:bodyPr wrap="square">
            <a:spAutoFit/>
          </a:bodyPr>
          <a:lstStyle/>
          <a:p>
            <a:pPr algn="ctr"/>
            <a:r>
              <a:rPr lang="zh-CN" altLang="en-US" sz="3600" dirty="0">
                <a:latin typeface="黑体" panose="02010609060101010101" pitchFamily="49" charset="-122"/>
                <a:ea typeface="黑体" panose="02010609060101010101" pitchFamily="49" charset="-122"/>
              </a:rPr>
              <a:t>前提约束谓词</a:t>
            </a:r>
            <a:r>
              <a:rPr lang="en-US" altLang="zh-CN" sz="3600" dirty="0">
                <a:latin typeface="黑体" panose="02010609060101010101" pitchFamily="49" charset="-122"/>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学习得到</a:t>
            </a:r>
            <a:r>
              <a:rPr lang="en-US" altLang="zh-CN" sz="3600" dirty="0">
                <a:latin typeface="黑体" panose="02010609060101010101" pitchFamily="49" charset="-122"/>
                <a:ea typeface="黑体" panose="02010609060101010101" pitchFamily="49" charset="-122"/>
              </a:rPr>
              <a:t>)</a:t>
            </a:r>
            <a:endParaRPr lang="zh-CN" altLang="en-US" sz="3600" dirty="0">
              <a:latin typeface="黑体" panose="02010609060101010101" pitchFamily="49" charset="-122"/>
              <a:ea typeface="黑体" panose="02010609060101010101" pitchFamily="49" charset="-122"/>
            </a:endParaRPr>
          </a:p>
        </p:txBody>
      </p:sp>
      <p:sp>
        <p:nvSpPr>
          <p:cNvPr id="11" name="矩形 10"/>
          <p:cNvSpPr/>
          <p:nvPr/>
        </p:nvSpPr>
        <p:spPr>
          <a:xfrm>
            <a:off x="8763705" y="707590"/>
            <a:ext cx="2597995" cy="698225"/>
          </a:xfrm>
          <a:prstGeom prst="rect">
            <a:avLst/>
          </a:prstGeom>
          <a:solidFill>
            <a:srgbClr val="FFFF00">
              <a:alpha val="32000"/>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知识图谱推理</a:t>
            </a:r>
            <a:r>
              <a:rPr lang="en-US" altLang="zh-CN" dirty="0"/>
              <a:t>:</a:t>
            </a:r>
            <a:r>
              <a:rPr lang="zh-CN" altLang="en-US" dirty="0"/>
              <a:t> </a:t>
            </a:r>
            <a:r>
              <a:rPr lang="en-US" altLang="zh-CN" dirty="0">
                <a:solidFill>
                  <a:srgbClr val="00B0F0"/>
                </a:solidFill>
              </a:rPr>
              <a:t>FOIL</a:t>
            </a:r>
            <a:r>
              <a:rPr lang="en-US" altLang="zh-CN" dirty="0"/>
              <a:t> (First Order Inductive Learner)</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a:t>哪些谓词好呢？可以作为目标谓词的前提约束谓词？</a:t>
                </a:r>
                <a:endParaRPr lang="zh-CN" altLang="en-US" dirty="0"/>
              </a:p>
              <a:p>
                <a:pPr lvl="1"/>
                <a:r>
                  <a:rPr lang="fr-FR" altLang="zh-CN" dirty="0"/>
                  <a:t>FOIL</a:t>
                </a:r>
                <a:r>
                  <a:rPr lang="zh-CN" altLang="fr-FR" dirty="0"/>
                  <a:t>中信息增益值</a:t>
                </a:r>
                <a:r>
                  <a:rPr lang="fr-FR" altLang="zh-CN" dirty="0"/>
                  <a:t>(information gain)</a:t>
                </a:r>
                <a:endParaRPr lang="fr-FR" altLang="zh-CN" dirty="0"/>
              </a:p>
              <a:p>
                <a:r>
                  <a:rPr lang="en-US" altLang="zh-CN" dirty="0"/>
                  <a:t>FOIL</a:t>
                </a:r>
                <a:r>
                  <a:rPr lang="zh-CN" altLang="en-US" dirty="0"/>
                  <a:t>信息增益值计算方法如下：</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a:rPr>
                        <m:t>𝐹𝑂𝐼𝐿</m:t>
                      </m:r>
                      <m:r>
                        <a:rPr lang="en-US" altLang="zh-CN" i="1">
                          <a:latin typeface="Cambria Math" panose="02040503050406030204"/>
                        </a:rPr>
                        <m:t>_</m:t>
                      </m:r>
                      <m:r>
                        <a:rPr lang="en-US" altLang="zh-CN" i="1">
                          <a:latin typeface="Cambria Math" panose="02040503050406030204"/>
                        </a:rPr>
                        <m:t>𝐺𝑎𝑖𝑛</m:t>
                      </m:r>
                      <m:r>
                        <a:rPr lang="en-US" altLang="zh-CN" i="1">
                          <a:latin typeface="Cambria Math" panose="02040503050406030204"/>
                        </a:rPr>
                        <m:t>=</m:t>
                      </m:r>
                      <m:acc>
                        <m:accPr>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a:rPr>
                                <m:t>𝑚</m:t>
                              </m:r>
                            </m:e>
                            <m:sub>
                              <m:r>
                                <a:rPr lang="en-US" altLang="zh-CN" i="1">
                                  <a:latin typeface="Cambria Math" panose="02040503050406030204"/>
                                </a:rPr>
                                <m:t>+</m:t>
                              </m:r>
                            </m:sub>
                          </m:sSub>
                        </m:e>
                      </m:acc>
                      <m:r>
                        <a:rPr lang="en-US" altLang="zh-CN" i="1">
                          <a:latin typeface="Cambria Math" panose="02040503050406030204"/>
                        </a:rPr>
                        <m:t>⋅</m:t>
                      </m:r>
                      <m:d>
                        <m:dPr>
                          <m:ctrlPr>
                            <a:rPr lang="zh-CN" altLang="zh-CN" i="1">
                              <a:latin typeface="Cambria Math" panose="02040503050406030204" pitchFamily="18" charset="0"/>
                            </a:rPr>
                          </m:ctrlPr>
                        </m:dPr>
                        <m:e>
                          <m:func>
                            <m:funcPr>
                              <m:ctrlPr>
                                <a:rPr lang="zh-CN" altLang="zh-CN" i="1">
                                  <a:latin typeface="Cambria Math" panose="02040503050406030204" pitchFamily="18" charset="0"/>
                                </a:rPr>
                              </m:ctrlPr>
                            </m:funcPr>
                            <m:fName>
                              <m:sSub>
                                <m:sSubPr>
                                  <m:ctrlPr>
                                    <a:rPr lang="zh-CN" altLang="zh-CN" i="1">
                                      <a:latin typeface="Cambria Math" panose="02040503050406030204" pitchFamily="18" charset="0"/>
                                    </a:rPr>
                                  </m:ctrlPr>
                                </m:sSubPr>
                                <m:e>
                                  <m:r>
                                    <m:rPr>
                                      <m:sty m:val="p"/>
                                    </m:rPr>
                                    <a:rPr lang="en-US" altLang="zh-CN">
                                      <a:latin typeface="Cambria Math" panose="02040503050406030204"/>
                                    </a:rPr>
                                    <m:t>log</m:t>
                                  </m:r>
                                </m:e>
                                <m:sub>
                                  <m:r>
                                    <a:rPr lang="en-US" altLang="zh-CN" i="1">
                                      <a:latin typeface="Cambria Math" panose="02040503050406030204"/>
                                    </a:rPr>
                                    <m:t>2</m:t>
                                  </m:r>
                                </m:sub>
                              </m:sSub>
                            </m:fName>
                            <m:e>
                              <m:f>
                                <m:fPr>
                                  <m:ctrlPr>
                                    <a:rPr lang="zh-CN" altLang="zh-CN" i="1">
                                      <a:latin typeface="Cambria Math" panose="02040503050406030204" pitchFamily="18" charset="0"/>
                                    </a:rPr>
                                  </m:ctrlPr>
                                </m:fPr>
                                <m:num>
                                  <m:acc>
                                    <m:accPr>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a:rPr>
                                            <m:t>𝑚</m:t>
                                          </m:r>
                                        </m:e>
                                        <m:sub>
                                          <m:r>
                                            <a:rPr lang="en-US" altLang="zh-CN" i="1">
                                              <a:latin typeface="Cambria Math" panose="02040503050406030204"/>
                                            </a:rPr>
                                            <m:t>+</m:t>
                                          </m:r>
                                        </m:sub>
                                      </m:sSub>
                                    </m:e>
                                  </m:acc>
                                </m:num>
                                <m:den>
                                  <m:acc>
                                    <m:accPr>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a:rPr>
                                            <m:t>𝑚</m:t>
                                          </m:r>
                                        </m:e>
                                        <m:sub>
                                          <m:r>
                                            <a:rPr lang="en-US" altLang="zh-CN" i="1">
                                              <a:latin typeface="Cambria Math" panose="02040503050406030204"/>
                                            </a:rPr>
                                            <m:t>+</m:t>
                                          </m:r>
                                        </m:sub>
                                      </m:sSub>
                                    </m:e>
                                  </m:acc>
                                  <m:r>
                                    <a:rPr lang="en-US" altLang="zh-CN" i="1">
                                      <a:latin typeface="Cambria Math" panose="02040503050406030204"/>
                                    </a:rPr>
                                    <m:t>+</m:t>
                                  </m:r>
                                  <m:acc>
                                    <m:accPr>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a:rPr>
                                            <m:t>𝑚</m:t>
                                          </m:r>
                                        </m:e>
                                        <m:sub>
                                          <m:r>
                                            <a:rPr lang="en-US" altLang="zh-CN" i="1">
                                              <a:latin typeface="Cambria Math" panose="02040503050406030204"/>
                                            </a:rPr>
                                            <m:t>−</m:t>
                                          </m:r>
                                        </m:sub>
                                      </m:sSub>
                                    </m:e>
                                  </m:acc>
                                </m:den>
                              </m:f>
                            </m:e>
                          </m:func>
                          <m:r>
                            <a:rPr lang="en-US" altLang="zh-CN" i="1">
                              <a:latin typeface="Cambria Math" panose="02040503050406030204"/>
                            </a:rPr>
                            <m:t>−</m:t>
                          </m:r>
                          <m:func>
                            <m:funcPr>
                              <m:ctrlPr>
                                <a:rPr lang="zh-CN" altLang="zh-CN" i="1">
                                  <a:latin typeface="Cambria Math" panose="02040503050406030204" pitchFamily="18" charset="0"/>
                                </a:rPr>
                              </m:ctrlPr>
                            </m:funcPr>
                            <m:fName>
                              <m:sSub>
                                <m:sSubPr>
                                  <m:ctrlPr>
                                    <a:rPr lang="zh-CN" altLang="zh-CN" i="1">
                                      <a:latin typeface="Cambria Math" panose="02040503050406030204" pitchFamily="18" charset="0"/>
                                    </a:rPr>
                                  </m:ctrlPr>
                                </m:sSubPr>
                                <m:e>
                                  <m:r>
                                    <m:rPr>
                                      <m:sty m:val="p"/>
                                    </m:rPr>
                                    <a:rPr lang="en-US" altLang="zh-CN">
                                      <a:latin typeface="Cambria Math" panose="02040503050406030204"/>
                                    </a:rPr>
                                    <m:t>log</m:t>
                                  </m:r>
                                </m:e>
                                <m:sub>
                                  <m:r>
                                    <a:rPr lang="en-US" altLang="zh-CN" i="1">
                                      <a:latin typeface="Cambria Math" panose="02040503050406030204"/>
                                    </a:rPr>
                                    <m:t>2</m:t>
                                  </m:r>
                                </m:sub>
                              </m:sSub>
                            </m:fName>
                            <m:e>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a:rPr>
                                        <m:t>𝑚</m:t>
                                      </m:r>
                                    </m:e>
                                    <m:sub>
                                      <m:r>
                                        <a:rPr lang="en-US" altLang="zh-CN" i="1">
                                          <a:latin typeface="Cambria Math" panose="02040503050406030204"/>
                                        </a:rPr>
                                        <m:t>+</m:t>
                                      </m:r>
                                    </m:sub>
                                  </m:sSub>
                                </m:num>
                                <m:den>
                                  <m:sSub>
                                    <m:sSubPr>
                                      <m:ctrlPr>
                                        <a:rPr lang="zh-CN" altLang="zh-CN" i="1">
                                          <a:latin typeface="Cambria Math" panose="02040503050406030204" pitchFamily="18" charset="0"/>
                                        </a:rPr>
                                      </m:ctrlPr>
                                    </m:sSubPr>
                                    <m:e>
                                      <m:r>
                                        <a:rPr lang="en-US" altLang="zh-CN" i="1">
                                          <a:latin typeface="Cambria Math" panose="02040503050406030204"/>
                                        </a:rPr>
                                        <m:t>𝑚</m:t>
                                      </m:r>
                                    </m:e>
                                    <m:sub>
                                      <m:r>
                                        <a:rPr lang="en-US" altLang="zh-CN" i="1">
                                          <a:latin typeface="Cambria Math" panose="02040503050406030204"/>
                                        </a:rPr>
                                        <m:t>+</m:t>
                                      </m:r>
                                    </m:sub>
                                  </m:sSub>
                                  <m:r>
                                    <a:rPr lang="en-US" altLang="zh-CN" i="1">
                                      <a:latin typeface="Cambria Math" panose="02040503050406030204"/>
                                    </a:rPr>
                                    <m:t>+</m:t>
                                  </m:r>
                                  <m:sSub>
                                    <m:sSubPr>
                                      <m:ctrlPr>
                                        <a:rPr lang="zh-CN" altLang="zh-CN" i="1">
                                          <a:latin typeface="Cambria Math" panose="02040503050406030204" pitchFamily="18" charset="0"/>
                                        </a:rPr>
                                      </m:ctrlPr>
                                    </m:sSubPr>
                                    <m:e>
                                      <m:r>
                                        <a:rPr lang="en-US" altLang="zh-CN" i="1">
                                          <a:latin typeface="Cambria Math" panose="02040503050406030204"/>
                                        </a:rPr>
                                        <m:t>𝑚</m:t>
                                      </m:r>
                                    </m:e>
                                    <m:sub>
                                      <m:r>
                                        <a:rPr lang="en-US" altLang="zh-CN" i="1">
                                          <a:latin typeface="Cambria Math" panose="02040503050406030204"/>
                                        </a:rPr>
                                        <m:t>−</m:t>
                                      </m:r>
                                    </m:sub>
                                  </m:sSub>
                                </m:den>
                              </m:f>
                            </m:e>
                          </m:func>
                        </m:e>
                      </m:d>
                    </m:oMath>
                  </m:oMathPara>
                </a14:m>
                <a:endParaRPr lang="en-US" altLang="zh-CN" dirty="0"/>
              </a:p>
              <a:p>
                <a:pPr lvl="1"/>
                <a:r>
                  <a:rPr lang="zh-CN" altLang="zh-CN" sz="3200" dirty="0">
                    <a:latin typeface="Times New Roman" panose="02020603050405020304" pitchFamily="16" charset="0"/>
                    <a:ea typeface="黑体" panose="02010609060101010101" pitchFamily="49" charset="-122"/>
                    <a:cs typeface="Times New Roman" panose="02020603050405020304" pitchFamily="16" charset="0"/>
                  </a:rPr>
                  <a:t>其中，</a:t>
                </a:r>
                <a14:m>
                  <m:oMath xmlns:m="http://schemas.openxmlformats.org/officeDocument/2006/math">
                    <m:acc>
                      <m:accPr>
                        <m:ctrlPr>
                          <a:rPr lang="zh-CN" altLang="zh-CN" sz="3200" i="1">
                            <a:latin typeface="Cambria Math" panose="02040503050406030204" pitchFamily="18" charset="0"/>
                          </a:rPr>
                        </m:ctrlPr>
                      </m:accPr>
                      <m:e>
                        <m:sSub>
                          <m:sSubPr>
                            <m:ctrlPr>
                              <a:rPr lang="zh-CN" altLang="zh-CN" sz="3200" i="1">
                                <a:latin typeface="Cambria Math" panose="02040503050406030204" pitchFamily="18" charset="0"/>
                              </a:rPr>
                            </m:ctrlPr>
                          </m:sSubPr>
                          <m:e>
                            <m:r>
                              <a:rPr lang="en-US" altLang="zh-CN" sz="3200" i="1">
                                <a:latin typeface="Cambria Math" panose="02040503050406030204"/>
                              </a:rPr>
                              <m:t>𝑚</m:t>
                            </m:r>
                          </m:e>
                          <m:sub>
                            <m:r>
                              <a:rPr lang="en-US" altLang="zh-CN" sz="3200" i="1">
                                <a:latin typeface="Cambria Math" panose="02040503050406030204"/>
                              </a:rPr>
                              <m:t>+</m:t>
                            </m:r>
                          </m:sub>
                        </m:sSub>
                      </m:e>
                    </m:acc>
                  </m:oMath>
                </a14:m>
                <a:r>
                  <a:rPr lang="zh-CN" altLang="zh-CN" sz="3200" dirty="0">
                    <a:latin typeface="Times New Roman" panose="02020603050405020304" pitchFamily="16" charset="0"/>
                    <a:ea typeface="黑体" panose="02010609060101010101" pitchFamily="49" charset="-122"/>
                    <a:cs typeface="Times New Roman" panose="02020603050405020304" pitchFamily="16" charset="0"/>
                  </a:rPr>
                  <a:t>和</a:t>
                </a:r>
                <a14:m>
                  <m:oMath xmlns:m="http://schemas.openxmlformats.org/officeDocument/2006/math">
                    <m:acc>
                      <m:accPr>
                        <m:ctrlPr>
                          <a:rPr lang="zh-CN" altLang="zh-CN" sz="3200" i="1">
                            <a:latin typeface="Cambria Math" panose="02040503050406030204" pitchFamily="18" charset="0"/>
                          </a:rPr>
                        </m:ctrlPr>
                      </m:accPr>
                      <m:e>
                        <m:sSub>
                          <m:sSubPr>
                            <m:ctrlPr>
                              <a:rPr lang="zh-CN" altLang="zh-CN" sz="3200" i="1">
                                <a:latin typeface="Cambria Math" panose="02040503050406030204" pitchFamily="18" charset="0"/>
                              </a:rPr>
                            </m:ctrlPr>
                          </m:sSubPr>
                          <m:e>
                            <m:r>
                              <a:rPr lang="en-US" altLang="zh-CN" sz="3200" i="1">
                                <a:latin typeface="Cambria Math" panose="02040503050406030204"/>
                              </a:rPr>
                              <m:t>𝑚</m:t>
                            </m:r>
                          </m:e>
                          <m:sub>
                            <m:r>
                              <a:rPr lang="zh-CN" altLang="en-US" sz="3200" i="1">
                                <a:latin typeface="Cambria Math" panose="02040503050406030204"/>
                              </a:rPr>
                              <m:t>−</m:t>
                            </m:r>
                          </m:sub>
                        </m:sSub>
                      </m:e>
                    </m:acc>
                  </m:oMath>
                </a14:m>
                <a:r>
                  <a:rPr lang="zh-CN" altLang="zh-CN" sz="3200" dirty="0">
                    <a:latin typeface="Times New Roman" panose="02020603050405020304" pitchFamily="16" charset="0"/>
                    <a:ea typeface="黑体" panose="02010609060101010101" pitchFamily="49" charset="-122"/>
                    <a:cs typeface="Times New Roman" panose="02020603050405020304" pitchFamily="16" charset="0"/>
                  </a:rPr>
                  <a:t>是增加前提约束谓词后所得新推理规则覆盖的正例和反例的数量，</a:t>
                </a:r>
                <a14:m>
                  <m:oMath xmlns:m="http://schemas.openxmlformats.org/officeDocument/2006/math">
                    <m:sSub>
                      <m:sSubPr>
                        <m:ctrlPr>
                          <a:rPr lang="zh-CN" altLang="zh-CN" sz="3200" i="1">
                            <a:latin typeface="Cambria Math" panose="02040503050406030204" pitchFamily="18" charset="0"/>
                          </a:rPr>
                        </m:ctrlPr>
                      </m:sSubPr>
                      <m:e>
                        <m:r>
                          <a:rPr lang="en-US" altLang="zh-CN" sz="3200" i="1">
                            <a:latin typeface="Cambria Math" panose="02040503050406030204"/>
                          </a:rPr>
                          <m:t>𝑚</m:t>
                        </m:r>
                      </m:e>
                      <m:sub>
                        <m:r>
                          <a:rPr lang="en-US" altLang="zh-CN" sz="3200" i="1">
                            <a:latin typeface="Cambria Math" panose="02040503050406030204"/>
                          </a:rPr>
                          <m:t>+</m:t>
                        </m:r>
                      </m:sub>
                    </m:sSub>
                  </m:oMath>
                </a14:m>
                <a:r>
                  <a:rPr lang="zh-CN" altLang="zh-CN" sz="3200" dirty="0">
                    <a:latin typeface="Times New Roman" panose="02020603050405020304" pitchFamily="16" charset="0"/>
                    <a:ea typeface="黑体" panose="02010609060101010101" pitchFamily="49" charset="-122"/>
                    <a:cs typeface="Times New Roman" panose="02020603050405020304" pitchFamily="16" charset="0"/>
                  </a:rPr>
                  <a:t>和</a:t>
                </a:r>
                <a14:m>
                  <m:oMath xmlns:m="http://schemas.openxmlformats.org/officeDocument/2006/math">
                    <m:sSub>
                      <m:sSubPr>
                        <m:ctrlPr>
                          <a:rPr lang="zh-CN" altLang="zh-CN" sz="3200" i="1">
                            <a:latin typeface="Cambria Math" panose="02040503050406030204" pitchFamily="18" charset="0"/>
                          </a:rPr>
                        </m:ctrlPr>
                      </m:sSubPr>
                      <m:e>
                        <m:r>
                          <a:rPr lang="en-US" altLang="zh-CN" sz="3200" i="1">
                            <a:latin typeface="Cambria Math" panose="02040503050406030204"/>
                          </a:rPr>
                          <m:t>𝑚</m:t>
                        </m:r>
                      </m:e>
                      <m:sub>
                        <m:r>
                          <a:rPr lang="en-US" altLang="zh-CN" sz="3200" i="1">
                            <a:latin typeface="Cambria Math" panose="02040503050406030204"/>
                          </a:rPr>
                          <m:t>−</m:t>
                        </m:r>
                      </m:sub>
                    </m:sSub>
                  </m:oMath>
                </a14:m>
                <a:r>
                  <a:rPr lang="zh-CN" altLang="zh-CN" sz="3200" dirty="0">
                    <a:latin typeface="Times New Roman" panose="02020603050405020304" pitchFamily="16" charset="0"/>
                    <a:ea typeface="黑体" panose="02010609060101010101" pitchFamily="49" charset="-122"/>
                    <a:cs typeface="Times New Roman" panose="02020603050405020304" pitchFamily="16" charset="0"/>
                  </a:rPr>
                  <a:t>是原推理规则所覆盖的正例和反例数量</a:t>
                </a:r>
                <a:endParaRPr lang="zh-CN" altLang="en-US" dirty="0"/>
              </a:p>
              <a:p>
                <a:pPr lvl="1"/>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4"/>
                </a:stretch>
              </a:blipFill>
            </p:spPr>
            <p:txBody>
              <a:bodyPr/>
              <a:lstStyle/>
              <a:p>
                <a:r>
                  <a:rPr lang="zh-CN" altLang="en-US">
                    <a:noFill/>
                  </a:rPr>
                  <a:t> </a:t>
                </a:r>
              </a:p>
            </p:txBody>
          </p:sp>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知识图谱推理</a:t>
            </a:r>
            <a:r>
              <a:rPr lang="en-US" altLang="zh-CN" dirty="0"/>
              <a:t>:</a:t>
            </a:r>
            <a:r>
              <a:rPr lang="zh-CN" altLang="en-US" dirty="0"/>
              <a:t> </a:t>
            </a:r>
            <a:r>
              <a:rPr lang="en-US" altLang="zh-CN" dirty="0">
                <a:solidFill>
                  <a:srgbClr val="00B0F0"/>
                </a:solidFill>
              </a:rPr>
              <a:t>FOIL</a:t>
            </a:r>
            <a:r>
              <a:rPr lang="en-US" altLang="zh-CN" dirty="0"/>
              <a:t> (First Order Inductive Learner)</a:t>
            </a:r>
            <a:endParaRPr lang="zh-CN" altLang="en-US" dirty="0"/>
          </a:p>
        </p:txBody>
      </p:sp>
      <p:sp>
        <p:nvSpPr>
          <p:cNvPr id="3" name="内容占位符 2"/>
          <p:cNvSpPr>
            <a:spLocks noGrp="1"/>
          </p:cNvSpPr>
          <p:nvPr>
            <p:ph idx="1"/>
          </p:nvPr>
        </p:nvSpPr>
        <p:spPr/>
        <p:txBody>
          <a:bodyPr/>
          <a:lstStyle/>
          <a:p>
            <a:pPr lvl="1"/>
            <a:endParaRPr lang="en-US" altLang="zh-CN" dirty="0"/>
          </a:p>
          <a:p>
            <a:pPr lvl="1"/>
            <a:endParaRPr lang="en-US" altLang="zh-CN" dirty="0"/>
          </a:p>
          <a:p>
            <a:pPr lvl="1"/>
            <a:endParaRPr lang="en-US" altLang="zh-CN" dirty="0"/>
          </a:p>
          <a:p>
            <a:endParaRPr lang="zh-CN" altLang="en-US" dirty="0"/>
          </a:p>
        </p:txBody>
      </p:sp>
      <mc:AlternateContent xmlns:mc="http://schemas.openxmlformats.org/markup-compatibility/2006">
        <mc:Choice xmlns:a14="http://schemas.microsoft.com/office/drawing/2010/main" Requires="a14">
          <p:sp>
            <p:nvSpPr>
              <p:cNvPr id="4" name="矩形 3"/>
              <p:cNvSpPr/>
              <p:nvPr/>
            </p:nvSpPr>
            <p:spPr>
              <a:xfrm>
                <a:off x="536008" y="693943"/>
                <a:ext cx="10825692" cy="648191"/>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3200" i="1">
                          <a:latin typeface="Cambria Math" panose="02040503050406030204"/>
                        </a:rPr>
                        <m:t>(∀</m:t>
                      </m:r>
                      <m:r>
                        <a:rPr lang="en-US" altLang="zh-CN" sz="3200" i="1">
                          <a:latin typeface="Cambria Math" panose="02040503050406030204"/>
                        </a:rPr>
                        <m:t>𝑥</m:t>
                      </m:r>
                      <m:r>
                        <a:rPr lang="en-US" altLang="zh-CN" sz="3200" i="1">
                          <a:latin typeface="Cambria Math" panose="02040503050406030204"/>
                        </a:rPr>
                        <m:t>)(∀</m:t>
                      </m:r>
                      <m:r>
                        <a:rPr lang="en-US" altLang="zh-CN" sz="3200" i="1">
                          <a:latin typeface="Cambria Math" panose="02040503050406030204"/>
                        </a:rPr>
                        <m:t>𝑦</m:t>
                      </m:r>
                      <m:r>
                        <a:rPr lang="en-US" altLang="zh-CN" sz="3200" i="1">
                          <a:latin typeface="Cambria Math" panose="02040503050406030204"/>
                        </a:rPr>
                        <m:t>)(∀</m:t>
                      </m:r>
                      <m:r>
                        <a:rPr lang="en-US" altLang="zh-CN" sz="3200" i="1">
                          <a:latin typeface="Cambria Math" panose="02040503050406030204"/>
                        </a:rPr>
                        <m:t>𝑧</m:t>
                      </m:r>
                      <m:r>
                        <a:rPr lang="en-US" altLang="zh-CN" sz="3200" i="1">
                          <a:latin typeface="Cambria Math" panose="02040503050406030204"/>
                        </a:rPr>
                        <m:t>)</m:t>
                      </m:r>
                      <m:d>
                        <m:dPr>
                          <m:ctrlPr>
                            <a:rPr lang="zh-CN" altLang="zh-CN" sz="3200" i="1">
                              <a:latin typeface="Cambria Math" panose="02040503050406030204" pitchFamily="18" charset="0"/>
                            </a:rPr>
                          </m:ctrlPr>
                        </m:dPr>
                        <m:e>
                          <m:r>
                            <a:rPr lang="en-US" altLang="zh-CN" sz="3200" i="1">
                              <a:latin typeface="Cambria Math" panose="02040503050406030204"/>
                            </a:rPr>
                            <m:t>𝑀𝑜𝑡ℎ𝑒𝑟</m:t>
                          </m:r>
                          <m:d>
                            <m:dPr>
                              <m:ctrlPr>
                                <a:rPr lang="zh-CN" altLang="zh-CN" sz="3200" i="1">
                                  <a:latin typeface="Cambria Math" panose="02040503050406030204" pitchFamily="18" charset="0"/>
                                </a:rPr>
                              </m:ctrlPr>
                            </m:dPr>
                            <m:e>
                              <m:r>
                                <a:rPr lang="en-US" altLang="zh-CN" sz="3200" i="1">
                                  <a:latin typeface="Cambria Math" panose="02040503050406030204"/>
                                </a:rPr>
                                <m:t>𝑧</m:t>
                              </m:r>
                              <m:r>
                                <a:rPr lang="en-US" altLang="zh-CN" sz="3200" i="1">
                                  <a:latin typeface="Cambria Math" panose="02040503050406030204"/>
                                </a:rPr>
                                <m:t>, </m:t>
                              </m:r>
                              <m:r>
                                <a:rPr lang="en-US" altLang="zh-CN" sz="3200" i="1">
                                  <a:latin typeface="Cambria Math" panose="02040503050406030204"/>
                                </a:rPr>
                                <m:t>𝑦</m:t>
                              </m:r>
                            </m:e>
                          </m:d>
                          <m:r>
                            <a:rPr lang="en-US" altLang="zh-CN" sz="3200" i="1">
                              <a:latin typeface="Cambria Math" panose="02040503050406030204"/>
                            </a:rPr>
                            <m:t>∧</m:t>
                          </m:r>
                          <m:r>
                            <a:rPr lang="en-US" altLang="zh-CN" sz="3200">
                              <a:latin typeface="Cambria Math" panose="02040503050406030204"/>
                            </a:rPr>
                            <m:t> </m:t>
                          </m:r>
                          <m:r>
                            <a:rPr lang="en-US" altLang="zh-CN" sz="3200" i="1">
                              <a:latin typeface="Cambria Math" panose="02040503050406030204"/>
                            </a:rPr>
                            <m:t>𝐶𝑜𝑢𝑝𝑙𝑒</m:t>
                          </m:r>
                          <m:d>
                            <m:dPr>
                              <m:ctrlPr>
                                <a:rPr lang="zh-CN" altLang="zh-CN" sz="3200" i="1">
                                  <a:latin typeface="Cambria Math" panose="02040503050406030204" pitchFamily="18" charset="0"/>
                                </a:rPr>
                              </m:ctrlPr>
                            </m:dPr>
                            <m:e>
                              <m:r>
                                <a:rPr lang="en-US" altLang="zh-CN" sz="3200" i="1">
                                  <a:latin typeface="Cambria Math" panose="02040503050406030204"/>
                                </a:rPr>
                                <m:t>𝑥</m:t>
                              </m:r>
                              <m:r>
                                <a:rPr lang="en-US" altLang="zh-CN" sz="3200" i="1">
                                  <a:latin typeface="Cambria Math" panose="02040503050406030204"/>
                                </a:rPr>
                                <m:t>,</m:t>
                              </m:r>
                              <m:r>
                                <a:rPr lang="en-US" altLang="zh-CN" sz="3200" i="1">
                                  <a:latin typeface="Cambria Math" panose="02040503050406030204"/>
                                </a:rPr>
                                <m:t>𝑧</m:t>
                              </m:r>
                            </m:e>
                          </m:d>
                          <m:r>
                            <a:rPr lang="en-US" altLang="zh-CN" sz="3200" i="1">
                              <a:latin typeface="Cambria Math" panose="02040503050406030204"/>
                            </a:rPr>
                            <m:t>→</m:t>
                          </m:r>
                          <m:r>
                            <a:rPr lang="en-US" altLang="zh-CN" sz="3200" i="1">
                              <a:latin typeface="Cambria Math" panose="02040503050406030204"/>
                            </a:rPr>
                            <m:t>𝐹𝑎𝑡ℎ𝑒𝑟</m:t>
                          </m:r>
                          <m:d>
                            <m:dPr>
                              <m:ctrlPr>
                                <a:rPr lang="zh-CN" altLang="zh-CN" sz="3200" i="1">
                                  <a:latin typeface="Cambria Math" panose="02040503050406030204" pitchFamily="18" charset="0"/>
                                </a:rPr>
                              </m:ctrlPr>
                            </m:dPr>
                            <m:e>
                              <m:r>
                                <a:rPr lang="en-US" altLang="zh-CN" sz="3200" i="1">
                                  <a:latin typeface="Cambria Math" panose="02040503050406030204"/>
                                </a:rPr>
                                <m:t>𝑥</m:t>
                              </m:r>
                              <m:r>
                                <a:rPr lang="en-US" altLang="zh-CN" sz="3200" i="1">
                                  <a:latin typeface="Cambria Math" panose="02040503050406030204"/>
                                </a:rPr>
                                <m:t>, </m:t>
                              </m:r>
                              <m:r>
                                <a:rPr lang="en-US" altLang="zh-CN" sz="3200" i="1">
                                  <a:latin typeface="Cambria Math" panose="02040503050406030204"/>
                                </a:rPr>
                                <m:t>𝑦</m:t>
                              </m:r>
                            </m:e>
                          </m:d>
                        </m:e>
                      </m:d>
                    </m:oMath>
                  </m:oMathPara>
                </a14:m>
                <a:endParaRPr lang="zh-CN" altLang="zh-CN" sz="4000" dirty="0"/>
              </a:p>
            </p:txBody>
          </p:sp>
        </mc:Choice>
        <mc:Fallback>
          <p:sp>
            <p:nvSpPr>
              <p:cNvPr id="4" name="矩形 3"/>
              <p:cNvSpPr>
                <a:spLocks noRot="1" noChangeAspect="1" noMove="1" noResize="1" noEditPoints="1" noAdjustHandles="1" noChangeArrowheads="1" noChangeShapeType="1" noTextEdit="1"/>
              </p:cNvSpPr>
              <p:nvPr/>
            </p:nvSpPr>
            <p:spPr>
              <a:xfrm>
                <a:off x="536008" y="693943"/>
                <a:ext cx="10825692" cy="648191"/>
              </a:xfrm>
              <a:prstGeom prst="rect">
                <a:avLst/>
              </a:prstGeom>
              <a:blipFill rotWithShape="1">
                <a:blip r:embed="rId1"/>
                <a:stretch>
                  <a:fillRect l="-1" t="-81" r="3" b="58"/>
                </a:stretch>
              </a:blipFill>
            </p:spPr>
            <p:txBody>
              <a:bodyPr/>
              <a:lstStyle/>
              <a:p>
                <a:r>
                  <a:rPr lang="zh-CN" altLang="en-US">
                    <a:noFill/>
                  </a:rPr>
                  <a:t> </a:t>
                </a:r>
              </a:p>
            </p:txBody>
          </p:sp>
        </mc:Fallback>
      </mc:AlternateContent>
      <p:cxnSp>
        <p:nvCxnSpPr>
          <p:cNvPr id="5" name="直接连接符 4"/>
          <p:cNvCxnSpPr/>
          <p:nvPr/>
        </p:nvCxnSpPr>
        <p:spPr>
          <a:xfrm>
            <a:off x="9010607" y="1488348"/>
            <a:ext cx="1937982" cy="13647"/>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上箭头 4"/>
          <p:cNvSpPr/>
          <p:nvPr/>
        </p:nvSpPr>
        <p:spPr>
          <a:xfrm>
            <a:off x="9907110" y="1562266"/>
            <a:ext cx="388127" cy="504967"/>
          </a:xfrm>
          <a:prstGeom prst="up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3200" dirty="0">
              <a:solidFill>
                <a:schemeClr val="lt1"/>
              </a:solidFill>
              <a:ea typeface="黑体" panose="02010609060101010101" pitchFamily="49" charset="-122"/>
            </a:endParaRPr>
          </a:p>
        </p:txBody>
      </p:sp>
      <p:cxnSp>
        <p:nvCxnSpPr>
          <p:cNvPr id="7" name="直接连接符 6"/>
          <p:cNvCxnSpPr/>
          <p:nvPr/>
        </p:nvCxnSpPr>
        <p:spPr>
          <a:xfrm>
            <a:off x="656890" y="1466883"/>
            <a:ext cx="728754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上箭头 8"/>
          <p:cNvSpPr/>
          <p:nvPr/>
        </p:nvSpPr>
        <p:spPr>
          <a:xfrm>
            <a:off x="3494578" y="1493224"/>
            <a:ext cx="388127" cy="504967"/>
          </a:xfrm>
          <a:prstGeom prst="up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3200" dirty="0">
              <a:ea typeface="黑体" panose="02010609060101010101" pitchFamily="49" charset="-122"/>
            </a:endParaRPr>
          </a:p>
        </p:txBody>
      </p:sp>
      <p:sp>
        <p:nvSpPr>
          <p:cNvPr id="9" name="矩形 8"/>
          <p:cNvSpPr/>
          <p:nvPr/>
        </p:nvSpPr>
        <p:spPr>
          <a:xfrm>
            <a:off x="8299591" y="1998191"/>
            <a:ext cx="3603163" cy="646331"/>
          </a:xfrm>
          <a:prstGeom prst="rect">
            <a:avLst/>
          </a:prstGeom>
        </p:spPr>
        <p:txBody>
          <a:bodyPr wrap="square">
            <a:spAutoFit/>
          </a:bodyPr>
          <a:lstStyle/>
          <a:p>
            <a:pPr algn="ctr"/>
            <a:r>
              <a:rPr lang="zh-CN" altLang="en-US" sz="3600" dirty="0">
                <a:latin typeface="黑体" panose="02010609060101010101" pitchFamily="49" charset="-122"/>
                <a:ea typeface="黑体" panose="02010609060101010101" pitchFamily="49" charset="-122"/>
              </a:rPr>
              <a:t>目标谓词</a:t>
            </a:r>
            <a:r>
              <a:rPr lang="en-US" altLang="zh-CN" sz="3600" dirty="0">
                <a:latin typeface="黑体" panose="02010609060101010101" pitchFamily="49" charset="-122"/>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已知</a:t>
            </a:r>
            <a:r>
              <a:rPr lang="en-US" altLang="zh-CN" sz="3600" dirty="0">
                <a:latin typeface="黑体" panose="02010609060101010101" pitchFamily="49" charset="-122"/>
                <a:ea typeface="黑体" panose="02010609060101010101" pitchFamily="49" charset="-122"/>
              </a:rPr>
              <a:t>)</a:t>
            </a:r>
            <a:endParaRPr lang="zh-CN" altLang="en-US" sz="3600" dirty="0">
              <a:latin typeface="黑体" panose="02010609060101010101" pitchFamily="49" charset="-122"/>
              <a:ea typeface="黑体" panose="02010609060101010101" pitchFamily="49" charset="-122"/>
            </a:endParaRPr>
          </a:p>
        </p:txBody>
      </p:sp>
      <p:sp>
        <p:nvSpPr>
          <p:cNvPr id="10" name="矩形 9"/>
          <p:cNvSpPr/>
          <p:nvPr/>
        </p:nvSpPr>
        <p:spPr>
          <a:xfrm>
            <a:off x="368685" y="2024550"/>
            <a:ext cx="6639914" cy="646331"/>
          </a:xfrm>
          <a:prstGeom prst="rect">
            <a:avLst/>
          </a:prstGeom>
        </p:spPr>
        <p:txBody>
          <a:bodyPr wrap="square">
            <a:spAutoFit/>
          </a:bodyPr>
          <a:lstStyle/>
          <a:p>
            <a:pPr algn="ctr"/>
            <a:r>
              <a:rPr lang="zh-CN" altLang="en-US" sz="3600" dirty="0">
                <a:latin typeface="黑体" panose="02010609060101010101" pitchFamily="49" charset="-122"/>
                <a:ea typeface="黑体" panose="02010609060101010101" pitchFamily="49" charset="-122"/>
              </a:rPr>
              <a:t>前提约束谓词</a:t>
            </a:r>
            <a:r>
              <a:rPr lang="en-US" altLang="zh-CN" sz="3600" dirty="0">
                <a:latin typeface="黑体" panose="02010609060101010101" pitchFamily="49" charset="-122"/>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学习得到</a:t>
            </a:r>
            <a:r>
              <a:rPr lang="en-US" altLang="zh-CN" sz="3600" dirty="0">
                <a:latin typeface="黑体" panose="02010609060101010101" pitchFamily="49" charset="-122"/>
                <a:ea typeface="黑体" panose="02010609060101010101" pitchFamily="49" charset="-122"/>
              </a:rPr>
              <a:t>)</a:t>
            </a:r>
            <a:endParaRPr lang="zh-CN" altLang="en-US" sz="3600" dirty="0">
              <a:latin typeface="黑体" panose="02010609060101010101" pitchFamily="49" charset="-122"/>
              <a:ea typeface="黑体" panose="02010609060101010101" pitchFamily="49" charset="-122"/>
            </a:endParaRPr>
          </a:p>
        </p:txBody>
      </p:sp>
      <p:sp>
        <p:nvSpPr>
          <p:cNvPr id="11" name="矩形 10"/>
          <p:cNvSpPr/>
          <p:nvPr/>
        </p:nvSpPr>
        <p:spPr>
          <a:xfrm>
            <a:off x="8763705" y="729401"/>
            <a:ext cx="2597995" cy="676414"/>
          </a:xfrm>
          <a:prstGeom prst="rect">
            <a:avLst/>
          </a:prstGeom>
          <a:solidFill>
            <a:srgbClr val="FFFF00">
              <a:alpha val="32000"/>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12" name="矩形 11"/>
          <p:cNvSpPr/>
          <p:nvPr/>
        </p:nvSpPr>
        <p:spPr>
          <a:xfrm>
            <a:off x="4749870" y="2936190"/>
            <a:ext cx="6619989" cy="3242170"/>
          </a:xfrm>
          <a:prstGeom prst="rect">
            <a:avLst/>
          </a:prstGeom>
        </p:spPr>
        <p:txBody>
          <a:bodyPr wrap="square">
            <a:spAutoFit/>
          </a:bodyPr>
          <a:lstStyle/>
          <a:p>
            <a:pPr marL="457200" indent="-457200">
              <a:lnSpc>
                <a:spcPct val="150000"/>
              </a:lnSpc>
              <a:buFont typeface="Arial" panose="020B0604020202020204" pitchFamily="34" charset="0"/>
              <a:buChar char="•"/>
            </a:pPr>
            <a:r>
              <a:rPr lang="zh-CN" altLang="zh-CN" sz="2800" dirty="0">
                <a:latin typeface="Times New Roman" panose="02020603050405020304" pitchFamily="16" charset="0"/>
                <a:ea typeface="黑体" panose="02010609060101010101" pitchFamily="49" charset="-122"/>
                <a:cs typeface="Times New Roman" panose="02020603050405020304" pitchFamily="16" charset="0"/>
              </a:rPr>
              <a:t>依次将谓词加入到推理规则中作为前提约束谓词，并计算所得到新推理规则的</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FOIL</a:t>
            </a:r>
            <a:r>
              <a:rPr lang="zh-CN" altLang="zh-CN" sz="2800" dirty="0">
                <a:latin typeface="Times New Roman" panose="02020603050405020304" pitchFamily="16" charset="0"/>
                <a:ea typeface="黑体" panose="02010609060101010101" pitchFamily="49" charset="-122"/>
                <a:cs typeface="Times New Roman" panose="02020603050405020304" pitchFamily="16" charset="0"/>
              </a:rPr>
              <a:t>增益值。</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a:p>
            <a:pPr marL="457200" indent="-457200">
              <a:lnSpc>
                <a:spcPct val="150000"/>
              </a:lnSpc>
              <a:buFont typeface="Arial" panose="020B0604020202020204" pitchFamily="34" charset="0"/>
              <a:buChar char="•"/>
            </a:pPr>
            <a:r>
              <a:rPr lang="zh-CN" altLang="zh-CN" sz="2800" dirty="0">
                <a:latin typeface="Times New Roman" panose="02020603050405020304" pitchFamily="16" charset="0"/>
                <a:ea typeface="黑体" panose="02010609060101010101" pitchFamily="49" charset="-122"/>
                <a:cs typeface="Times New Roman" panose="02020603050405020304" pitchFamily="16" charset="0"/>
              </a:rPr>
              <a:t>基于计算所得</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FOIL</a:t>
            </a:r>
            <a:r>
              <a:rPr lang="zh-CN" altLang="zh-CN" sz="2800" dirty="0">
                <a:latin typeface="Times New Roman" panose="02020603050405020304" pitchFamily="16" charset="0"/>
                <a:ea typeface="黑体" panose="02010609060101010101" pitchFamily="49" charset="-122"/>
                <a:cs typeface="Times New Roman" panose="02020603050405020304" pitchFamily="16" charset="0"/>
              </a:rPr>
              <a:t>增益值来选择最佳前提约束谓词。</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13" name="流程图: 顺序访问存储器 12"/>
              <p:cNvSpPr/>
              <p:nvPr/>
            </p:nvSpPr>
            <p:spPr>
              <a:xfrm>
                <a:off x="536008" y="3228547"/>
                <a:ext cx="3255873" cy="1719583"/>
              </a:xfrm>
              <a:prstGeom prst="flowChartMagneticTape">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Wingdings" panose="05000000000000000000" pitchFamily="2" charset="2"/>
                  <a:buChar char="l"/>
                </a:pPr>
                <a14:m>
                  <m:oMath xmlns:m="http://schemas.openxmlformats.org/officeDocument/2006/math">
                    <m:r>
                      <a:rPr lang="en-US" altLang="zh-CN" sz="2800" i="1" smtClean="0">
                        <a:latin typeface="Cambria Math" panose="02040503050406030204"/>
                      </a:rPr>
                      <m:t>𝑀𝑜𝑡ℎ𝑒𝑟</m:t>
                    </m:r>
                    <m:d>
                      <m:dPr>
                        <m:ctrlPr>
                          <a:rPr lang="zh-CN" altLang="zh-CN" sz="2800" i="1">
                            <a:latin typeface="Cambria Math" panose="02040503050406030204" pitchFamily="18" charset="0"/>
                          </a:rPr>
                        </m:ctrlPr>
                      </m:dPr>
                      <m:e>
                        <m:r>
                          <a:rPr lang="en-US" altLang="zh-CN" sz="2800" i="1">
                            <a:latin typeface="Cambria Math" panose="02040503050406030204"/>
                          </a:rPr>
                          <m:t>∙, ∙</m:t>
                        </m:r>
                      </m:e>
                    </m:d>
                  </m:oMath>
                </a14:m>
                <a:endParaRPr lang="en-US" altLang="zh-CN" sz="2800" dirty="0"/>
              </a:p>
              <a:p>
                <a:pPr marL="285750" indent="-285750">
                  <a:buFont typeface="Wingdings" panose="05000000000000000000" pitchFamily="2" charset="2"/>
                  <a:buChar char="l"/>
                </a:pPr>
                <a14:m>
                  <m:oMath xmlns:m="http://schemas.openxmlformats.org/officeDocument/2006/math">
                    <m:r>
                      <a:rPr lang="en-US" altLang="zh-CN" sz="2800" i="1">
                        <a:latin typeface="Cambria Math" panose="02040503050406030204"/>
                      </a:rPr>
                      <m:t>𝑆𝑖𝑏𝑙𝑖𝑛𝑔</m:t>
                    </m:r>
                    <m:d>
                      <m:dPr>
                        <m:ctrlPr>
                          <a:rPr lang="zh-CN" altLang="zh-CN" sz="2800" i="1">
                            <a:latin typeface="Cambria Math" panose="02040503050406030204" pitchFamily="18" charset="0"/>
                          </a:rPr>
                        </m:ctrlPr>
                      </m:dPr>
                      <m:e>
                        <m:r>
                          <a:rPr lang="en-US" altLang="zh-CN" sz="2800" i="1">
                            <a:latin typeface="Cambria Math" panose="02040503050406030204"/>
                          </a:rPr>
                          <m:t>∙,∙</m:t>
                        </m:r>
                      </m:e>
                    </m:d>
                  </m:oMath>
                </a14:m>
                <a:endParaRPr lang="en-US" altLang="zh-CN" sz="2800" i="1" dirty="0"/>
              </a:p>
              <a:p>
                <a:pPr marL="285750" indent="-285750">
                  <a:buFont typeface="Wingdings" panose="05000000000000000000" pitchFamily="2" charset="2"/>
                  <a:buChar char="l"/>
                </a:pPr>
                <a14:m>
                  <m:oMath xmlns:m="http://schemas.openxmlformats.org/officeDocument/2006/math">
                    <m:r>
                      <a:rPr lang="en-US" altLang="zh-CN" sz="2800" i="1">
                        <a:latin typeface="Cambria Math" panose="02040503050406030204"/>
                      </a:rPr>
                      <m:t>𝐶𝑜𝑢𝑝𝑙</m:t>
                    </m:r>
                    <m:r>
                      <m:rPr>
                        <m:sty m:val="p"/>
                      </m:rPr>
                      <a:rPr lang="en-US" altLang="zh-CN" sz="2800">
                        <a:latin typeface="Cambria Math" panose="02040503050406030204"/>
                      </a:rPr>
                      <m:t>e</m:t>
                    </m:r>
                    <m:r>
                      <a:rPr lang="en-US" altLang="zh-CN" sz="2800" i="1">
                        <a:latin typeface="Cambria Math" panose="02040503050406030204"/>
                      </a:rPr>
                      <m:t>(∙, ∙)</m:t>
                    </m:r>
                  </m:oMath>
                </a14:m>
                <a:endParaRPr lang="zh-CN" altLang="en-US" sz="2800" dirty="0">
                  <a:ea typeface="黑体" panose="02010609060101010101" pitchFamily="49" charset="-122"/>
                </a:endParaRPr>
              </a:p>
            </p:txBody>
          </p:sp>
        </mc:Choice>
        <mc:Fallback>
          <p:sp>
            <p:nvSpPr>
              <p:cNvPr id="13" name="流程图: 顺序访问存储器 12"/>
              <p:cNvSpPr>
                <a:spLocks noRot="1" noChangeAspect="1" noMove="1" noResize="1" noEditPoints="1" noAdjustHandles="1" noChangeArrowheads="1" noChangeShapeType="1" noTextEdit="1"/>
              </p:cNvSpPr>
              <p:nvPr/>
            </p:nvSpPr>
            <p:spPr>
              <a:xfrm>
                <a:off x="536008" y="3228547"/>
                <a:ext cx="3255873" cy="1719583"/>
              </a:xfrm>
              <a:prstGeom prst="flowChartMagneticTape">
                <a:avLst/>
              </a:prstGeom>
              <a:blipFill rotWithShape="1">
                <a:blip r:embed="rId2"/>
                <a:stretch>
                  <a:fillRect l="-197" t="-12678" r="-186" b="-11805"/>
                </a:stretch>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sp>
        <p:nvSpPr>
          <p:cNvPr id="14" name="右箭头 14"/>
          <p:cNvSpPr/>
          <p:nvPr/>
        </p:nvSpPr>
        <p:spPr>
          <a:xfrm>
            <a:off x="3937097" y="3818032"/>
            <a:ext cx="667557" cy="43672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ea typeface="黑体" panose="02010609060101010101" pitchFamily="49"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知识图谱推理</a:t>
            </a:r>
            <a:r>
              <a:rPr lang="en-US" altLang="zh-CN" dirty="0"/>
              <a:t>:</a:t>
            </a:r>
            <a:r>
              <a:rPr lang="zh-CN" altLang="en-US" dirty="0"/>
              <a:t> </a:t>
            </a:r>
            <a:r>
              <a:rPr lang="en-US" altLang="zh-CN" dirty="0">
                <a:solidFill>
                  <a:srgbClr val="00B0F0"/>
                </a:solidFill>
              </a:rPr>
              <a:t>FOIL</a:t>
            </a:r>
            <a:r>
              <a:rPr lang="en-US" altLang="zh-CN" dirty="0"/>
              <a:t> (First Order Inductive Learner)</a:t>
            </a:r>
            <a:endParaRPr lang="zh-CN" altLang="en-US" dirty="0"/>
          </a:p>
        </p:txBody>
      </p:sp>
      <p:sp>
        <p:nvSpPr>
          <p:cNvPr id="3" name="内容占位符 2"/>
          <p:cNvSpPr>
            <a:spLocks noGrp="1"/>
          </p:cNvSpPr>
          <p:nvPr>
            <p:ph idx="1"/>
          </p:nvPr>
        </p:nvSpPr>
        <p:spPr/>
        <p:txBody>
          <a:bodyPr/>
          <a:lstStyle/>
          <a:p>
            <a:pPr lvl="1"/>
            <a:endParaRPr lang="en-US" altLang="zh-CN" dirty="0"/>
          </a:p>
          <a:p>
            <a:pPr lvl="1"/>
            <a:endParaRPr lang="en-US" altLang="zh-CN" dirty="0"/>
          </a:p>
          <a:p>
            <a:pPr lvl="1"/>
            <a:endParaRPr lang="en-US" altLang="zh-CN" dirty="0"/>
          </a:p>
          <a:p>
            <a:endParaRPr lang="zh-CN" altLang="en-US" dirty="0"/>
          </a:p>
        </p:txBody>
      </p:sp>
      <mc:AlternateContent xmlns:mc="http://schemas.openxmlformats.org/markup-compatibility/2006">
        <mc:Choice xmlns:a14="http://schemas.microsoft.com/office/drawing/2010/main" Requires="a14">
          <p:sp>
            <p:nvSpPr>
              <p:cNvPr id="4" name="矩形 3"/>
              <p:cNvSpPr/>
              <p:nvPr/>
            </p:nvSpPr>
            <p:spPr>
              <a:xfrm>
                <a:off x="536008" y="693943"/>
                <a:ext cx="10825692" cy="648191"/>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3200" i="1">
                          <a:latin typeface="Cambria Math" panose="02040503050406030204"/>
                        </a:rPr>
                        <m:t>(∀</m:t>
                      </m:r>
                      <m:r>
                        <a:rPr lang="en-US" altLang="zh-CN" sz="3200" i="1">
                          <a:latin typeface="Cambria Math" panose="02040503050406030204"/>
                        </a:rPr>
                        <m:t>𝑥</m:t>
                      </m:r>
                      <m:r>
                        <a:rPr lang="en-US" altLang="zh-CN" sz="3200" i="1">
                          <a:latin typeface="Cambria Math" panose="02040503050406030204"/>
                        </a:rPr>
                        <m:t>)(∀</m:t>
                      </m:r>
                      <m:r>
                        <a:rPr lang="en-US" altLang="zh-CN" sz="3200" i="1">
                          <a:latin typeface="Cambria Math" panose="02040503050406030204"/>
                        </a:rPr>
                        <m:t>𝑦</m:t>
                      </m:r>
                      <m:r>
                        <a:rPr lang="en-US" altLang="zh-CN" sz="3200" i="1">
                          <a:latin typeface="Cambria Math" panose="02040503050406030204"/>
                        </a:rPr>
                        <m:t>)(∀</m:t>
                      </m:r>
                      <m:r>
                        <a:rPr lang="en-US" altLang="zh-CN" sz="3200" i="1">
                          <a:latin typeface="Cambria Math" panose="02040503050406030204"/>
                        </a:rPr>
                        <m:t>𝑧</m:t>
                      </m:r>
                      <m:r>
                        <a:rPr lang="en-US" altLang="zh-CN" sz="3200" i="1">
                          <a:latin typeface="Cambria Math" panose="02040503050406030204"/>
                        </a:rPr>
                        <m:t>)</m:t>
                      </m:r>
                      <m:d>
                        <m:dPr>
                          <m:ctrlPr>
                            <a:rPr lang="zh-CN" altLang="zh-CN" sz="3200" i="1">
                              <a:latin typeface="Cambria Math" panose="02040503050406030204" pitchFamily="18" charset="0"/>
                            </a:rPr>
                          </m:ctrlPr>
                        </m:dPr>
                        <m:e>
                          <m:r>
                            <a:rPr lang="en-US" altLang="zh-CN" sz="3200" i="1">
                              <a:latin typeface="Cambria Math" panose="02040503050406030204"/>
                            </a:rPr>
                            <m:t>𝑀𝑜𝑡ℎ𝑒𝑟</m:t>
                          </m:r>
                          <m:d>
                            <m:dPr>
                              <m:ctrlPr>
                                <a:rPr lang="zh-CN" altLang="zh-CN" sz="3200" i="1">
                                  <a:latin typeface="Cambria Math" panose="02040503050406030204" pitchFamily="18" charset="0"/>
                                </a:rPr>
                              </m:ctrlPr>
                            </m:dPr>
                            <m:e>
                              <m:r>
                                <a:rPr lang="en-US" altLang="zh-CN" sz="3200" i="1">
                                  <a:latin typeface="Cambria Math" panose="02040503050406030204"/>
                                </a:rPr>
                                <m:t>𝑧</m:t>
                              </m:r>
                              <m:r>
                                <a:rPr lang="en-US" altLang="zh-CN" sz="3200" i="1">
                                  <a:latin typeface="Cambria Math" panose="02040503050406030204"/>
                                </a:rPr>
                                <m:t>, </m:t>
                              </m:r>
                              <m:r>
                                <a:rPr lang="en-US" altLang="zh-CN" sz="3200" i="1">
                                  <a:latin typeface="Cambria Math" panose="02040503050406030204"/>
                                </a:rPr>
                                <m:t>𝑦</m:t>
                              </m:r>
                            </m:e>
                          </m:d>
                          <m:r>
                            <a:rPr lang="en-US" altLang="zh-CN" sz="3200" i="1">
                              <a:latin typeface="Cambria Math" panose="02040503050406030204"/>
                            </a:rPr>
                            <m:t>∧</m:t>
                          </m:r>
                          <m:r>
                            <a:rPr lang="en-US" altLang="zh-CN" sz="3200">
                              <a:latin typeface="Cambria Math" panose="02040503050406030204"/>
                            </a:rPr>
                            <m:t> </m:t>
                          </m:r>
                          <m:r>
                            <a:rPr lang="en-US" altLang="zh-CN" sz="3200" i="1">
                              <a:latin typeface="Cambria Math" panose="02040503050406030204"/>
                            </a:rPr>
                            <m:t>𝐶𝑜𝑢𝑝𝑙𝑒</m:t>
                          </m:r>
                          <m:d>
                            <m:dPr>
                              <m:ctrlPr>
                                <a:rPr lang="zh-CN" altLang="zh-CN" sz="3200" i="1">
                                  <a:latin typeface="Cambria Math" panose="02040503050406030204" pitchFamily="18" charset="0"/>
                                </a:rPr>
                              </m:ctrlPr>
                            </m:dPr>
                            <m:e>
                              <m:r>
                                <a:rPr lang="en-US" altLang="zh-CN" sz="3200" i="1">
                                  <a:latin typeface="Cambria Math" panose="02040503050406030204"/>
                                </a:rPr>
                                <m:t>𝑥</m:t>
                              </m:r>
                              <m:r>
                                <a:rPr lang="en-US" altLang="zh-CN" sz="3200" i="1">
                                  <a:latin typeface="Cambria Math" panose="02040503050406030204"/>
                                </a:rPr>
                                <m:t>,</m:t>
                              </m:r>
                              <m:r>
                                <a:rPr lang="en-US" altLang="zh-CN" sz="3200" i="1">
                                  <a:latin typeface="Cambria Math" panose="02040503050406030204"/>
                                </a:rPr>
                                <m:t>𝑧</m:t>
                              </m:r>
                            </m:e>
                          </m:d>
                          <m:r>
                            <a:rPr lang="en-US" altLang="zh-CN" sz="3200" i="1">
                              <a:latin typeface="Cambria Math" panose="02040503050406030204"/>
                            </a:rPr>
                            <m:t>→</m:t>
                          </m:r>
                          <m:r>
                            <a:rPr lang="en-US" altLang="zh-CN" sz="3200" i="1">
                              <a:latin typeface="Cambria Math" panose="02040503050406030204"/>
                            </a:rPr>
                            <m:t>𝐹𝑎𝑡ℎ𝑒𝑟</m:t>
                          </m:r>
                          <m:d>
                            <m:dPr>
                              <m:ctrlPr>
                                <a:rPr lang="zh-CN" altLang="zh-CN" sz="3200" i="1">
                                  <a:latin typeface="Cambria Math" panose="02040503050406030204" pitchFamily="18" charset="0"/>
                                </a:rPr>
                              </m:ctrlPr>
                            </m:dPr>
                            <m:e>
                              <m:r>
                                <a:rPr lang="en-US" altLang="zh-CN" sz="3200" i="1">
                                  <a:latin typeface="Cambria Math" panose="02040503050406030204"/>
                                </a:rPr>
                                <m:t>𝑥</m:t>
                              </m:r>
                              <m:r>
                                <a:rPr lang="en-US" altLang="zh-CN" sz="3200" i="1">
                                  <a:latin typeface="Cambria Math" panose="02040503050406030204"/>
                                </a:rPr>
                                <m:t>, </m:t>
                              </m:r>
                              <m:r>
                                <a:rPr lang="en-US" altLang="zh-CN" sz="3200" i="1">
                                  <a:latin typeface="Cambria Math" panose="02040503050406030204"/>
                                </a:rPr>
                                <m:t>𝑦</m:t>
                              </m:r>
                            </m:e>
                          </m:d>
                        </m:e>
                      </m:d>
                    </m:oMath>
                  </m:oMathPara>
                </a14:m>
                <a:endParaRPr lang="zh-CN" altLang="zh-CN" sz="4000" dirty="0"/>
              </a:p>
            </p:txBody>
          </p:sp>
        </mc:Choice>
        <mc:Fallback>
          <p:sp>
            <p:nvSpPr>
              <p:cNvPr id="4" name="矩形 3"/>
              <p:cNvSpPr>
                <a:spLocks noRot="1" noChangeAspect="1" noMove="1" noResize="1" noEditPoints="1" noAdjustHandles="1" noChangeArrowheads="1" noChangeShapeType="1" noTextEdit="1"/>
              </p:cNvSpPr>
              <p:nvPr/>
            </p:nvSpPr>
            <p:spPr>
              <a:xfrm>
                <a:off x="536008" y="693943"/>
                <a:ext cx="10825692" cy="648191"/>
              </a:xfrm>
              <a:prstGeom prst="rect">
                <a:avLst/>
              </a:prstGeom>
              <a:blipFill rotWithShape="1">
                <a:blip r:embed="rId1"/>
                <a:stretch>
                  <a:fillRect l="-1" t="-81" r="3" b="58"/>
                </a:stretch>
              </a:blipFill>
            </p:spPr>
            <p:txBody>
              <a:bodyPr/>
              <a:lstStyle/>
              <a:p>
                <a:r>
                  <a:rPr lang="zh-CN" altLang="en-US">
                    <a:noFill/>
                  </a:rPr>
                  <a:t> </a:t>
                </a:r>
              </a:p>
            </p:txBody>
          </p:sp>
        </mc:Fallback>
      </mc:AlternateContent>
      <p:cxnSp>
        <p:nvCxnSpPr>
          <p:cNvPr id="5" name="直接连接符 4"/>
          <p:cNvCxnSpPr/>
          <p:nvPr/>
        </p:nvCxnSpPr>
        <p:spPr>
          <a:xfrm>
            <a:off x="9010607" y="1488348"/>
            <a:ext cx="1937982" cy="13647"/>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上箭头 4"/>
          <p:cNvSpPr/>
          <p:nvPr/>
        </p:nvSpPr>
        <p:spPr>
          <a:xfrm>
            <a:off x="9907110" y="1562266"/>
            <a:ext cx="388127" cy="504967"/>
          </a:xfrm>
          <a:prstGeom prst="up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3200" dirty="0">
              <a:solidFill>
                <a:schemeClr val="lt1"/>
              </a:solidFill>
              <a:ea typeface="黑体" panose="02010609060101010101" pitchFamily="49" charset="-122"/>
            </a:endParaRPr>
          </a:p>
        </p:txBody>
      </p:sp>
      <p:cxnSp>
        <p:nvCxnSpPr>
          <p:cNvPr id="7" name="直接连接符 6"/>
          <p:cNvCxnSpPr/>
          <p:nvPr/>
        </p:nvCxnSpPr>
        <p:spPr>
          <a:xfrm>
            <a:off x="656890" y="1466883"/>
            <a:ext cx="728754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上箭头 8"/>
          <p:cNvSpPr/>
          <p:nvPr/>
        </p:nvSpPr>
        <p:spPr>
          <a:xfrm>
            <a:off x="3494578" y="1493224"/>
            <a:ext cx="388127" cy="504967"/>
          </a:xfrm>
          <a:prstGeom prst="up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3200" dirty="0">
              <a:ea typeface="黑体" panose="02010609060101010101" pitchFamily="49" charset="-122"/>
            </a:endParaRPr>
          </a:p>
        </p:txBody>
      </p:sp>
      <p:sp>
        <p:nvSpPr>
          <p:cNvPr id="9" name="矩形 8"/>
          <p:cNvSpPr/>
          <p:nvPr/>
        </p:nvSpPr>
        <p:spPr>
          <a:xfrm>
            <a:off x="8299591" y="1998191"/>
            <a:ext cx="3603163" cy="646331"/>
          </a:xfrm>
          <a:prstGeom prst="rect">
            <a:avLst/>
          </a:prstGeom>
        </p:spPr>
        <p:txBody>
          <a:bodyPr wrap="square">
            <a:spAutoFit/>
          </a:bodyPr>
          <a:lstStyle/>
          <a:p>
            <a:pPr algn="ctr"/>
            <a:r>
              <a:rPr lang="zh-CN" altLang="en-US" sz="3600" dirty="0">
                <a:latin typeface="黑体" panose="02010609060101010101" pitchFamily="49" charset="-122"/>
                <a:ea typeface="黑体" panose="02010609060101010101" pitchFamily="49" charset="-122"/>
              </a:rPr>
              <a:t>目标谓词</a:t>
            </a:r>
            <a:r>
              <a:rPr lang="en-US" altLang="zh-CN" sz="3600" dirty="0">
                <a:latin typeface="黑体" panose="02010609060101010101" pitchFamily="49" charset="-122"/>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已知</a:t>
            </a:r>
            <a:r>
              <a:rPr lang="en-US" altLang="zh-CN" sz="3600" dirty="0">
                <a:latin typeface="黑体" panose="02010609060101010101" pitchFamily="49" charset="-122"/>
                <a:ea typeface="黑体" panose="02010609060101010101" pitchFamily="49" charset="-122"/>
              </a:rPr>
              <a:t>)</a:t>
            </a:r>
            <a:endParaRPr lang="zh-CN" altLang="en-US" sz="3600" dirty="0">
              <a:latin typeface="黑体" panose="02010609060101010101" pitchFamily="49" charset="-122"/>
              <a:ea typeface="黑体" panose="02010609060101010101" pitchFamily="49" charset="-122"/>
            </a:endParaRPr>
          </a:p>
        </p:txBody>
      </p:sp>
      <p:sp>
        <p:nvSpPr>
          <p:cNvPr id="10" name="矩形 9"/>
          <p:cNvSpPr/>
          <p:nvPr/>
        </p:nvSpPr>
        <p:spPr>
          <a:xfrm>
            <a:off x="368685" y="2024550"/>
            <a:ext cx="6639914" cy="646331"/>
          </a:xfrm>
          <a:prstGeom prst="rect">
            <a:avLst/>
          </a:prstGeom>
        </p:spPr>
        <p:txBody>
          <a:bodyPr wrap="square">
            <a:spAutoFit/>
          </a:bodyPr>
          <a:lstStyle/>
          <a:p>
            <a:pPr algn="ctr"/>
            <a:r>
              <a:rPr lang="zh-CN" altLang="en-US" sz="3600" dirty="0">
                <a:latin typeface="黑体" panose="02010609060101010101" pitchFamily="49" charset="-122"/>
                <a:ea typeface="黑体" panose="02010609060101010101" pitchFamily="49" charset="-122"/>
              </a:rPr>
              <a:t>前提约束谓词</a:t>
            </a:r>
            <a:r>
              <a:rPr lang="en-US" altLang="zh-CN" sz="3600" dirty="0">
                <a:latin typeface="黑体" panose="02010609060101010101" pitchFamily="49" charset="-122"/>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学习得到</a:t>
            </a:r>
            <a:r>
              <a:rPr lang="en-US" altLang="zh-CN" sz="3600" dirty="0">
                <a:latin typeface="黑体" panose="02010609060101010101" pitchFamily="49" charset="-122"/>
                <a:ea typeface="黑体" panose="02010609060101010101" pitchFamily="49" charset="-122"/>
              </a:rPr>
              <a:t>)</a:t>
            </a:r>
            <a:endParaRPr lang="zh-CN" altLang="en-US" sz="3600" dirty="0">
              <a:latin typeface="黑体" panose="02010609060101010101" pitchFamily="49" charset="-122"/>
              <a:ea typeface="黑体" panose="02010609060101010101" pitchFamily="49" charset="-122"/>
            </a:endParaRPr>
          </a:p>
        </p:txBody>
      </p:sp>
      <p:sp>
        <p:nvSpPr>
          <p:cNvPr id="11" name="矩形 10"/>
          <p:cNvSpPr/>
          <p:nvPr/>
        </p:nvSpPr>
        <p:spPr>
          <a:xfrm>
            <a:off x="8763705" y="721237"/>
            <a:ext cx="2597995" cy="684578"/>
          </a:xfrm>
          <a:prstGeom prst="rect">
            <a:avLst/>
          </a:prstGeom>
          <a:solidFill>
            <a:srgbClr val="FFFF00">
              <a:alpha val="32000"/>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mc:AlternateContent xmlns:mc="http://schemas.openxmlformats.org/markup-compatibility/2006" xmlns:a14="http://schemas.microsoft.com/office/drawing/2010/main">
        <mc:Choice Requires="a14">
          <p:graphicFrame>
            <p:nvGraphicFramePr>
              <p:cNvPr id="16" name="表格 15"/>
              <p:cNvGraphicFramePr>
                <a:graphicFrameLocks noGrp="1"/>
              </p:cNvGraphicFramePr>
              <p:nvPr/>
            </p:nvGraphicFramePr>
            <p:xfrm>
              <a:off x="656890" y="3300579"/>
              <a:ext cx="10825692" cy="2641600"/>
            </p:xfrm>
            <a:graphic>
              <a:graphicData uri="http://schemas.openxmlformats.org/drawingml/2006/table">
                <a:tbl>
                  <a:tblPr firstRow="1" firstCol="1" bandRow="1">
                    <a:tableStyleId>{5C22544A-7EE6-4342-B048-85BDC9FD1C3A}</a:tableStyleId>
                  </a:tblPr>
                  <a:tblGrid>
                    <a:gridCol w="1621518"/>
                    <a:gridCol w="3678189"/>
                    <a:gridCol w="1803128"/>
                    <a:gridCol w="3722857"/>
                  </a:tblGrid>
                  <a:tr h="1680207">
                    <a:tc>
                      <a:txBody>
                        <a:bodyPr/>
                        <a:lstStyle/>
                        <a:p>
                          <a:pPr algn="ctr">
                            <a:spcBef>
                              <a:spcPts val="1000"/>
                            </a:spcBef>
                            <a:spcAft>
                              <a:spcPts val="0"/>
                            </a:spcAft>
                          </a:pPr>
                          <a:r>
                            <a:rPr lang="zh-CN"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背景知识</a:t>
                          </a:r>
                          <a:endParaRPr lang="en-US" altLang="zh-CN"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p>
                          <a:pPr algn="ctr">
                            <a:spcBef>
                              <a:spcPts val="1000"/>
                            </a:spcBef>
                            <a:spcAft>
                              <a:spcPts val="0"/>
                            </a:spcAft>
                          </a:pPr>
                          <a:r>
                            <a:rPr lang="zh-CN" altLang="en-US"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样例集合</a:t>
                          </a:r>
                          <a:endParaRPr lang="zh-CN"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Bef>
                              <a:spcPts val="1000"/>
                            </a:spcBef>
                            <a:spcAft>
                              <a:spcPts val="0"/>
                            </a:spcAft>
                          </a:pPr>
                          <a14:m>
                            <m:oMath xmlns:m="http://schemas.openxmlformats.org/officeDocument/2006/math">
                              <m:r>
                                <m:rPr>
                                  <m:sty m:val="p"/>
                                </m:rPr>
                                <a:rPr lang="en-US" sz="2800" b="0" i="1" smtClean="0">
                                  <a:solidFill>
                                    <a:schemeClr val="tx1"/>
                                  </a:solidFill>
                                  <a:effectLst/>
                                  <a:latin typeface="Cambria Math" panose="02040503050406030204"/>
                                </a:rPr>
                                <m:t>Sibling</m:t>
                              </m:r>
                            </m:oMath>
                          </a14:m>
                          <a:r>
                            <a:rPr lang="en-US"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(Ann, Mike)</a:t>
                          </a:r>
                          <a:endParaRPr lang="zh-CN"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p>
                          <a:pPr algn="just">
                            <a:spcBef>
                              <a:spcPts val="1000"/>
                            </a:spcBef>
                            <a:spcAft>
                              <a:spcPts val="0"/>
                            </a:spcAft>
                          </a:pPr>
                          <a14:m>
                            <m:oMath xmlns:m="http://schemas.openxmlformats.org/officeDocument/2006/math">
                              <m:r>
                                <m:rPr>
                                  <m:sty m:val="p"/>
                                </m:rPr>
                                <a:rPr lang="en-US" sz="2800" b="0" i="1">
                                  <a:solidFill>
                                    <a:schemeClr val="tx1"/>
                                  </a:solidFill>
                                  <a:effectLst/>
                                  <a:latin typeface="Cambria Math" panose="02040503050406030204"/>
                                </a:rPr>
                                <m:t>Coupl</m:t>
                              </m:r>
                              <m:r>
                                <m:rPr>
                                  <m:sty m:val="p"/>
                                </m:rPr>
                                <a:rPr lang="en-US" sz="2800" b="0">
                                  <a:solidFill>
                                    <a:schemeClr val="tx1"/>
                                  </a:solidFill>
                                  <a:effectLst/>
                                  <a:latin typeface="Cambria Math" panose="02040503050406030204"/>
                                </a:rPr>
                                <m:t>e</m:t>
                              </m:r>
                            </m:oMath>
                          </a14:m>
                          <a:r>
                            <a:rPr lang="en-US"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(David, James)</a:t>
                          </a:r>
                          <a:endParaRPr lang="zh-CN"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p>
                          <a:pPr algn="just">
                            <a:spcBef>
                              <a:spcPts val="1000"/>
                            </a:spcBef>
                            <a:spcAft>
                              <a:spcPts val="0"/>
                            </a:spcAft>
                          </a:pPr>
                          <a14:m>
                            <m:oMath xmlns:m="http://schemas.openxmlformats.org/officeDocument/2006/math">
                              <m:r>
                                <m:rPr>
                                  <m:sty m:val="p"/>
                                </m:rPr>
                                <a:rPr lang="en-US" sz="2800" b="0" i="1">
                                  <a:solidFill>
                                    <a:schemeClr val="tx1"/>
                                  </a:solidFill>
                                  <a:effectLst/>
                                  <a:latin typeface="Cambria Math" panose="02040503050406030204"/>
                                </a:rPr>
                                <m:t>Mother</m:t>
                              </m:r>
                            </m:oMath>
                          </a14:m>
                          <a:r>
                            <a:rPr lang="en-US"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(James, Ann)</a:t>
                          </a:r>
                          <a:endParaRPr lang="zh-CN"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p>
                          <a:pPr algn="just">
                            <a:spcBef>
                              <a:spcPts val="1000"/>
                            </a:spcBef>
                            <a:spcAft>
                              <a:spcPts val="0"/>
                            </a:spcAft>
                          </a:pPr>
                          <a14:m>
                            <m:oMath xmlns:m="http://schemas.openxmlformats.org/officeDocument/2006/math">
                              <m:r>
                                <m:rPr>
                                  <m:sty m:val="p"/>
                                </m:rPr>
                                <a:rPr lang="en-US" sz="2800" b="0" i="1">
                                  <a:solidFill>
                                    <a:schemeClr val="tx1"/>
                                  </a:solidFill>
                                  <a:effectLst/>
                                  <a:latin typeface="Cambria Math" panose="02040503050406030204"/>
                                </a:rPr>
                                <m:t>Mother</m:t>
                              </m:r>
                            </m:oMath>
                          </a14:m>
                          <a:r>
                            <a:rPr lang="en-US"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(James, Mike)</a:t>
                          </a:r>
                          <a:endParaRPr lang="zh-CN"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目标谓词</a:t>
                          </a:r>
                          <a:endParaRPr lang="zh-CN"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p>
                          <a:pPr algn="ctr">
                            <a:spcBef>
                              <a:spcPts val="1000"/>
                            </a:spcBef>
                            <a:spcAft>
                              <a:spcPts val="0"/>
                            </a:spcAft>
                          </a:pPr>
                          <a:r>
                            <a:rPr lang="zh-CN"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训练样例</a:t>
                          </a:r>
                          <a:endParaRPr lang="en-US" altLang="zh-CN"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p>
                          <a:pPr algn="ctr">
                            <a:spcBef>
                              <a:spcPts val="1000"/>
                            </a:spcBef>
                            <a:spcAft>
                              <a:spcPts val="0"/>
                            </a:spcAft>
                          </a:pPr>
                          <a:r>
                            <a:rPr lang="zh-CN" altLang="en-US"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集合</a:t>
                          </a:r>
                          <a:endParaRPr lang="zh-CN"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Bef>
                              <a:spcPts val="1000"/>
                            </a:spcBef>
                            <a:spcAft>
                              <a:spcPts val="0"/>
                            </a:spcAft>
                          </a:pPr>
                          <a14:m>
                            <m:oMath xmlns:m="http://schemas.openxmlformats.org/officeDocument/2006/math">
                              <m:r>
                                <m:rPr>
                                  <m:sty m:val="p"/>
                                </m:rPr>
                                <a:rPr lang="en-US" sz="2800" b="0" i="1" smtClean="0">
                                  <a:solidFill>
                                    <a:schemeClr val="tx1"/>
                                  </a:solidFill>
                                  <a:effectLst/>
                                  <a:latin typeface="Cambria Math" panose="02040503050406030204"/>
                                </a:rPr>
                                <m:t>Father</m:t>
                              </m:r>
                            </m:oMath>
                          </a14:m>
                          <a:r>
                            <a:rPr lang="en-US"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(David, Mike)</a:t>
                          </a:r>
                          <a:endParaRPr lang="zh-CN"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p>
                          <a:pPr algn="just">
                            <a:spcBef>
                              <a:spcPts val="1000"/>
                            </a:spcBef>
                            <a:spcAft>
                              <a:spcPts val="0"/>
                            </a:spcAft>
                          </a:pPr>
                          <a14:m>
                            <m:oMath xmlns:m="http://schemas.openxmlformats.org/officeDocument/2006/math">
                              <m:r>
                                <a:rPr lang="en-US" sz="2800" b="0">
                                  <a:solidFill>
                                    <a:schemeClr val="tx1"/>
                                  </a:solidFill>
                                  <a:effectLst/>
                                  <a:latin typeface="Cambria Math" panose="02040503050406030204"/>
                                </a:rPr>
                                <m:t>¬</m:t>
                              </m:r>
                              <m:r>
                                <m:rPr>
                                  <m:sty m:val="p"/>
                                </m:rPr>
                                <a:rPr lang="en-US" sz="2800" b="0" i="1">
                                  <a:solidFill>
                                    <a:schemeClr val="tx1"/>
                                  </a:solidFill>
                                  <a:effectLst/>
                                  <a:latin typeface="Cambria Math" panose="02040503050406030204"/>
                                </a:rPr>
                                <m:t>Father</m:t>
                              </m:r>
                            </m:oMath>
                          </a14:m>
                          <a:r>
                            <a:rPr lang="en-US"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(David, James)</a:t>
                          </a:r>
                          <a:endParaRPr lang="zh-CN"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p>
                          <a:pPr algn="just">
                            <a:spcBef>
                              <a:spcPts val="1000"/>
                            </a:spcBef>
                            <a:spcAft>
                              <a:spcPts val="0"/>
                            </a:spcAft>
                          </a:pPr>
                          <a14:m>
                            <m:oMath xmlns:m="http://schemas.openxmlformats.org/officeDocument/2006/math">
                              <m:r>
                                <a:rPr lang="en-US" sz="2800" b="0">
                                  <a:solidFill>
                                    <a:schemeClr val="tx1"/>
                                  </a:solidFill>
                                  <a:effectLst/>
                                  <a:latin typeface="Cambria Math" panose="02040503050406030204"/>
                                </a:rPr>
                                <m:t>¬</m:t>
                              </m:r>
                              <m:r>
                                <m:rPr>
                                  <m:sty m:val="p"/>
                                </m:rPr>
                                <a:rPr lang="en-US" sz="2800" b="0" i="1">
                                  <a:solidFill>
                                    <a:schemeClr val="tx1"/>
                                  </a:solidFill>
                                  <a:effectLst/>
                                  <a:latin typeface="Cambria Math" panose="02040503050406030204"/>
                                </a:rPr>
                                <m:t>Father</m:t>
                              </m:r>
                            </m:oMath>
                          </a14:m>
                          <a:r>
                            <a:rPr lang="en-US"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(James, Ann)</a:t>
                          </a:r>
                          <a:endParaRPr lang="zh-CN"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p>
                          <a:pPr algn="just">
                            <a:spcBef>
                              <a:spcPts val="1000"/>
                            </a:spcBef>
                            <a:spcAft>
                              <a:spcPts val="0"/>
                            </a:spcAft>
                          </a:pPr>
                          <a14:m>
                            <m:oMath xmlns:m="http://schemas.openxmlformats.org/officeDocument/2006/math">
                              <m:r>
                                <a:rPr lang="en-US" sz="2800" b="0">
                                  <a:solidFill>
                                    <a:schemeClr val="tx1"/>
                                  </a:solidFill>
                                  <a:effectLst/>
                                  <a:latin typeface="Cambria Math" panose="02040503050406030204"/>
                                </a:rPr>
                                <m:t>¬</m:t>
                              </m:r>
                              <m:r>
                                <m:rPr>
                                  <m:sty m:val="p"/>
                                </m:rPr>
                                <a:rPr lang="en-US" sz="2800" b="0" i="1">
                                  <a:solidFill>
                                    <a:schemeClr val="tx1"/>
                                  </a:solidFill>
                                  <a:effectLst/>
                                  <a:latin typeface="Cambria Math" panose="02040503050406030204"/>
                                </a:rPr>
                                <m:t>Father</m:t>
                              </m:r>
                            </m:oMath>
                          </a14:m>
                          <a:r>
                            <a:rPr lang="en-US"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(James, Mike)</a:t>
                          </a:r>
                          <a:endParaRPr lang="zh-CN"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p>
                          <a:pPr algn="just">
                            <a:spcBef>
                              <a:spcPts val="1000"/>
                            </a:spcBef>
                            <a:spcAft>
                              <a:spcPts val="0"/>
                            </a:spcAft>
                          </a:pPr>
                          <a14:m>
                            <m:oMath xmlns:m="http://schemas.openxmlformats.org/officeDocument/2006/math">
                              <m:r>
                                <a:rPr lang="en-US" sz="2800" b="0">
                                  <a:solidFill>
                                    <a:schemeClr val="tx1"/>
                                  </a:solidFill>
                                  <a:effectLst/>
                                  <a:latin typeface="Cambria Math" panose="02040503050406030204"/>
                                </a:rPr>
                                <m:t>¬</m:t>
                              </m:r>
                              <m:r>
                                <m:rPr>
                                  <m:sty m:val="p"/>
                                </m:rPr>
                                <a:rPr lang="en-US" sz="2800" b="0" i="1">
                                  <a:solidFill>
                                    <a:schemeClr val="tx1"/>
                                  </a:solidFill>
                                  <a:effectLst/>
                                  <a:latin typeface="Cambria Math" panose="02040503050406030204"/>
                                </a:rPr>
                                <m:t>Father</m:t>
                              </m:r>
                            </m:oMath>
                          </a14:m>
                          <a:r>
                            <a:rPr lang="en-US"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(Ann, Mike)</a:t>
                          </a:r>
                          <a:endParaRPr lang="zh-CN"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Choice>
        <mc:Fallback xmlns="">
          <p:graphicFrame>
            <p:nvGraphicFramePr>
              <p:cNvPr id="16" name="表格 15"/>
              <p:cNvGraphicFramePr>
                <a:graphicFrameLocks noGrp="1"/>
              </p:cNvGraphicFramePr>
              <p:nvPr/>
            </p:nvGraphicFramePr>
            <p:xfrm>
              <a:off x="656890" y="3300579"/>
              <a:ext cx="10825692" cy="2641600"/>
            </p:xfrm>
            <a:graphic>
              <a:graphicData uri="http://schemas.openxmlformats.org/drawingml/2006/table">
                <a:tbl>
                  <a:tblPr firstRow="1" firstCol="1" bandRow="1">
                    <a:tableStyleId>{5C22544A-7EE6-4342-B048-85BDC9FD1C3A}</a:tableStyleId>
                  </a:tblPr>
                  <a:tblGrid>
                    <a:gridCol w="1621518"/>
                    <a:gridCol w="3678189"/>
                    <a:gridCol w="1803128"/>
                    <a:gridCol w="3722857"/>
                  </a:tblGrid>
                  <a:tr h="2641600">
                    <a:tc>
                      <a:txBody>
                        <a:bodyPr/>
                        <a:lstStyle/>
                        <a:p>
                          <a:pPr algn="ctr">
                            <a:spcBef>
                              <a:spcPts val="1000"/>
                            </a:spcBef>
                            <a:spcAft>
                              <a:spcPts val="0"/>
                            </a:spcAft>
                          </a:pPr>
                          <a:r>
                            <a:rPr lang="zh-CN"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背景知识</a:t>
                          </a:r>
                          <a:endParaRPr lang="en-US" altLang="zh-CN"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p>
                          <a:pPr algn="ctr">
                            <a:spcBef>
                              <a:spcPts val="1000"/>
                            </a:spcBef>
                            <a:spcAft>
                              <a:spcPts val="0"/>
                            </a:spcAft>
                          </a:pPr>
                          <a:r>
                            <a:rPr lang="zh-CN" altLang="en-US"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样例集合</a:t>
                          </a:r>
                          <a:endParaRPr lang="zh-CN"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zh-CN"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目标谓词</a:t>
                          </a:r>
                          <a:endParaRPr lang="zh-CN"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p>
                          <a:pPr algn="ctr">
                            <a:spcBef>
                              <a:spcPts val="1000"/>
                            </a:spcBef>
                            <a:spcAft>
                              <a:spcPts val="0"/>
                            </a:spcAft>
                          </a:pPr>
                          <a:r>
                            <a:rPr lang="zh-CN"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训练样例</a:t>
                          </a:r>
                          <a:endParaRPr lang="en-US" altLang="zh-CN"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p>
                          <a:pPr algn="ctr">
                            <a:spcBef>
                              <a:spcPts val="1000"/>
                            </a:spcBef>
                            <a:spcAft>
                              <a:spcPts val="0"/>
                            </a:spcAft>
                          </a:pPr>
                          <a:r>
                            <a:rPr lang="zh-CN" altLang="en-US"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集合</a:t>
                          </a:r>
                          <a:endParaRPr lang="zh-CN" sz="2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r>
                </a:tbl>
              </a:graphicData>
            </a:graphic>
          </p:graphicFrame>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知识图谱推理</a:t>
            </a:r>
            <a:r>
              <a:rPr lang="en-US" altLang="zh-CN" dirty="0"/>
              <a:t>:</a:t>
            </a:r>
            <a:r>
              <a:rPr lang="zh-CN" altLang="en-US" dirty="0"/>
              <a:t> </a:t>
            </a:r>
            <a:r>
              <a:rPr lang="en-US" altLang="zh-CN" dirty="0">
                <a:solidFill>
                  <a:srgbClr val="00B0F0"/>
                </a:solidFill>
              </a:rPr>
              <a:t>FOIL</a:t>
            </a:r>
            <a:r>
              <a:rPr lang="en-US" altLang="zh-CN" dirty="0"/>
              <a:t> (First Order Inductive Learner)</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94448" y="789709"/>
                <a:ext cx="4766524" cy="5846753"/>
              </a:xfrm>
            </p:spPr>
            <p:txBody>
              <a:bodyPr>
                <a:normAutofit/>
              </a:bodyPr>
              <a:lstStyle/>
              <a:p>
                <a:r>
                  <a:rPr lang="zh-CN" altLang="en-US" dirty="0"/>
                  <a:t>给定目标谓词，此时推理规则只有目标谓词</a:t>
                </a:r>
                <a:endParaRPr lang="en-US" altLang="zh-CN" dirty="0"/>
              </a:p>
              <a:p>
                <a:endParaRPr lang="en-US" altLang="zh-CN" dirty="0"/>
              </a:p>
              <a:p>
                <a:r>
                  <a:rPr lang="zh-CN" altLang="en-US" dirty="0"/>
                  <a:t>因此推理规则所覆盖的正例和反例的样本数分别是训练样本中正例和反例的数量</a:t>
                </a:r>
                <a:endParaRPr lang="en-US" altLang="zh-CN" dirty="0"/>
              </a:p>
              <a:p>
                <a:pPr lvl="1"/>
                <a14:m>
                  <m:oMath xmlns:m="http://schemas.openxmlformats.org/officeDocument/2006/math">
                    <m:sSub>
                      <m:sSubPr>
                        <m:ctrlPr>
                          <a:rPr lang="en-US" altLang="zh-CN" i="1" dirty="0">
                            <a:latin typeface="Cambria Math" panose="02040503050406030204" pitchFamily="18" charset="0"/>
                          </a:rPr>
                        </m:ctrlPr>
                      </m:sSubPr>
                      <m:e>
                        <m:r>
                          <a:rPr lang="zh-CN" altLang="en-US" i="1" dirty="0" smtClean="0">
                            <a:latin typeface="Cambria Math" panose="02040503050406030204" pitchFamily="18" charset="0"/>
                          </a:rPr>
                          <m:t>𝑚</m:t>
                        </m:r>
                      </m:e>
                      <m:sub>
                        <m:r>
                          <a:rPr lang="en-US" altLang="zh-CN" i="1" dirty="0">
                            <a:latin typeface="Cambria Math" panose="02040503050406030204" pitchFamily="18" charset="0"/>
                          </a:rPr>
                          <m:t>+</m:t>
                        </m:r>
                      </m:sub>
                    </m:sSub>
                    <m:r>
                      <a:rPr lang="en-US" altLang="zh-CN" i="1" dirty="0">
                        <a:latin typeface="Cambria Math" panose="02040503050406030204" pitchFamily="18" charset="0"/>
                      </a:rPr>
                      <m:t>=</m:t>
                    </m:r>
                    <m:r>
                      <a:rPr lang="en-US" altLang="zh-CN" i="1" dirty="0">
                        <a:latin typeface="Cambria Math" panose="02040503050406030204" pitchFamily="18" charset="0"/>
                      </a:rPr>
                      <m:t>1</m:t>
                    </m:r>
                    <m:r>
                      <a:rPr lang="zh-CN" altLang="en-US"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𝑚</m:t>
                        </m:r>
                      </m:e>
                      <m:sub>
                        <m:r>
                          <a:rPr lang="en-US" altLang="zh-CN" i="1" dirty="0">
                            <a:latin typeface="Cambria Math" panose="02040503050406030204" pitchFamily="18" charset="0"/>
                          </a:rPr>
                          <m:t>−</m:t>
                        </m:r>
                      </m:sub>
                    </m:sSub>
                    <m:r>
                      <a:rPr lang="en-US" altLang="zh-CN" i="1" dirty="0">
                        <a:latin typeface="Cambria Math" panose="02040503050406030204" pitchFamily="18" charset="0"/>
                      </a:rPr>
                      <m:t>=</m:t>
                    </m:r>
                    <m:r>
                      <a:rPr lang="en-US" altLang="zh-CN" i="1" dirty="0">
                        <a:latin typeface="Cambria Math" panose="02040503050406030204" pitchFamily="18" charset="0"/>
                      </a:rPr>
                      <m:t>4</m:t>
                    </m:r>
                  </m:oMath>
                </a14:m>
                <a:endParaRPr lang="zh-CN" altLang="en-US"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394448" y="789709"/>
                <a:ext cx="4766524" cy="5846753"/>
              </a:xfrm>
              <a:blipFill rotWithShape="1">
                <a:blip r:embed="rId1"/>
                <a:stretch>
                  <a:fillRect l="-2" t="-7" r="7" b="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nvGraphicFramePr>
            <p:xfrm>
              <a:off x="5160971" y="789709"/>
              <a:ext cx="6758926" cy="5523246"/>
            </p:xfrm>
            <a:graphic>
              <a:graphicData uri="http://schemas.openxmlformats.org/drawingml/2006/table">
                <a:tbl>
                  <a:tblPr firstRow="1" firstCol="1" bandRow="1">
                    <a:tableStyleId>{5C22544A-7EE6-4342-B048-85BDC9FD1C3A}</a:tableStyleId>
                  </a:tblPr>
                  <a:tblGrid>
                    <a:gridCol w="1983496"/>
                    <a:gridCol w="1410068"/>
                    <a:gridCol w="1034050"/>
                    <a:gridCol w="1095181"/>
                    <a:gridCol w="1236131"/>
                  </a:tblGrid>
                  <a:tr h="566486">
                    <a:tc gridSpan="2">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推理规则</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tc>
                    <a:tc gridSpan="2">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推理规则涵盖的正例和反例数</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FOIL</a:t>
                          </a: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信息增益值</a:t>
                          </a:r>
                          <a:endPar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目标谓词</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前提约束谓词</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正例</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反例</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信息增益值</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𝐹𝑎𝑡ℎ𝑒𝑟</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空集</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600" i="1" smtClean="0">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600" i="1" smtClean="0">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4</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𝐹𝑂𝐼𝐿</m:t>
                                </m:r>
                                <m:r>
                                  <a:rPr lang="en-US" sz="1600" smtClean="0">
                                    <a:solidFill>
                                      <a:schemeClr val="tx1"/>
                                    </a:solidFill>
                                    <a:effectLst/>
                                    <a:latin typeface="Cambria Math" panose="02040503050406030204"/>
                                  </a:rPr>
                                  <m:t>_</m:t>
                                </m:r>
                                <m:r>
                                  <a:rPr lang="en-US" sz="1600" smtClean="0">
                                    <a:solidFill>
                                      <a:schemeClr val="tx1"/>
                                    </a:solidFill>
                                    <a:effectLst/>
                                    <a:latin typeface="Cambria Math" panose="02040503050406030204"/>
                                  </a:rPr>
                                  <m:t>𝐺𝑎𝑖𝑛</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rowSpan="18">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𝐹𝑎𝑡ℎ𝑒𝑟</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𝑀𝑜𝑡ℎ𝑒𝑟</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2</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𝑀𝑜𝑡ℎ𝑒𝑟</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2</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𝑀𝑜𝑡ℎ𝑒𝑟</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𝑀𝑜𝑡ℎ𝑒𝑟</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𝑀𝑜𝑡ℎ𝑒𝑟</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𝑀𝑜𝑡ℎ𝑒𝑟</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3</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0.32</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𝑆𝑖𝑏𝑙𝑖𝑛𝑔</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𝑆𝑖𝑏𝑙𝑖𝑛𝑔</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𝑆𝑖𝑏𝑙𝑖𝑛𝑔</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𝑆𝑖𝑏𝑙𝑖𝑛𝑔</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𝑆𝑖𝑏𝑙𝑖𝑛𝑔</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𝑆𝑖𝑏𝑙𝑖𝑛𝑔</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2</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0.74</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𝐶𝑜𝑢𝑝𝑙</m:t>
                                </m:r>
                                <m:r>
                                  <m:rPr>
                                    <m:sty m:val="p"/>
                                  </m:rPr>
                                  <a:rPr lang="en-US" sz="1600" smtClean="0">
                                    <a:solidFill>
                                      <a:schemeClr val="tx1"/>
                                    </a:solidFill>
                                    <a:effectLst/>
                                    <a:latin typeface="Cambria Math" panose="02040503050406030204"/>
                                  </a:rPr>
                                  <m:t>e</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𝑪𝒐𝒖𝒑𝒍</m:t>
                                </m:r>
                                <m:r>
                                  <a:rPr lang="en-US" sz="1600" smtClean="0">
                                    <a:solidFill>
                                      <a:schemeClr val="tx1"/>
                                    </a:solidFill>
                                    <a:effectLst/>
                                    <a:latin typeface="Cambria Math" panose="02040503050406030204"/>
                                  </a:rPr>
                                  <m:t>𝐞</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𝒙</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𝒛</m:t>
                                </m:r>
                                <m:r>
                                  <a:rPr lang="en-US" sz="1600" smtClean="0">
                                    <a:solidFill>
                                      <a:schemeClr val="tx1"/>
                                    </a:solidFill>
                                    <a:effectLst/>
                                    <a:latin typeface="Cambria Math" panose="02040503050406030204"/>
                                  </a:rPr>
                                  <m:t>)</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𝒎</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𝟏</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𝒎</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𝟏</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1.32</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𝐶𝑜𝑢𝑝𝑙</m:t>
                                </m:r>
                                <m:r>
                                  <m:rPr>
                                    <m:sty m:val="p"/>
                                  </m:rPr>
                                  <a:rPr lang="en-US" sz="1600" smtClean="0">
                                    <a:solidFill>
                                      <a:schemeClr val="tx1"/>
                                    </a:solidFill>
                                    <a:effectLst/>
                                    <a:latin typeface="Cambria Math" panose="02040503050406030204"/>
                                  </a:rPr>
                                  <m:t>e</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oMath>
                          </a14:m>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0</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𝐶𝑜𝑢𝑝𝑙</m:t>
                                </m:r>
                                <m:r>
                                  <m:rPr>
                                    <m:sty m:val="p"/>
                                  </m:rPr>
                                  <a:rPr lang="en-US" sz="1600" smtClean="0">
                                    <a:solidFill>
                                      <a:schemeClr val="tx1"/>
                                    </a:solidFill>
                                    <a:effectLst/>
                                    <a:latin typeface="Cambria Math" panose="02040503050406030204"/>
                                  </a:rPr>
                                  <m:t>e</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𝐶𝑜𝑢𝑝𝑙</m:t>
                                </m:r>
                                <m:r>
                                  <m:rPr>
                                    <m:sty m:val="p"/>
                                  </m:rPr>
                                  <a:rPr lang="en-US" sz="1600" smtClean="0">
                                    <a:solidFill>
                                      <a:schemeClr val="tx1"/>
                                    </a:solidFill>
                                    <a:effectLst/>
                                    <a:latin typeface="Cambria Math" panose="02040503050406030204"/>
                                  </a:rPr>
                                  <m:t>e</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2</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𝐶𝑜𝑢𝑝𝑙</m:t>
                                </m:r>
                                <m:r>
                                  <m:rPr>
                                    <m:sty m:val="p"/>
                                  </m:rPr>
                                  <a:rPr lang="en-US" sz="1600" smtClean="0">
                                    <a:solidFill>
                                      <a:schemeClr val="tx1"/>
                                    </a:solidFill>
                                    <a:effectLst/>
                                    <a:latin typeface="Cambria Math" panose="02040503050406030204"/>
                                  </a:rPr>
                                  <m:t>e</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Choice>
        <mc:Fallback xmlns="">
          <p:graphicFrame>
            <p:nvGraphicFramePr>
              <p:cNvPr id="5" name="表格 4"/>
              <p:cNvGraphicFramePr>
                <a:graphicFrameLocks noGrp="1"/>
              </p:cNvGraphicFramePr>
              <p:nvPr/>
            </p:nvGraphicFramePr>
            <p:xfrm>
              <a:off x="5160971" y="789709"/>
              <a:ext cx="6758926" cy="5523246"/>
            </p:xfrm>
            <a:graphic>
              <a:graphicData uri="http://schemas.openxmlformats.org/drawingml/2006/table">
                <a:tbl>
                  <a:tblPr firstRow="1" firstCol="1" bandRow="1">
                    <a:tableStyleId>{5C22544A-7EE6-4342-B048-85BDC9FD1C3A}</a:tableStyleId>
                  </a:tblPr>
                  <a:tblGrid>
                    <a:gridCol w="1983496"/>
                    <a:gridCol w="1410068"/>
                    <a:gridCol w="1034050"/>
                    <a:gridCol w="1095181"/>
                    <a:gridCol w="1236131"/>
                  </a:tblGrid>
                  <a:tr h="566486">
                    <a:tc gridSpan="2">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推理规则</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tc>
                    <a:tc gridSpan="2">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推理规则涵盖的正例和反例数</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FOIL</a:t>
                          </a: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信息增益值</a:t>
                          </a:r>
                          <a:endPar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目标谓词</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前提约束谓词</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正例</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反例</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信息增益值</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8285">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空集</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r>
                  <a:tr h="247650">
                    <a:tc rowSpan="18">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8285">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0.32</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8285">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8285">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0.74</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8285">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1.32</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8285">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知识图谱推理</a:t>
            </a:r>
            <a:r>
              <a:rPr lang="en-US" altLang="zh-CN" dirty="0"/>
              <a:t>:</a:t>
            </a:r>
            <a:r>
              <a:rPr lang="zh-CN" altLang="en-US" dirty="0"/>
              <a:t> </a:t>
            </a:r>
            <a:r>
              <a:rPr lang="en-US" altLang="zh-CN" dirty="0">
                <a:solidFill>
                  <a:srgbClr val="00B0F0"/>
                </a:solidFill>
              </a:rPr>
              <a:t>FOIL</a:t>
            </a:r>
            <a:r>
              <a:rPr lang="en-US" altLang="zh-CN" dirty="0"/>
              <a:t> (First Order Inductive Learner)</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94447" y="789709"/>
                <a:ext cx="5637643" cy="5846753"/>
              </a:xfrm>
            </p:spPr>
            <p:txBody>
              <a:bodyPr>
                <a:normAutofit fontScale="85000" lnSpcReduction="20000"/>
              </a:bodyPr>
              <a:lstStyle/>
              <a:p>
                <a:r>
                  <a:rPr lang="zh-CN" altLang="en-US" dirty="0"/>
                  <a:t>将</a:t>
                </a:r>
                <a14:m>
                  <m:oMath xmlns:m="http://schemas.openxmlformats.org/officeDocument/2006/math">
                    <m:r>
                      <a:rPr lang="zh-CN" altLang="en-US" i="1" dirty="0" smtClean="0">
                        <a:latin typeface="Cambria Math" panose="02040503050406030204" pitchFamily="18" charset="0"/>
                      </a:rPr>
                      <m:t>𝑀𝑜𝑡</m:t>
                    </m:r>
                    <m:r>
                      <a:rPr lang="en-US" altLang="zh-CN" i="1" dirty="0">
                        <a:latin typeface="Cambria Math" panose="02040503050406030204" pitchFamily="18" charset="0"/>
                      </a:rPr>
                      <m:t>ℎ</m:t>
                    </m:r>
                    <m:r>
                      <a:rPr lang="zh-CN" altLang="en-US" i="1" dirty="0">
                        <a:latin typeface="Cambria Math" panose="02040503050406030204" pitchFamily="18" charset="0"/>
                      </a:rPr>
                      <m:t>𝑒𝑟</m:t>
                    </m:r>
                    <m:r>
                      <a:rPr lang="en-US" altLang="zh-CN" i="1" dirty="0">
                        <a:latin typeface="Cambria Math" panose="02040503050406030204" pitchFamily="18" charset="0"/>
                      </a:rPr>
                      <m:t>(</m:t>
                    </m:r>
                    <m:r>
                      <a:rPr lang="zh-CN" altLang="en-US" i="1" dirty="0">
                        <a:latin typeface="Cambria Math" panose="02040503050406030204" pitchFamily="18" charset="0"/>
                      </a:rPr>
                      <m:t>𝑥</m:t>
                    </m:r>
                    <m:r>
                      <a:rPr lang="en-US" altLang="zh-CN" i="1" dirty="0">
                        <a:latin typeface="Cambria Math" panose="02040503050406030204" pitchFamily="18" charset="0"/>
                      </a:rPr>
                      <m:t>, </m:t>
                    </m:r>
                    <m:r>
                      <a:rPr lang="zh-CN" altLang="en-US" i="1" dirty="0">
                        <a:latin typeface="Cambria Math" panose="02040503050406030204" pitchFamily="18" charset="0"/>
                      </a:rPr>
                      <m:t>𝑦</m:t>
                    </m:r>
                    <m:r>
                      <a:rPr lang="en-US" altLang="zh-CN" i="1" dirty="0">
                        <a:latin typeface="Cambria Math" panose="02040503050406030204" pitchFamily="18" charset="0"/>
                      </a:rPr>
                      <m:t>)</m:t>
                    </m:r>
                  </m:oMath>
                </a14:m>
                <a:r>
                  <a:rPr lang="zh-CN" altLang="en-US" dirty="0"/>
                  <a:t>作为前提约束谓词加入，可得到推理规则</a:t>
                </a:r>
                <a:endParaRPr lang="zh-CN" altLang="en-US" dirty="0"/>
              </a:p>
              <a:p>
                <a:pPr lvl="1"/>
                <a14:m>
                  <m:oMath xmlns:m="http://schemas.openxmlformats.org/officeDocument/2006/math">
                    <m:r>
                      <a:rPr lang="zh-CN" altLang="en-US" i="1" dirty="0" smtClean="0">
                        <a:latin typeface="Cambria Math" panose="02040503050406030204" pitchFamily="18" charset="0"/>
                      </a:rPr>
                      <m:t>𝑀𝑜𝑡</m:t>
                    </m:r>
                    <m:r>
                      <a:rPr lang="en-US" altLang="zh-CN" i="1" dirty="0">
                        <a:latin typeface="Cambria Math" panose="02040503050406030204" pitchFamily="18" charset="0"/>
                      </a:rPr>
                      <m:t>ℎ</m:t>
                    </m:r>
                    <m:r>
                      <a:rPr lang="zh-CN" altLang="en-US" i="1" dirty="0">
                        <a:latin typeface="Cambria Math" panose="02040503050406030204" pitchFamily="18" charset="0"/>
                      </a:rPr>
                      <m:t>𝑒𝑟</m:t>
                    </m:r>
                    <m:r>
                      <a:rPr lang="en-US" altLang="zh-CN" i="1" dirty="0">
                        <a:latin typeface="Cambria Math" panose="02040503050406030204" pitchFamily="18" charset="0"/>
                      </a:rPr>
                      <m:t>(</m:t>
                    </m:r>
                    <m:r>
                      <a:rPr lang="zh-CN" altLang="en-US" i="1" dirty="0">
                        <a:latin typeface="Cambria Math" panose="02040503050406030204" pitchFamily="18" charset="0"/>
                      </a:rPr>
                      <m:t>𝑥</m:t>
                    </m:r>
                    <m:r>
                      <a:rPr lang="en-US" altLang="zh-CN" i="1" dirty="0">
                        <a:latin typeface="Cambria Math" panose="02040503050406030204" pitchFamily="18" charset="0"/>
                      </a:rPr>
                      <m:t>, </m:t>
                    </m:r>
                    <m:r>
                      <a:rPr lang="zh-CN" altLang="en-US" i="1" dirty="0">
                        <a:latin typeface="Cambria Math" panose="02040503050406030204" pitchFamily="18" charset="0"/>
                      </a:rPr>
                      <m:t>𝑦</m:t>
                    </m:r>
                    <m:r>
                      <a:rPr lang="en-US" altLang="zh-CN" i="1" dirty="0">
                        <a:latin typeface="Cambria Math" panose="02040503050406030204" pitchFamily="18" charset="0"/>
                      </a:rPr>
                      <m:t>)→</m:t>
                    </m:r>
                    <m:r>
                      <a:rPr lang="zh-CN" altLang="en-US" i="1" dirty="0">
                        <a:latin typeface="Cambria Math" panose="02040503050406030204" pitchFamily="18" charset="0"/>
                      </a:rPr>
                      <m:t>𝐹𝑎𝑡</m:t>
                    </m:r>
                    <m:r>
                      <a:rPr lang="en-US" altLang="zh-CN" i="1" dirty="0">
                        <a:latin typeface="Cambria Math" panose="02040503050406030204" pitchFamily="18" charset="0"/>
                      </a:rPr>
                      <m:t>ℎ</m:t>
                    </m:r>
                    <m:r>
                      <a:rPr lang="zh-CN" altLang="en-US" i="1" dirty="0">
                        <a:latin typeface="Cambria Math" panose="02040503050406030204" pitchFamily="18" charset="0"/>
                      </a:rPr>
                      <m:t>𝑒𝑟</m:t>
                    </m:r>
                    <m:r>
                      <a:rPr lang="en-US" altLang="zh-CN" i="1" dirty="0">
                        <a:latin typeface="Cambria Math" panose="02040503050406030204" pitchFamily="18" charset="0"/>
                      </a:rPr>
                      <m:t>(</m:t>
                    </m:r>
                    <m:r>
                      <a:rPr lang="zh-CN" altLang="en-US" i="1" dirty="0">
                        <a:latin typeface="Cambria Math" panose="02040503050406030204" pitchFamily="18" charset="0"/>
                      </a:rPr>
                      <m:t>𝑥</m:t>
                    </m:r>
                    <m:r>
                      <a:rPr lang="en-US" altLang="zh-CN" i="1" dirty="0">
                        <a:latin typeface="Cambria Math" panose="02040503050406030204" pitchFamily="18" charset="0"/>
                      </a:rPr>
                      <m:t>, </m:t>
                    </m:r>
                    <m:r>
                      <a:rPr lang="zh-CN" altLang="en-US" i="1" dirty="0">
                        <a:latin typeface="Cambria Math" panose="02040503050406030204" pitchFamily="18" charset="0"/>
                      </a:rPr>
                      <m:t>𝑦</m:t>
                    </m:r>
                    <m:r>
                      <a:rPr lang="en-US" altLang="zh-CN" i="1" dirty="0">
                        <a:latin typeface="Cambria Math" panose="02040503050406030204" pitchFamily="18" charset="0"/>
                      </a:rPr>
                      <m:t>)</m:t>
                    </m:r>
                  </m:oMath>
                </a14:m>
                <a:r>
                  <a:rPr lang="en-US" altLang="zh-CN" dirty="0"/>
                  <a:t> </a:t>
                </a:r>
                <a:endParaRPr lang="en-US" altLang="zh-CN" dirty="0"/>
              </a:p>
              <a:p>
                <a:r>
                  <a:rPr lang="zh-CN" altLang="en-US" dirty="0"/>
                  <a:t>背景知识中</a:t>
                </a:r>
                <a14:m>
                  <m:oMath xmlns:m="http://schemas.openxmlformats.org/officeDocument/2006/math">
                    <m:r>
                      <a:rPr lang="zh-CN" altLang="en-US" i="1" dirty="0" smtClean="0">
                        <a:latin typeface="Cambria Math" panose="02040503050406030204" pitchFamily="18" charset="0"/>
                      </a:rPr>
                      <m:t>𝑀𝑜𝑡</m:t>
                    </m:r>
                    <m:r>
                      <a:rPr lang="en-US" altLang="zh-CN" i="1" dirty="0">
                        <a:latin typeface="Cambria Math" panose="02040503050406030204" pitchFamily="18" charset="0"/>
                      </a:rPr>
                      <m:t>ℎ</m:t>
                    </m:r>
                    <m:r>
                      <a:rPr lang="zh-CN" altLang="en-US" i="1" dirty="0">
                        <a:latin typeface="Cambria Math" panose="02040503050406030204" pitchFamily="18" charset="0"/>
                      </a:rPr>
                      <m:t>𝑒𝑟</m:t>
                    </m:r>
                    <m:r>
                      <a:rPr lang="en-US" altLang="zh-CN" i="1" dirty="0">
                        <a:latin typeface="Cambria Math" panose="02040503050406030204" pitchFamily="18" charset="0"/>
                      </a:rPr>
                      <m:t>(</m:t>
                    </m:r>
                    <m:r>
                      <a:rPr lang="zh-CN" altLang="en-US" i="1" dirty="0">
                        <a:latin typeface="Cambria Math" panose="02040503050406030204" pitchFamily="18" charset="0"/>
                      </a:rPr>
                      <m:t>𝑥</m:t>
                    </m:r>
                    <m:r>
                      <a:rPr lang="en-US" altLang="zh-CN" i="1" dirty="0">
                        <a:latin typeface="Cambria Math" panose="02040503050406030204" pitchFamily="18" charset="0"/>
                      </a:rPr>
                      <m:t>, </m:t>
                    </m:r>
                    <m:r>
                      <a:rPr lang="zh-CN" altLang="en-US" i="1" dirty="0">
                        <a:latin typeface="Cambria Math" panose="02040503050406030204" pitchFamily="18" charset="0"/>
                      </a:rPr>
                      <m:t>𝑦</m:t>
                    </m:r>
                    <m:r>
                      <a:rPr lang="en-US" altLang="zh-CN" i="1" dirty="0">
                        <a:latin typeface="Cambria Math" panose="02040503050406030204" pitchFamily="18" charset="0"/>
                      </a:rPr>
                      <m:t>)</m:t>
                    </m:r>
                  </m:oMath>
                </a14:m>
                <a:r>
                  <a:rPr lang="zh-CN" altLang="en-US" dirty="0"/>
                  <a:t>有两个实例</a:t>
                </a:r>
                <a:endParaRPr lang="zh-CN" altLang="en-US" dirty="0"/>
              </a:p>
              <a:p>
                <a:pPr lvl="1"/>
                <a14:m>
                  <m:oMath xmlns:m="http://schemas.openxmlformats.org/officeDocument/2006/math">
                    <m:r>
                      <a:rPr lang="zh-CN" altLang="en-US" i="1" dirty="0" smtClean="0">
                        <a:latin typeface="Cambria Math" panose="02040503050406030204" pitchFamily="18" charset="0"/>
                      </a:rPr>
                      <m:t>𝑀𝑜𝑡</m:t>
                    </m:r>
                    <m:r>
                      <a:rPr lang="en-US" altLang="zh-CN" i="1" dirty="0">
                        <a:latin typeface="Cambria Math" panose="02040503050406030204" pitchFamily="18" charset="0"/>
                      </a:rPr>
                      <m:t>ℎ</m:t>
                    </m:r>
                    <m:r>
                      <a:rPr lang="zh-CN" altLang="en-US" i="1" dirty="0">
                        <a:latin typeface="Cambria Math" panose="02040503050406030204" pitchFamily="18" charset="0"/>
                      </a:rPr>
                      <m:t>𝑒𝑟</m:t>
                    </m:r>
                    <m:r>
                      <a:rPr lang="en-US" altLang="zh-CN" i="1" dirty="0">
                        <a:latin typeface="Cambria Math" panose="02040503050406030204" pitchFamily="18" charset="0"/>
                      </a:rPr>
                      <m:t>(</m:t>
                    </m:r>
                    <m:r>
                      <a:rPr lang="en-US" altLang="zh-CN" i="1" dirty="0">
                        <a:latin typeface="Cambria Math" panose="02040503050406030204" pitchFamily="18" charset="0"/>
                      </a:rPr>
                      <m:t>𝐽𝑎𝑚𝑒𝑠</m:t>
                    </m:r>
                    <m:r>
                      <a:rPr lang="en-US" altLang="zh-CN" i="1" dirty="0">
                        <a:latin typeface="Cambria Math" panose="02040503050406030204" pitchFamily="18" charset="0"/>
                      </a:rPr>
                      <m:t>, </m:t>
                    </m:r>
                    <m:r>
                      <a:rPr lang="en-US" altLang="zh-CN" i="1" dirty="0">
                        <a:latin typeface="Cambria Math" panose="02040503050406030204" pitchFamily="18" charset="0"/>
                      </a:rPr>
                      <m:t>𝐴𝑛𝑛</m:t>
                    </m:r>
                    <m:r>
                      <a:rPr lang="en-US" altLang="zh-CN" i="1" dirty="0">
                        <a:latin typeface="Cambria Math" panose="02040503050406030204" pitchFamily="18" charset="0"/>
                      </a:rPr>
                      <m:t>)</m:t>
                    </m:r>
                  </m:oMath>
                </a14:m>
                <a:endParaRPr lang="en-US" altLang="zh-CN" dirty="0"/>
              </a:p>
              <a:p>
                <a:pPr lvl="1"/>
                <a14:m>
                  <m:oMath xmlns:m="http://schemas.openxmlformats.org/officeDocument/2006/math">
                    <m:r>
                      <a:rPr lang="zh-CN" altLang="en-US" i="1" dirty="0" smtClean="0">
                        <a:latin typeface="Cambria Math" panose="02040503050406030204" pitchFamily="18" charset="0"/>
                      </a:rPr>
                      <m:t>𝑀𝑜𝑡</m:t>
                    </m:r>
                    <m:r>
                      <a:rPr lang="en-US" altLang="zh-CN" i="1" dirty="0">
                        <a:latin typeface="Cambria Math" panose="02040503050406030204" pitchFamily="18" charset="0"/>
                      </a:rPr>
                      <m:t>ℎ</m:t>
                    </m:r>
                    <m:r>
                      <a:rPr lang="zh-CN" altLang="en-US" i="1" dirty="0">
                        <a:latin typeface="Cambria Math" panose="02040503050406030204" pitchFamily="18" charset="0"/>
                      </a:rPr>
                      <m:t>𝑒𝑟</m:t>
                    </m:r>
                    <m:r>
                      <a:rPr lang="en-US" altLang="zh-CN" i="1" dirty="0">
                        <a:latin typeface="Cambria Math" panose="02040503050406030204" pitchFamily="18" charset="0"/>
                      </a:rPr>
                      <m:t>(</m:t>
                    </m:r>
                    <m:r>
                      <a:rPr lang="en-US" altLang="zh-CN" i="1" dirty="0">
                        <a:latin typeface="Cambria Math" panose="02040503050406030204" pitchFamily="18" charset="0"/>
                      </a:rPr>
                      <m:t>𝐽𝑎𝑚𝑒𝑠</m:t>
                    </m:r>
                    <m:r>
                      <a:rPr lang="en-US" altLang="zh-CN" i="1" dirty="0">
                        <a:latin typeface="Cambria Math" panose="02040503050406030204" pitchFamily="18" charset="0"/>
                      </a:rPr>
                      <m:t>, </m:t>
                    </m:r>
                    <m:r>
                      <a:rPr lang="en-US" altLang="zh-CN" i="1" dirty="0">
                        <a:latin typeface="Cambria Math" panose="02040503050406030204" pitchFamily="18" charset="0"/>
                      </a:rPr>
                      <m:t>𝑀𝑖𝑘𝑒</m:t>
                    </m:r>
                    <m:r>
                      <a:rPr lang="en-US" altLang="zh-CN" i="1" dirty="0">
                        <a:latin typeface="Cambria Math" panose="02040503050406030204" pitchFamily="18" charset="0"/>
                      </a:rPr>
                      <m:t>)</m:t>
                    </m:r>
                  </m:oMath>
                </a14:m>
                <a:endParaRPr lang="en-US" altLang="zh-CN" dirty="0"/>
              </a:p>
              <a:p>
                <a:r>
                  <a:rPr lang="zh-CN" altLang="en-US" dirty="0"/>
                  <a:t>对于</a:t>
                </a:r>
                <a14:m>
                  <m:oMath xmlns:m="http://schemas.openxmlformats.org/officeDocument/2006/math">
                    <m:r>
                      <a:rPr lang="zh-CN" altLang="en-US" i="1" dirty="0" smtClean="0">
                        <a:latin typeface="Cambria Math" panose="02040503050406030204" pitchFamily="18" charset="0"/>
                      </a:rPr>
                      <m:t>𝑀𝑜𝑡</m:t>
                    </m:r>
                    <m:r>
                      <a:rPr lang="en-US" altLang="zh-CN" i="1" dirty="0">
                        <a:latin typeface="Cambria Math" panose="02040503050406030204" pitchFamily="18" charset="0"/>
                      </a:rPr>
                      <m:t>ℎ</m:t>
                    </m:r>
                    <m:r>
                      <a:rPr lang="zh-CN" altLang="en-US" i="1" dirty="0">
                        <a:latin typeface="Cambria Math" panose="02040503050406030204" pitchFamily="18" charset="0"/>
                      </a:rPr>
                      <m:t>𝑒𝑟</m:t>
                    </m:r>
                    <m:r>
                      <a:rPr lang="en-US" altLang="zh-CN" i="1" dirty="0">
                        <a:latin typeface="Cambria Math" panose="02040503050406030204" pitchFamily="18" charset="0"/>
                      </a:rPr>
                      <m:t>(</m:t>
                    </m:r>
                    <m:r>
                      <a:rPr lang="en-US" altLang="zh-CN" i="1" dirty="0">
                        <a:latin typeface="Cambria Math" panose="02040503050406030204" pitchFamily="18" charset="0"/>
                      </a:rPr>
                      <m:t>𝐽𝑎𝑚𝑒𝑠</m:t>
                    </m:r>
                    <m:r>
                      <a:rPr lang="en-US" altLang="zh-CN" i="1" dirty="0">
                        <a:latin typeface="Cambria Math" panose="02040503050406030204" pitchFamily="18" charset="0"/>
                      </a:rPr>
                      <m:t>, </m:t>
                    </m:r>
                    <m:r>
                      <a:rPr lang="en-US" altLang="zh-CN" i="1" dirty="0">
                        <a:latin typeface="Cambria Math" panose="02040503050406030204" pitchFamily="18" charset="0"/>
                      </a:rPr>
                      <m:t>𝐴𝑛𝑛</m:t>
                    </m:r>
                    <m:r>
                      <a:rPr lang="en-US" altLang="zh-CN" i="1" dirty="0">
                        <a:latin typeface="Cambria Math" panose="02040503050406030204" pitchFamily="18" charset="0"/>
                      </a:rPr>
                      <m:t>)</m:t>
                    </m:r>
                  </m:oMath>
                </a14:m>
                <a:r>
                  <a:rPr lang="zh-CN" altLang="en-US" dirty="0"/>
                  <a:t>这一实例</a:t>
                </a:r>
                <a:endParaRPr lang="en-US" altLang="zh-CN" dirty="0"/>
              </a:p>
              <a:p>
                <a:pPr lvl="1"/>
                <a14:m>
                  <m:oMath xmlns:m="http://schemas.openxmlformats.org/officeDocument/2006/math">
                    <m:r>
                      <a:rPr lang="en-US" altLang="zh-CN" i="1" dirty="0" smtClean="0">
                        <a:latin typeface="Cambria Math" panose="02040503050406030204" pitchFamily="18" charset="0"/>
                      </a:rPr>
                      <m:t>𝑥</m:t>
                    </m:r>
                    <m:r>
                      <a:rPr lang="en-US" altLang="zh-CN" i="1" dirty="0" smtClean="0">
                        <a:latin typeface="Cambria Math" panose="02040503050406030204" pitchFamily="18" charset="0"/>
                      </a:rPr>
                      <m:t> = </m:t>
                    </m:r>
                    <m:r>
                      <a:rPr lang="en-US" altLang="zh-CN" i="1" dirty="0">
                        <a:latin typeface="Cambria Math" panose="02040503050406030204" pitchFamily="18" charset="0"/>
                      </a:rPr>
                      <m:t>𝐽𝑎𝑚𝑒𝑠</m:t>
                    </m:r>
                    <m:r>
                      <a:rPr lang="zh-CN" altLang="en-US" i="1" dirty="0">
                        <a:latin typeface="Cambria Math" panose="02040503050406030204" pitchFamily="18" charset="0"/>
                      </a:rPr>
                      <m:t>，</m:t>
                    </m:r>
                    <m:r>
                      <a:rPr lang="en-US" altLang="zh-CN" i="1" dirty="0">
                        <a:latin typeface="Cambria Math" panose="02040503050406030204" pitchFamily="18" charset="0"/>
                      </a:rPr>
                      <m:t>𝑦</m:t>
                    </m:r>
                    <m:r>
                      <a:rPr lang="en-US" altLang="zh-CN" i="1" dirty="0">
                        <a:latin typeface="Cambria Math" panose="02040503050406030204" pitchFamily="18" charset="0"/>
                      </a:rPr>
                      <m:t> = </m:t>
                    </m:r>
                    <m:r>
                      <a:rPr lang="en-US" altLang="zh-CN" i="1" dirty="0">
                        <a:latin typeface="Cambria Math" panose="02040503050406030204" pitchFamily="18" charset="0"/>
                      </a:rPr>
                      <m:t>𝐴𝑛𝑛</m:t>
                    </m:r>
                  </m:oMath>
                </a14:m>
                <a:r>
                  <a:rPr lang="zh-CN" altLang="en-US" dirty="0"/>
                  <a:t>，将𝑥和𝑦代入</a:t>
                </a:r>
                <a14:m>
                  <m:oMath xmlns:m="http://schemas.openxmlformats.org/officeDocument/2006/math">
                    <m:r>
                      <a:rPr lang="zh-CN" altLang="en-US" i="1" dirty="0" smtClean="0">
                        <a:latin typeface="Cambria Math" panose="02040503050406030204" pitchFamily="18" charset="0"/>
                      </a:rPr>
                      <m:t>𝐹𝑎𝑡</m:t>
                    </m:r>
                    <m:r>
                      <a:rPr lang="en-US" altLang="zh-CN" i="1" dirty="0">
                        <a:latin typeface="Cambria Math" panose="02040503050406030204" pitchFamily="18" charset="0"/>
                      </a:rPr>
                      <m:t>ℎ</m:t>
                    </m:r>
                    <m:r>
                      <a:rPr lang="zh-CN" altLang="en-US" i="1" dirty="0">
                        <a:latin typeface="Cambria Math" panose="02040503050406030204" pitchFamily="18" charset="0"/>
                      </a:rPr>
                      <m:t>𝑒𝑟</m:t>
                    </m:r>
                    <m:r>
                      <a:rPr lang="en-US" altLang="zh-CN" i="1" dirty="0">
                        <a:latin typeface="Cambria Math" panose="02040503050406030204" pitchFamily="18" charset="0"/>
                      </a:rPr>
                      <m:t>(</m:t>
                    </m:r>
                    <m:r>
                      <a:rPr lang="zh-CN" altLang="en-US" i="1" dirty="0">
                        <a:latin typeface="Cambria Math" panose="02040503050406030204" pitchFamily="18" charset="0"/>
                      </a:rPr>
                      <m:t>𝑥</m:t>
                    </m:r>
                    <m:r>
                      <a:rPr lang="en-US" altLang="zh-CN" i="1" dirty="0">
                        <a:latin typeface="Cambria Math" panose="02040503050406030204" pitchFamily="18" charset="0"/>
                      </a:rPr>
                      <m:t>, </m:t>
                    </m:r>
                    <m:r>
                      <a:rPr lang="zh-CN" altLang="en-US" i="1" dirty="0">
                        <a:latin typeface="Cambria Math" panose="02040503050406030204" pitchFamily="18" charset="0"/>
                      </a:rPr>
                      <m:t>𝑦</m:t>
                    </m:r>
                    <m:r>
                      <a:rPr lang="en-US" altLang="zh-CN" i="1" dirty="0">
                        <a:latin typeface="Cambria Math" panose="02040503050406030204" pitchFamily="18" charset="0"/>
                      </a:rPr>
                      <m:t>)</m:t>
                    </m:r>
                  </m:oMath>
                </a14:m>
                <a:r>
                  <a:rPr lang="zh-CN" altLang="en-US" dirty="0"/>
                  <a:t>，可知在训练样本中</a:t>
                </a:r>
                <a14:m>
                  <m:oMath xmlns:m="http://schemas.openxmlformats.org/officeDocument/2006/math">
                    <m:r>
                      <a:rPr lang="zh-CN" altLang="en-US" i="1" dirty="0" smtClean="0">
                        <a:latin typeface="Cambria Math" panose="02040503050406030204" pitchFamily="18" charset="0"/>
                      </a:rPr>
                      <m:t>𝐹𝑎𝑡</m:t>
                    </m:r>
                    <m:r>
                      <a:rPr lang="en-US" altLang="zh-CN" i="1" dirty="0">
                        <a:latin typeface="Cambria Math" panose="02040503050406030204" pitchFamily="18" charset="0"/>
                      </a:rPr>
                      <m:t>ℎ</m:t>
                    </m:r>
                    <m:r>
                      <a:rPr lang="zh-CN" altLang="en-US" i="1" dirty="0">
                        <a:latin typeface="Cambria Math" panose="02040503050406030204" pitchFamily="18" charset="0"/>
                      </a:rPr>
                      <m:t>𝑒𝑟</m:t>
                    </m:r>
                    <m:r>
                      <a:rPr lang="en-US" altLang="zh-CN" i="1" dirty="0">
                        <a:latin typeface="Cambria Math" panose="02040503050406030204" pitchFamily="18" charset="0"/>
                      </a:rPr>
                      <m:t>(</m:t>
                    </m:r>
                    <m:r>
                      <a:rPr lang="en-US" altLang="zh-CN" i="1" dirty="0">
                        <a:latin typeface="Cambria Math" panose="02040503050406030204" pitchFamily="18" charset="0"/>
                      </a:rPr>
                      <m:t>𝐽𝑎𝑚𝑒𝑠</m:t>
                    </m:r>
                    <m:r>
                      <a:rPr lang="en-US" altLang="zh-CN" i="1" dirty="0">
                        <a:latin typeface="Cambria Math" panose="02040503050406030204" pitchFamily="18" charset="0"/>
                      </a:rPr>
                      <m:t>, </m:t>
                    </m:r>
                    <m:r>
                      <a:rPr lang="en-US" altLang="zh-CN" i="1" dirty="0">
                        <a:latin typeface="Cambria Math" panose="02040503050406030204" pitchFamily="18" charset="0"/>
                      </a:rPr>
                      <m:t>𝐴𝑛𝑛</m:t>
                    </m:r>
                    <m:r>
                      <a:rPr lang="en-US" altLang="zh-CN" i="1" dirty="0">
                        <a:latin typeface="Cambria Math" panose="02040503050406030204" pitchFamily="18" charset="0"/>
                      </a:rPr>
                      <m:t>)</m:t>
                    </m:r>
                  </m:oMath>
                </a14:m>
                <a:r>
                  <a:rPr lang="zh-CN" altLang="en-US" dirty="0"/>
                  <a:t>是一个反例</a:t>
                </a:r>
                <a:endParaRPr lang="zh-CN" altLang="en-US"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394447" y="789709"/>
                <a:ext cx="5637643" cy="5846753"/>
              </a:xfrm>
              <a:blipFill rotWithShape="1">
                <a:blip r:embed="rId1"/>
                <a:stretch>
                  <a:fillRect l="-2" t="-7" r="4" b="-83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nvGraphicFramePr>
            <p:xfrm>
              <a:off x="6032090" y="724066"/>
              <a:ext cx="6019525" cy="5763088"/>
            </p:xfrm>
            <a:graphic>
              <a:graphicData uri="http://schemas.openxmlformats.org/drawingml/2006/table">
                <a:tbl>
                  <a:tblPr firstRow="1" firstCol="1" bandRow="1">
                    <a:tableStyleId>{5C22544A-7EE6-4342-B048-85BDC9FD1C3A}</a:tableStyleId>
                  </a:tblPr>
                  <a:tblGrid>
                    <a:gridCol w="1766509"/>
                    <a:gridCol w="1255812"/>
                    <a:gridCol w="920929"/>
                    <a:gridCol w="975372"/>
                    <a:gridCol w="1100903"/>
                  </a:tblGrid>
                  <a:tr h="566486">
                    <a:tc gridSpan="2">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推理规则</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tc>
                    <a:tc gridSpan="2">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推理规则涵盖的正例和反例数</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FOIL</a:t>
                          </a: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信息增益值</a:t>
                          </a:r>
                          <a:endPar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目标谓词</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前提约束谓词</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正例</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反例</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信息增益值</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𝐹𝑎𝑡ℎ𝑒𝑟</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空集</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600" i="1" smtClean="0">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600" i="1" smtClean="0">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4</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𝐹𝑂𝐼𝐿</m:t>
                                </m:r>
                                <m:r>
                                  <a:rPr lang="en-US" sz="1600" smtClean="0">
                                    <a:solidFill>
                                      <a:schemeClr val="tx1"/>
                                    </a:solidFill>
                                    <a:effectLst/>
                                    <a:latin typeface="Cambria Math" panose="02040503050406030204"/>
                                  </a:rPr>
                                  <m:t>_</m:t>
                                </m:r>
                                <m:r>
                                  <a:rPr lang="en-US" sz="1600" smtClean="0">
                                    <a:solidFill>
                                      <a:schemeClr val="tx1"/>
                                    </a:solidFill>
                                    <a:effectLst/>
                                    <a:latin typeface="Cambria Math" panose="02040503050406030204"/>
                                  </a:rPr>
                                  <m:t>𝐺𝑎𝑖𝑛</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rowSpan="18">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𝐹𝑎𝑡ℎ𝑒𝑟</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𝑀𝑜𝑡ℎ𝑒𝑟</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2</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𝑀𝑜𝑡ℎ𝑒𝑟</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2</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𝑀𝑜𝑡ℎ𝑒𝑟</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𝑀𝑜𝑡ℎ𝑒𝑟</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𝑀𝑜𝑡ℎ𝑒𝑟</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𝑀𝑜𝑡ℎ𝑒𝑟</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3</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0.32</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𝑆𝑖𝑏𝑙𝑖𝑛𝑔</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𝑆𝑖𝑏𝑙𝑖𝑛𝑔</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𝑆𝑖𝑏𝑙𝑖𝑛𝑔</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𝑆𝑖𝑏𝑙𝑖𝑛𝑔</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𝑆𝑖𝑏𝑙𝑖𝑛𝑔</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𝑆𝑖𝑏𝑙𝑖𝑛𝑔</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2</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0.74</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𝐶𝑜𝑢𝑝𝑙</m:t>
                                </m:r>
                                <m:r>
                                  <m:rPr>
                                    <m:sty m:val="p"/>
                                  </m:rPr>
                                  <a:rPr lang="en-US" sz="1600" smtClean="0">
                                    <a:solidFill>
                                      <a:schemeClr val="tx1"/>
                                    </a:solidFill>
                                    <a:effectLst/>
                                    <a:latin typeface="Cambria Math" panose="02040503050406030204"/>
                                  </a:rPr>
                                  <m:t>e</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𝑪𝒐𝒖𝒑𝒍</m:t>
                                </m:r>
                                <m:r>
                                  <a:rPr lang="en-US" sz="1600" smtClean="0">
                                    <a:solidFill>
                                      <a:schemeClr val="tx1"/>
                                    </a:solidFill>
                                    <a:effectLst/>
                                    <a:latin typeface="Cambria Math" panose="02040503050406030204"/>
                                  </a:rPr>
                                  <m:t>𝐞</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𝒙</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𝒛</m:t>
                                </m:r>
                                <m:r>
                                  <a:rPr lang="en-US" sz="1600" smtClean="0">
                                    <a:solidFill>
                                      <a:schemeClr val="tx1"/>
                                    </a:solidFill>
                                    <a:effectLst/>
                                    <a:latin typeface="Cambria Math" panose="02040503050406030204"/>
                                  </a:rPr>
                                  <m:t>)</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𝒎</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𝟏</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𝒎</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𝟏</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1.32</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𝐶𝑜𝑢𝑝𝑙</m:t>
                                </m:r>
                                <m:r>
                                  <m:rPr>
                                    <m:sty m:val="p"/>
                                  </m:rPr>
                                  <a:rPr lang="en-US" sz="1600" smtClean="0">
                                    <a:solidFill>
                                      <a:schemeClr val="tx1"/>
                                    </a:solidFill>
                                    <a:effectLst/>
                                    <a:latin typeface="Cambria Math" panose="02040503050406030204"/>
                                  </a:rPr>
                                  <m:t>e</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oMath>
                          </a14:m>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0</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𝐶𝑜𝑢𝑝𝑙</m:t>
                                </m:r>
                                <m:r>
                                  <m:rPr>
                                    <m:sty m:val="p"/>
                                  </m:rPr>
                                  <a:rPr lang="en-US" sz="1600" smtClean="0">
                                    <a:solidFill>
                                      <a:schemeClr val="tx1"/>
                                    </a:solidFill>
                                    <a:effectLst/>
                                    <a:latin typeface="Cambria Math" panose="02040503050406030204"/>
                                  </a:rPr>
                                  <m:t>e</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𝐶𝑜𝑢𝑝𝑙</m:t>
                                </m:r>
                                <m:r>
                                  <m:rPr>
                                    <m:sty m:val="p"/>
                                  </m:rPr>
                                  <a:rPr lang="en-US" sz="1600" smtClean="0">
                                    <a:solidFill>
                                      <a:schemeClr val="tx1"/>
                                    </a:solidFill>
                                    <a:effectLst/>
                                    <a:latin typeface="Cambria Math" panose="02040503050406030204"/>
                                  </a:rPr>
                                  <m:t>e</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2</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𝐶𝑜𝑢𝑝𝑙</m:t>
                                </m:r>
                                <m:r>
                                  <m:rPr>
                                    <m:sty m:val="p"/>
                                  </m:rPr>
                                  <a:rPr lang="en-US" sz="1600" smtClean="0">
                                    <a:solidFill>
                                      <a:schemeClr val="tx1"/>
                                    </a:solidFill>
                                    <a:effectLst/>
                                    <a:latin typeface="Cambria Math" panose="02040503050406030204"/>
                                  </a:rPr>
                                  <m:t>e</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Choice>
        <mc:Fallback xmlns="">
          <p:graphicFrame>
            <p:nvGraphicFramePr>
              <p:cNvPr id="4" name="表格 3"/>
              <p:cNvGraphicFramePr>
                <a:graphicFrameLocks noGrp="1"/>
              </p:cNvGraphicFramePr>
              <p:nvPr/>
            </p:nvGraphicFramePr>
            <p:xfrm>
              <a:off x="6032090" y="724066"/>
              <a:ext cx="6019525" cy="5763088"/>
            </p:xfrm>
            <a:graphic>
              <a:graphicData uri="http://schemas.openxmlformats.org/drawingml/2006/table">
                <a:tbl>
                  <a:tblPr firstRow="1" firstCol="1" bandRow="1">
                    <a:tableStyleId>{5C22544A-7EE6-4342-B048-85BDC9FD1C3A}</a:tableStyleId>
                  </a:tblPr>
                  <a:tblGrid>
                    <a:gridCol w="1766509"/>
                    <a:gridCol w="1255812"/>
                    <a:gridCol w="920929"/>
                    <a:gridCol w="975372"/>
                    <a:gridCol w="1100903"/>
                  </a:tblGrid>
                  <a:tr h="566486">
                    <a:tc gridSpan="2">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推理规则</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tc>
                    <a:tc gridSpan="2">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推理规则涵盖的正例和反例数</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FOIL</a:t>
                          </a: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信息增益值</a:t>
                          </a:r>
                          <a:endPar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目标谓词</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前提约束谓词</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正例</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反例</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信息增益值</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8285">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空集</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r>
                  <a:tr h="247650">
                    <a:tc rowSpan="18">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8285">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0.32</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8285">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8285">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0.74</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8285">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1.32</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8285">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知识图谱推理</a:t>
            </a:r>
            <a:r>
              <a:rPr lang="en-US" altLang="zh-CN" dirty="0"/>
              <a:t>:</a:t>
            </a:r>
            <a:r>
              <a:rPr lang="zh-CN" altLang="en-US" dirty="0"/>
              <a:t> </a:t>
            </a:r>
            <a:r>
              <a:rPr lang="en-US" altLang="zh-CN" dirty="0">
                <a:solidFill>
                  <a:srgbClr val="00B0F0"/>
                </a:solidFill>
              </a:rPr>
              <a:t>FOIL</a:t>
            </a:r>
            <a:r>
              <a:rPr lang="en-US" altLang="zh-CN" dirty="0"/>
              <a:t> (First Order Inductive Learner)</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94447" y="789709"/>
                <a:ext cx="5701553" cy="5846753"/>
              </a:xfrm>
            </p:spPr>
            <p:txBody>
              <a:bodyPr>
                <a:normAutofit fontScale="85000" lnSpcReduction="20000"/>
              </a:bodyPr>
              <a:lstStyle/>
              <a:p>
                <a:r>
                  <a:rPr lang="zh-CN" altLang="en-US" dirty="0"/>
                  <a:t>将</a:t>
                </a:r>
                <a14:m>
                  <m:oMath xmlns:m="http://schemas.openxmlformats.org/officeDocument/2006/math">
                    <m:r>
                      <a:rPr lang="zh-CN" altLang="en-US" i="1" dirty="0" smtClean="0">
                        <a:latin typeface="Cambria Math" panose="02040503050406030204" pitchFamily="18" charset="0"/>
                      </a:rPr>
                      <m:t>𝑀𝑜𝑡</m:t>
                    </m:r>
                    <m:r>
                      <a:rPr lang="en-US" altLang="zh-CN" i="1" dirty="0">
                        <a:latin typeface="Cambria Math" panose="02040503050406030204" pitchFamily="18" charset="0"/>
                      </a:rPr>
                      <m:t>ℎ</m:t>
                    </m:r>
                    <m:r>
                      <a:rPr lang="zh-CN" altLang="en-US" i="1" dirty="0">
                        <a:latin typeface="Cambria Math" panose="02040503050406030204" pitchFamily="18" charset="0"/>
                      </a:rPr>
                      <m:t>𝑒𝑟</m:t>
                    </m:r>
                    <m:r>
                      <a:rPr lang="en-US" altLang="zh-CN" i="1" dirty="0">
                        <a:latin typeface="Cambria Math" panose="02040503050406030204" pitchFamily="18" charset="0"/>
                      </a:rPr>
                      <m:t>(</m:t>
                    </m:r>
                    <m:r>
                      <a:rPr lang="zh-CN" altLang="en-US" i="1" dirty="0">
                        <a:latin typeface="Cambria Math" panose="02040503050406030204" pitchFamily="18" charset="0"/>
                      </a:rPr>
                      <m:t>𝑥</m:t>
                    </m:r>
                    <m:r>
                      <a:rPr lang="en-US" altLang="zh-CN" i="1" dirty="0">
                        <a:latin typeface="Cambria Math" panose="02040503050406030204" pitchFamily="18" charset="0"/>
                      </a:rPr>
                      <m:t>, </m:t>
                    </m:r>
                    <m:r>
                      <a:rPr lang="zh-CN" altLang="en-US" i="1" dirty="0">
                        <a:latin typeface="Cambria Math" panose="02040503050406030204" pitchFamily="18" charset="0"/>
                      </a:rPr>
                      <m:t>𝑦</m:t>
                    </m:r>
                    <m:r>
                      <a:rPr lang="en-US" altLang="zh-CN" i="1" dirty="0">
                        <a:latin typeface="Cambria Math" panose="02040503050406030204" pitchFamily="18" charset="0"/>
                      </a:rPr>
                      <m:t>)</m:t>
                    </m:r>
                  </m:oMath>
                </a14:m>
                <a:r>
                  <a:rPr lang="zh-CN" altLang="en-US" dirty="0"/>
                  <a:t>作为前提约束谓词加入，可得到推理规则</a:t>
                </a:r>
                <a:endParaRPr lang="zh-CN" altLang="en-US" dirty="0"/>
              </a:p>
              <a:p>
                <a:pPr lvl="1"/>
                <a14:m>
                  <m:oMath xmlns:m="http://schemas.openxmlformats.org/officeDocument/2006/math">
                    <m:r>
                      <a:rPr lang="zh-CN" altLang="en-US" i="1" dirty="0" smtClean="0">
                        <a:latin typeface="Cambria Math" panose="02040503050406030204" pitchFamily="18" charset="0"/>
                      </a:rPr>
                      <m:t>𝑀𝑜𝑡</m:t>
                    </m:r>
                    <m:r>
                      <a:rPr lang="en-US" altLang="zh-CN" i="1" dirty="0">
                        <a:latin typeface="Cambria Math" panose="02040503050406030204" pitchFamily="18" charset="0"/>
                      </a:rPr>
                      <m:t>ℎ</m:t>
                    </m:r>
                    <m:r>
                      <a:rPr lang="zh-CN" altLang="en-US" i="1" dirty="0">
                        <a:latin typeface="Cambria Math" panose="02040503050406030204" pitchFamily="18" charset="0"/>
                      </a:rPr>
                      <m:t>𝑒𝑟</m:t>
                    </m:r>
                    <m:r>
                      <a:rPr lang="en-US" altLang="zh-CN" i="1" dirty="0">
                        <a:latin typeface="Cambria Math" panose="02040503050406030204" pitchFamily="18" charset="0"/>
                      </a:rPr>
                      <m:t>(</m:t>
                    </m:r>
                    <m:r>
                      <a:rPr lang="zh-CN" altLang="en-US" i="1" dirty="0">
                        <a:latin typeface="Cambria Math" panose="02040503050406030204" pitchFamily="18" charset="0"/>
                      </a:rPr>
                      <m:t>𝑥</m:t>
                    </m:r>
                    <m:r>
                      <a:rPr lang="en-US" altLang="zh-CN" i="1" dirty="0">
                        <a:latin typeface="Cambria Math" panose="02040503050406030204" pitchFamily="18" charset="0"/>
                      </a:rPr>
                      <m:t>, </m:t>
                    </m:r>
                    <m:r>
                      <a:rPr lang="zh-CN" altLang="en-US" i="1" dirty="0">
                        <a:latin typeface="Cambria Math" panose="02040503050406030204" pitchFamily="18" charset="0"/>
                      </a:rPr>
                      <m:t>𝑦</m:t>
                    </m:r>
                    <m:r>
                      <a:rPr lang="en-US" altLang="zh-CN" i="1" dirty="0">
                        <a:latin typeface="Cambria Math" panose="02040503050406030204" pitchFamily="18" charset="0"/>
                      </a:rPr>
                      <m:t>)→</m:t>
                    </m:r>
                    <m:r>
                      <a:rPr lang="zh-CN" altLang="en-US" i="1" dirty="0">
                        <a:latin typeface="Cambria Math" panose="02040503050406030204" pitchFamily="18" charset="0"/>
                      </a:rPr>
                      <m:t>𝐹𝑎𝑡</m:t>
                    </m:r>
                    <m:r>
                      <a:rPr lang="en-US" altLang="zh-CN" i="1" dirty="0">
                        <a:latin typeface="Cambria Math" panose="02040503050406030204" pitchFamily="18" charset="0"/>
                      </a:rPr>
                      <m:t>ℎ</m:t>
                    </m:r>
                    <m:r>
                      <a:rPr lang="zh-CN" altLang="en-US" i="1" dirty="0">
                        <a:latin typeface="Cambria Math" panose="02040503050406030204" pitchFamily="18" charset="0"/>
                      </a:rPr>
                      <m:t>𝑒𝑟</m:t>
                    </m:r>
                    <m:r>
                      <a:rPr lang="en-US" altLang="zh-CN" i="1" dirty="0">
                        <a:latin typeface="Cambria Math" panose="02040503050406030204" pitchFamily="18" charset="0"/>
                      </a:rPr>
                      <m:t>(</m:t>
                    </m:r>
                    <m:r>
                      <a:rPr lang="zh-CN" altLang="en-US" i="1" dirty="0">
                        <a:latin typeface="Cambria Math" panose="02040503050406030204" pitchFamily="18" charset="0"/>
                      </a:rPr>
                      <m:t>𝑥</m:t>
                    </m:r>
                    <m:r>
                      <a:rPr lang="en-US" altLang="zh-CN" i="1" dirty="0">
                        <a:latin typeface="Cambria Math" panose="02040503050406030204" pitchFamily="18" charset="0"/>
                      </a:rPr>
                      <m:t>, </m:t>
                    </m:r>
                    <m:r>
                      <a:rPr lang="zh-CN" altLang="en-US" i="1" dirty="0">
                        <a:latin typeface="Cambria Math" panose="02040503050406030204" pitchFamily="18" charset="0"/>
                      </a:rPr>
                      <m:t>𝑦</m:t>
                    </m:r>
                    <m:r>
                      <a:rPr lang="en-US" altLang="zh-CN" i="1" dirty="0">
                        <a:latin typeface="Cambria Math" panose="02040503050406030204" pitchFamily="18" charset="0"/>
                      </a:rPr>
                      <m:t>)</m:t>
                    </m:r>
                  </m:oMath>
                </a14:m>
                <a:r>
                  <a:rPr lang="en-US" altLang="zh-CN" dirty="0"/>
                  <a:t> </a:t>
                </a:r>
                <a:endParaRPr lang="en-US" altLang="zh-CN" dirty="0"/>
              </a:p>
              <a:p>
                <a:r>
                  <a:rPr lang="zh-CN" altLang="en-US" dirty="0"/>
                  <a:t>背景知识中</a:t>
                </a:r>
                <a14:m>
                  <m:oMath xmlns:m="http://schemas.openxmlformats.org/officeDocument/2006/math">
                    <m:r>
                      <a:rPr lang="zh-CN" altLang="en-US" i="1" dirty="0" smtClean="0">
                        <a:latin typeface="Cambria Math" panose="02040503050406030204" pitchFamily="18" charset="0"/>
                      </a:rPr>
                      <m:t>𝑀𝑜𝑡</m:t>
                    </m:r>
                    <m:r>
                      <a:rPr lang="en-US" altLang="zh-CN" i="1" dirty="0">
                        <a:latin typeface="Cambria Math" panose="02040503050406030204" pitchFamily="18" charset="0"/>
                      </a:rPr>
                      <m:t>ℎ</m:t>
                    </m:r>
                    <m:r>
                      <a:rPr lang="zh-CN" altLang="en-US" i="1" dirty="0">
                        <a:latin typeface="Cambria Math" panose="02040503050406030204" pitchFamily="18" charset="0"/>
                      </a:rPr>
                      <m:t>𝑒𝑟</m:t>
                    </m:r>
                    <m:r>
                      <a:rPr lang="en-US" altLang="zh-CN" i="1" dirty="0">
                        <a:latin typeface="Cambria Math" panose="02040503050406030204" pitchFamily="18" charset="0"/>
                      </a:rPr>
                      <m:t>(</m:t>
                    </m:r>
                    <m:r>
                      <a:rPr lang="zh-CN" altLang="en-US" i="1" dirty="0">
                        <a:latin typeface="Cambria Math" panose="02040503050406030204" pitchFamily="18" charset="0"/>
                      </a:rPr>
                      <m:t>𝑥</m:t>
                    </m:r>
                    <m:r>
                      <a:rPr lang="en-US" altLang="zh-CN" i="1" dirty="0">
                        <a:latin typeface="Cambria Math" panose="02040503050406030204" pitchFamily="18" charset="0"/>
                      </a:rPr>
                      <m:t>, </m:t>
                    </m:r>
                    <m:r>
                      <a:rPr lang="zh-CN" altLang="en-US" i="1" dirty="0">
                        <a:latin typeface="Cambria Math" panose="02040503050406030204" pitchFamily="18" charset="0"/>
                      </a:rPr>
                      <m:t>𝑦</m:t>
                    </m:r>
                    <m:r>
                      <a:rPr lang="en-US" altLang="zh-CN" i="1" dirty="0">
                        <a:latin typeface="Cambria Math" panose="02040503050406030204" pitchFamily="18" charset="0"/>
                      </a:rPr>
                      <m:t>)</m:t>
                    </m:r>
                  </m:oMath>
                </a14:m>
                <a:r>
                  <a:rPr lang="zh-CN" altLang="en-US" dirty="0"/>
                  <a:t>有两个实例</a:t>
                </a:r>
                <a:endParaRPr lang="zh-CN" altLang="en-US" dirty="0"/>
              </a:p>
              <a:p>
                <a:pPr lvl="1"/>
                <a14:m>
                  <m:oMath xmlns:m="http://schemas.openxmlformats.org/officeDocument/2006/math">
                    <m:r>
                      <a:rPr lang="zh-CN" altLang="en-US" i="1" dirty="0" smtClean="0">
                        <a:latin typeface="Cambria Math" panose="02040503050406030204" pitchFamily="18" charset="0"/>
                      </a:rPr>
                      <m:t>𝑀𝑜𝑡</m:t>
                    </m:r>
                    <m:r>
                      <a:rPr lang="en-US" altLang="zh-CN" i="1" dirty="0">
                        <a:latin typeface="Cambria Math" panose="02040503050406030204" pitchFamily="18" charset="0"/>
                      </a:rPr>
                      <m:t>ℎ</m:t>
                    </m:r>
                    <m:r>
                      <a:rPr lang="zh-CN" altLang="en-US" i="1" dirty="0">
                        <a:latin typeface="Cambria Math" panose="02040503050406030204" pitchFamily="18" charset="0"/>
                      </a:rPr>
                      <m:t>𝑒𝑟</m:t>
                    </m:r>
                    <m:r>
                      <a:rPr lang="en-US" altLang="zh-CN" i="1" dirty="0">
                        <a:latin typeface="Cambria Math" panose="02040503050406030204" pitchFamily="18" charset="0"/>
                      </a:rPr>
                      <m:t>(</m:t>
                    </m:r>
                    <m:r>
                      <a:rPr lang="en-US" altLang="zh-CN" i="1" dirty="0">
                        <a:latin typeface="Cambria Math" panose="02040503050406030204" pitchFamily="18" charset="0"/>
                      </a:rPr>
                      <m:t>𝐽𝑎𝑚𝑒𝑠</m:t>
                    </m:r>
                    <m:r>
                      <a:rPr lang="en-US" altLang="zh-CN" i="1" dirty="0">
                        <a:latin typeface="Cambria Math" panose="02040503050406030204" pitchFamily="18" charset="0"/>
                      </a:rPr>
                      <m:t>, </m:t>
                    </m:r>
                    <m:r>
                      <a:rPr lang="en-US" altLang="zh-CN" i="1" dirty="0">
                        <a:latin typeface="Cambria Math" panose="02040503050406030204" pitchFamily="18" charset="0"/>
                      </a:rPr>
                      <m:t>𝐴𝑛𝑛</m:t>
                    </m:r>
                    <m:r>
                      <a:rPr lang="en-US" altLang="zh-CN" i="1" dirty="0">
                        <a:latin typeface="Cambria Math" panose="02040503050406030204" pitchFamily="18" charset="0"/>
                      </a:rPr>
                      <m:t>)</m:t>
                    </m:r>
                  </m:oMath>
                </a14:m>
                <a:endParaRPr lang="en-US" altLang="zh-CN" dirty="0"/>
              </a:p>
              <a:p>
                <a:pPr lvl="1"/>
                <a14:m>
                  <m:oMath xmlns:m="http://schemas.openxmlformats.org/officeDocument/2006/math">
                    <m:r>
                      <a:rPr lang="zh-CN" altLang="en-US" i="1" dirty="0" smtClean="0">
                        <a:latin typeface="Cambria Math" panose="02040503050406030204" pitchFamily="18" charset="0"/>
                      </a:rPr>
                      <m:t>𝑀𝑜𝑡</m:t>
                    </m:r>
                    <m:r>
                      <a:rPr lang="en-US" altLang="zh-CN" i="1" dirty="0">
                        <a:latin typeface="Cambria Math" panose="02040503050406030204" pitchFamily="18" charset="0"/>
                      </a:rPr>
                      <m:t>ℎ</m:t>
                    </m:r>
                    <m:r>
                      <a:rPr lang="zh-CN" altLang="en-US" i="1" dirty="0">
                        <a:latin typeface="Cambria Math" panose="02040503050406030204" pitchFamily="18" charset="0"/>
                      </a:rPr>
                      <m:t>𝑒𝑟</m:t>
                    </m:r>
                    <m:r>
                      <a:rPr lang="en-US" altLang="zh-CN" i="1" dirty="0">
                        <a:latin typeface="Cambria Math" panose="02040503050406030204" pitchFamily="18" charset="0"/>
                      </a:rPr>
                      <m:t>(</m:t>
                    </m:r>
                    <m:r>
                      <a:rPr lang="en-US" altLang="zh-CN" i="1" dirty="0">
                        <a:latin typeface="Cambria Math" panose="02040503050406030204" pitchFamily="18" charset="0"/>
                      </a:rPr>
                      <m:t>𝐽𝑎𝑚𝑒𝑠</m:t>
                    </m:r>
                    <m:r>
                      <a:rPr lang="en-US" altLang="zh-CN" i="1" dirty="0">
                        <a:latin typeface="Cambria Math" panose="02040503050406030204" pitchFamily="18" charset="0"/>
                      </a:rPr>
                      <m:t>, </m:t>
                    </m:r>
                    <m:r>
                      <a:rPr lang="en-US" altLang="zh-CN" i="1" dirty="0">
                        <a:latin typeface="Cambria Math" panose="02040503050406030204" pitchFamily="18" charset="0"/>
                      </a:rPr>
                      <m:t>𝑀𝑖𝑘𝑒</m:t>
                    </m:r>
                    <m:r>
                      <a:rPr lang="en-US" altLang="zh-CN" i="1" dirty="0">
                        <a:latin typeface="Cambria Math" panose="02040503050406030204" pitchFamily="18" charset="0"/>
                      </a:rPr>
                      <m:t>)</m:t>
                    </m:r>
                  </m:oMath>
                </a14:m>
                <a:endParaRPr lang="en-US" altLang="zh-CN" dirty="0"/>
              </a:p>
              <a:p>
                <a:r>
                  <a:rPr lang="zh-CN" altLang="en-US" dirty="0"/>
                  <a:t>对于</a:t>
                </a:r>
                <a14:m>
                  <m:oMath xmlns:m="http://schemas.openxmlformats.org/officeDocument/2006/math">
                    <m:r>
                      <a:rPr lang="zh-CN" altLang="en-US" i="1" dirty="0" smtClean="0">
                        <a:latin typeface="Cambria Math" panose="02040503050406030204" pitchFamily="18" charset="0"/>
                      </a:rPr>
                      <m:t>𝑀𝑜𝑡</m:t>
                    </m:r>
                    <m:r>
                      <a:rPr lang="en-US" altLang="zh-CN" i="1" dirty="0">
                        <a:latin typeface="Cambria Math" panose="02040503050406030204" pitchFamily="18" charset="0"/>
                      </a:rPr>
                      <m:t>ℎ</m:t>
                    </m:r>
                    <m:r>
                      <a:rPr lang="zh-CN" altLang="en-US" i="1" dirty="0">
                        <a:latin typeface="Cambria Math" panose="02040503050406030204" pitchFamily="18" charset="0"/>
                      </a:rPr>
                      <m:t>𝑒𝑟</m:t>
                    </m:r>
                    <m:r>
                      <a:rPr lang="en-US" altLang="zh-CN" i="1" dirty="0">
                        <a:latin typeface="Cambria Math" panose="02040503050406030204" pitchFamily="18" charset="0"/>
                      </a:rPr>
                      <m:t>(</m:t>
                    </m:r>
                    <m:r>
                      <a:rPr lang="en-US" altLang="zh-CN" i="1" dirty="0">
                        <a:latin typeface="Cambria Math" panose="02040503050406030204" pitchFamily="18" charset="0"/>
                      </a:rPr>
                      <m:t>𝐽𝑎𝑚𝑒𝑠</m:t>
                    </m:r>
                    <m:r>
                      <a:rPr lang="en-US" altLang="zh-CN" i="1" dirty="0">
                        <a:latin typeface="Cambria Math" panose="02040503050406030204" pitchFamily="18" charset="0"/>
                      </a:rPr>
                      <m:t>, </m:t>
                    </m:r>
                    <m:r>
                      <m:rPr>
                        <m:sty m:val="p"/>
                      </m:rPr>
                      <a:rPr lang="en-US" altLang="zh-CN" i="1" dirty="0" smtClean="0">
                        <a:latin typeface="Cambria Math" panose="02040503050406030204" pitchFamily="18" charset="0"/>
                      </a:rPr>
                      <m:t>Mike</m:t>
                    </m:r>
                    <m:r>
                      <a:rPr lang="en-US" altLang="zh-CN" i="1" dirty="0">
                        <a:latin typeface="Cambria Math" panose="02040503050406030204" pitchFamily="18" charset="0"/>
                      </a:rPr>
                      <m:t>)</m:t>
                    </m:r>
                  </m:oMath>
                </a14:m>
                <a:r>
                  <a:rPr lang="zh-CN" altLang="en-US" dirty="0"/>
                  <a:t>这一实例</a:t>
                </a:r>
                <a:endParaRPr lang="en-US" altLang="zh-CN" dirty="0"/>
              </a:p>
              <a:p>
                <a:pPr lvl="1"/>
                <a14:m>
                  <m:oMath xmlns:m="http://schemas.openxmlformats.org/officeDocument/2006/math">
                    <m:r>
                      <a:rPr lang="en-US" altLang="zh-CN" i="1" dirty="0" smtClean="0">
                        <a:latin typeface="Cambria Math" panose="02040503050406030204" pitchFamily="18" charset="0"/>
                      </a:rPr>
                      <m:t>𝑥</m:t>
                    </m:r>
                    <m:r>
                      <a:rPr lang="en-US" altLang="zh-CN" i="1" dirty="0" smtClean="0">
                        <a:latin typeface="Cambria Math" panose="02040503050406030204" pitchFamily="18" charset="0"/>
                      </a:rPr>
                      <m:t> = </m:t>
                    </m:r>
                    <m:r>
                      <a:rPr lang="en-US" altLang="zh-CN" i="1" dirty="0">
                        <a:latin typeface="Cambria Math" panose="02040503050406030204" pitchFamily="18" charset="0"/>
                      </a:rPr>
                      <m:t>𝐽𝑎𝑚𝑒𝑠</m:t>
                    </m:r>
                    <m:r>
                      <a:rPr lang="zh-CN" altLang="en-US" i="1" dirty="0">
                        <a:latin typeface="Cambria Math" panose="02040503050406030204" pitchFamily="18" charset="0"/>
                      </a:rPr>
                      <m:t>，</m:t>
                    </m:r>
                    <m:r>
                      <a:rPr lang="en-US" altLang="zh-CN" i="1" dirty="0">
                        <a:latin typeface="Cambria Math" panose="02040503050406030204" pitchFamily="18" charset="0"/>
                      </a:rPr>
                      <m:t>𝑦</m:t>
                    </m:r>
                    <m:r>
                      <a:rPr lang="en-US" altLang="zh-CN" i="1" dirty="0">
                        <a:latin typeface="Cambria Math" panose="02040503050406030204" pitchFamily="18" charset="0"/>
                      </a:rPr>
                      <m:t> =</m:t>
                    </m:r>
                    <m:r>
                      <a:rPr lang="en-US" altLang="zh-CN" b="0" i="1" dirty="0" smtClean="0">
                        <a:latin typeface="Cambria Math" panose="02040503050406030204" pitchFamily="18" charset="0"/>
                      </a:rPr>
                      <m:t>𝑀𝑖𝑘𝑒</m:t>
                    </m:r>
                  </m:oMath>
                </a14:m>
                <a:r>
                  <a:rPr lang="zh-CN" altLang="en-US" dirty="0"/>
                  <a:t>，将𝑥和𝑦代入</a:t>
                </a:r>
                <a14:m>
                  <m:oMath xmlns:m="http://schemas.openxmlformats.org/officeDocument/2006/math">
                    <m:r>
                      <a:rPr lang="zh-CN" altLang="en-US" i="1" dirty="0" smtClean="0">
                        <a:latin typeface="Cambria Math" panose="02040503050406030204" pitchFamily="18" charset="0"/>
                      </a:rPr>
                      <m:t>𝐹𝑎𝑡</m:t>
                    </m:r>
                    <m:r>
                      <a:rPr lang="en-US" altLang="zh-CN" i="1" dirty="0">
                        <a:latin typeface="Cambria Math" panose="02040503050406030204" pitchFamily="18" charset="0"/>
                      </a:rPr>
                      <m:t>ℎ</m:t>
                    </m:r>
                    <m:r>
                      <a:rPr lang="zh-CN" altLang="en-US" i="1" dirty="0">
                        <a:latin typeface="Cambria Math" panose="02040503050406030204" pitchFamily="18" charset="0"/>
                      </a:rPr>
                      <m:t>𝑒𝑟</m:t>
                    </m:r>
                    <m:r>
                      <a:rPr lang="en-US" altLang="zh-CN" i="1" dirty="0">
                        <a:latin typeface="Cambria Math" panose="02040503050406030204" pitchFamily="18" charset="0"/>
                      </a:rPr>
                      <m:t>(</m:t>
                    </m:r>
                    <m:r>
                      <a:rPr lang="zh-CN" altLang="en-US" i="1" dirty="0">
                        <a:latin typeface="Cambria Math" panose="02040503050406030204" pitchFamily="18" charset="0"/>
                      </a:rPr>
                      <m:t>𝑥</m:t>
                    </m:r>
                    <m:r>
                      <a:rPr lang="en-US" altLang="zh-CN" i="1" dirty="0">
                        <a:latin typeface="Cambria Math" panose="02040503050406030204" pitchFamily="18" charset="0"/>
                      </a:rPr>
                      <m:t>, </m:t>
                    </m:r>
                    <m:r>
                      <a:rPr lang="zh-CN" altLang="en-US" i="1" dirty="0">
                        <a:latin typeface="Cambria Math" panose="02040503050406030204" pitchFamily="18" charset="0"/>
                      </a:rPr>
                      <m:t>𝑦</m:t>
                    </m:r>
                    <m:r>
                      <a:rPr lang="en-US" altLang="zh-CN" i="1" dirty="0">
                        <a:latin typeface="Cambria Math" panose="02040503050406030204" pitchFamily="18" charset="0"/>
                      </a:rPr>
                      <m:t>)</m:t>
                    </m:r>
                  </m:oMath>
                </a14:m>
                <a:r>
                  <a:rPr lang="zh-CN" altLang="en-US" dirty="0"/>
                  <a:t>，可知在训练样本中</a:t>
                </a:r>
                <a14:m>
                  <m:oMath xmlns:m="http://schemas.openxmlformats.org/officeDocument/2006/math">
                    <m:r>
                      <a:rPr lang="zh-CN" altLang="en-US" i="1" dirty="0" smtClean="0">
                        <a:latin typeface="Cambria Math" panose="02040503050406030204" pitchFamily="18" charset="0"/>
                      </a:rPr>
                      <m:t>𝐹𝑎𝑡</m:t>
                    </m:r>
                    <m:r>
                      <a:rPr lang="en-US" altLang="zh-CN" i="1" dirty="0">
                        <a:latin typeface="Cambria Math" panose="02040503050406030204" pitchFamily="18" charset="0"/>
                      </a:rPr>
                      <m:t>ℎ</m:t>
                    </m:r>
                    <m:r>
                      <a:rPr lang="zh-CN" altLang="en-US" i="1" dirty="0">
                        <a:latin typeface="Cambria Math" panose="02040503050406030204" pitchFamily="18" charset="0"/>
                      </a:rPr>
                      <m:t>𝑒𝑟</m:t>
                    </m:r>
                    <m:r>
                      <a:rPr lang="en-US" altLang="zh-CN" i="1" dirty="0">
                        <a:latin typeface="Cambria Math" panose="02040503050406030204" pitchFamily="18" charset="0"/>
                      </a:rPr>
                      <m:t>(</m:t>
                    </m:r>
                    <m:r>
                      <a:rPr lang="en-US" altLang="zh-CN" i="1" dirty="0">
                        <a:latin typeface="Cambria Math" panose="02040503050406030204" pitchFamily="18" charset="0"/>
                      </a:rPr>
                      <m:t>𝐽𝑎𝑚𝑒𝑠</m:t>
                    </m:r>
                    <m:r>
                      <a:rPr lang="en-US" altLang="zh-CN" i="1" dirty="0">
                        <a:latin typeface="Cambria Math" panose="02040503050406030204" pitchFamily="18" charset="0"/>
                      </a:rPr>
                      <m:t>, </m:t>
                    </m:r>
                    <m:r>
                      <a:rPr lang="en-US" altLang="zh-CN" b="0" i="1" dirty="0" smtClean="0">
                        <a:latin typeface="Cambria Math" panose="02040503050406030204" pitchFamily="18" charset="0"/>
                      </a:rPr>
                      <m:t>𝑀𝑖𝑘𝑒</m:t>
                    </m:r>
                    <m:r>
                      <a:rPr lang="en-US" altLang="zh-CN" i="1" dirty="0">
                        <a:latin typeface="Cambria Math" panose="02040503050406030204" pitchFamily="18" charset="0"/>
                      </a:rPr>
                      <m:t>)</m:t>
                    </m:r>
                  </m:oMath>
                </a14:m>
                <a:r>
                  <a:rPr lang="zh-CN" altLang="en-US" dirty="0"/>
                  <a:t>是一个反例</a:t>
                </a:r>
                <a:endParaRPr lang="zh-CN" altLang="en-US"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394447" y="789709"/>
                <a:ext cx="5701553" cy="5846753"/>
              </a:xfrm>
              <a:blipFill rotWithShape="1">
                <a:blip r:embed="rId1"/>
                <a:stretch>
                  <a:fillRect l="-2" t="-7" b="-83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nvGraphicFramePr>
            <p:xfrm>
              <a:off x="6032090" y="724066"/>
              <a:ext cx="6019525" cy="5763088"/>
            </p:xfrm>
            <a:graphic>
              <a:graphicData uri="http://schemas.openxmlformats.org/drawingml/2006/table">
                <a:tbl>
                  <a:tblPr firstRow="1" firstCol="1" bandRow="1">
                    <a:tableStyleId>{5C22544A-7EE6-4342-B048-85BDC9FD1C3A}</a:tableStyleId>
                  </a:tblPr>
                  <a:tblGrid>
                    <a:gridCol w="1766509"/>
                    <a:gridCol w="1255812"/>
                    <a:gridCol w="920929"/>
                    <a:gridCol w="975372"/>
                    <a:gridCol w="1100903"/>
                  </a:tblGrid>
                  <a:tr h="566486">
                    <a:tc gridSpan="2">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推理规则</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tc>
                    <a:tc gridSpan="2">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推理规则涵盖的正例和反例数</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FOIL</a:t>
                          </a: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信息增益值</a:t>
                          </a:r>
                          <a:endPar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目标谓词</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前提约束谓词</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正例</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反例</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信息增益值</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𝐹𝑎𝑡ℎ𝑒𝑟</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空集</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600" i="1" smtClean="0">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600" i="1" smtClean="0">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4</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𝐹𝑂𝐼𝐿</m:t>
                                </m:r>
                                <m:r>
                                  <a:rPr lang="en-US" sz="1600" smtClean="0">
                                    <a:solidFill>
                                      <a:schemeClr val="tx1"/>
                                    </a:solidFill>
                                    <a:effectLst/>
                                    <a:latin typeface="Cambria Math" panose="02040503050406030204"/>
                                  </a:rPr>
                                  <m:t>_</m:t>
                                </m:r>
                                <m:r>
                                  <a:rPr lang="en-US" sz="1600" smtClean="0">
                                    <a:solidFill>
                                      <a:schemeClr val="tx1"/>
                                    </a:solidFill>
                                    <a:effectLst/>
                                    <a:latin typeface="Cambria Math" panose="02040503050406030204"/>
                                  </a:rPr>
                                  <m:t>𝐺𝑎𝑖𝑛</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rowSpan="18">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𝐹𝑎𝑡ℎ𝑒𝑟</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𝑀𝑜𝑡ℎ𝑒𝑟</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2</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𝑀𝑜𝑡ℎ𝑒𝑟</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2</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𝑀𝑜𝑡ℎ𝑒𝑟</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𝑀𝑜𝑡ℎ𝑒𝑟</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𝑀𝑜𝑡ℎ𝑒𝑟</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𝑀𝑜𝑡ℎ𝑒𝑟</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3</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0.32</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𝑆𝑖𝑏𝑙𝑖𝑛𝑔</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𝑆𝑖𝑏𝑙𝑖𝑛𝑔</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𝑆𝑖𝑏𝑙𝑖𝑛𝑔</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𝑆𝑖𝑏𝑙𝑖𝑛𝑔</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𝑆𝑖𝑏𝑙𝑖𝑛𝑔</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𝑆𝑖𝑏𝑙𝑖𝑛𝑔</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2</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0.74</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𝐶𝑜𝑢𝑝𝑙</m:t>
                                </m:r>
                                <m:r>
                                  <m:rPr>
                                    <m:sty m:val="p"/>
                                  </m:rPr>
                                  <a:rPr lang="en-US" sz="1600" smtClean="0">
                                    <a:solidFill>
                                      <a:schemeClr val="tx1"/>
                                    </a:solidFill>
                                    <a:effectLst/>
                                    <a:latin typeface="Cambria Math" panose="02040503050406030204"/>
                                  </a:rPr>
                                  <m:t>e</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𝑪𝒐𝒖𝒑𝒍</m:t>
                                </m:r>
                                <m:r>
                                  <a:rPr lang="en-US" sz="1600" smtClean="0">
                                    <a:solidFill>
                                      <a:schemeClr val="tx1"/>
                                    </a:solidFill>
                                    <a:effectLst/>
                                    <a:latin typeface="Cambria Math" panose="02040503050406030204"/>
                                  </a:rPr>
                                  <m:t>𝐞</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𝒙</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𝒛</m:t>
                                </m:r>
                                <m:r>
                                  <a:rPr lang="en-US" sz="1600" smtClean="0">
                                    <a:solidFill>
                                      <a:schemeClr val="tx1"/>
                                    </a:solidFill>
                                    <a:effectLst/>
                                    <a:latin typeface="Cambria Math" panose="02040503050406030204"/>
                                  </a:rPr>
                                  <m:t>)</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𝒎</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𝟏</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𝒎</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𝟏</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1.32</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𝐶𝑜𝑢𝑝𝑙</m:t>
                                </m:r>
                                <m:r>
                                  <m:rPr>
                                    <m:sty m:val="p"/>
                                  </m:rPr>
                                  <a:rPr lang="en-US" sz="1600" smtClean="0">
                                    <a:solidFill>
                                      <a:schemeClr val="tx1"/>
                                    </a:solidFill>
                                    <a:effectLst/>
                                    <a:latin typeface="Cambria Math" panose="02040503050406030204"/>
                                  </a:rPr>
                                  <m:t>e</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oMath>
                          </a14:m>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0</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𝐶𝑜𝑢𝑝𝑙</m:t>
                                </m:r>
                                <m:r>
                                  <m:rPr>
                                    <m:sty m:val="p"/>
                                  </m:rPr>
                                  <a:rPr lang="en-US" sz="1600" smtClean="0">
                                    <a:solidFill>
                                      <a:schemeClr val="tx1"/>
                                    </a:solidFill>
                                    <a:effectLst/>
                                    <a:latin typeface="Cambria Math" panose="02040503050406030204"/>
                                  </a:rPr>
                                  <m:t>e</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𝐶𝑜𝑢𝑝𝑙</m:t>
                                </m:r>
                                <m:r>
                                  <m:rPr>
                                    <m:sty m:val="p"/>
                                  </m:rPr>
                                  <a:rPr lang="en-US" sz="1600" smtClean="0">
                                    <a:solidFill>
                                      <a:schemeClr val="tx1"/>
                                    </a:solidFill>
                                    <a:effectLst/>
                                    <a:latin typeface="Cambria Math" panose="02040503050406030204"/>
                                  </a:rPr>
                                  <m:t>e</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2</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𝐶𝑜𝑢𝑝𝑙</m:t>
                                </m:r>
                                <m:r>
                                  <m:rPr>
                                    <m:sty m:val="p"/>
                                  </m:rPr>
                                  <a:rPr lang="en-US" sz="1600" smtClean="0">
                                    <a:solidFill>
                                      <a:schemeClr val="tx1"/>
                                    </a:solidFill>
                                    <a:effectLst/>
                                    <a:latin typeface="Cambria Math" panose="02040503050406030204"/>
                                  </a:rPr>
                                  <m:t>e</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Choice>
        <mc:Fallback xmlns="">
          <p:graphicFrame>
            <p:nvGraphicFramePr>
              <p:cNvPr id="4" name="表格 3"/>
              <p:cNvGraphicFramePr>
                <a:graphicFrameLocks noGrp="1"/>
              </p:cNvGraphicFramePr>
              <p:nvPr/>
            </p:nvGraphicFramePr>
            <p:xfrm>
              <a:off x="6032090" y="724066"/>
              <a:ext cx="6019525" cy="5763088"/>
            </p:xfrm>
            <a:graphic>
              <a:graphicData uri="http://schemas.openxmlformats.org/drawingml/2006/table">
                <a:tbl>
                  <a:tblPr firstRow="1" firstCol="1" bandRow="1">
                    <a:tableStyleId>{5C22544A-7EE6-4342-B048-85BDC9FD1C3A}</a:tableStyleId>
                  </a:tblPr>
                  <a:tblGrid>
                    <a:gridCol w="1766509"/>
                    <a:gridCol w="1255812"/>
                    <a:gridCol w="920929"/>
                    <a:gridCol w="975372"/>
                    <a:gridCol w="1100903"/>
                  </a:tblGrid>
                  <a:tr h="566486">
                    <a:tc gridSpan="2">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推理规则</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tc>
                    <a:tc gridSpan="2">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推理规则涵盖的正例和反例数</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FOIL</a:t>
                          </a: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信息增益值</a:t>
                          </a:r>
                          <a:endPar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目标谓词</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前提约束谓词</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正例</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反例</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信息增益值</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8285">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空集</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r>
                  <a:tr h="247650">
                    <a:tc rowSpan="18">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8285">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0.32</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8285">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8285">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0.74</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8285">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1.32</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8285">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4381500" y="476250"/>
            <a:ext cx="3429000" cy="2143125"/>
          </a:xfrm>
          <a:prstGeom prst="rect">
            <a:avLst/>
          </a:prstGeom>
          <a:noFill/>
        </p:spPr>
        <p:txBody>
          <a:bodyPr wrap="square" rtlCol="0" anchor="ctr" anchorCtr="0">
            <a:noAutofit/>
          </a:bodyPr>
          <a:p>
            <a:pPr>
              <a:buNone/>
            </a:pPr>
            <a:r>
              <a:rPr lang="zh-CN" altLang="en-US" sz="1950">
                <a:solidFill>
                  <a:srgbClr val="000000"/>
                </a:solidFill>
                <a:latin typeface="微软雅黑" panose="020B0503020204020204" charset="-122"/>
                <a:ea typeface="微软雅黑" panose="020B0503020204020204" charset="-122"/>
              </a:rPr>
              <a:t>2. 下面哪个逻辑等价关系是不成立的（  ）</a:t>
            </a:r>
            <a:endParaRPr lang="zh-CN" altLang="en-US" sz="1950">
              <a:solidFill>
                <a:srgbClr val="000000"/>
              </a:solidFill>
              <a:latin typeface="微软雅黑" panose="020B0503020204020204" charset="-122"/>
              <a:ea typeface="微软雅黑" panose="020B0503020204020204" charset="-122"/>
            </a:endParaRPr>
          </a:p>
        </p:txBody>
      </p:sp>
      <p:sp>
        <p:nvSpPr>
          <p:cNvPr id="8" name="椭圆 7"/>
          <p:cNvSpPr>
            <a:spLocks noChangeAspect="1"/>
          </p:cNvSpPr>
          <p:nvPr>
            <p:custDataLst>
              <p:tags r:id="rId2"/>
            </p:custDataLst>
          </p:nvPr>
        </p:nvSpPr>
        <p:spPr>
          <a:xfrm>
            <a:off x="4357211" y="2901315"/>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charset="-122"/>
                <a:ea typeface="微软雅黑" panose="020B0503020204020204" charset="-122"/>
              </a:rPr>
              <a:t>A</a:t>
            </a:r>
            <a:endParaRPr lang="zh-CN" altLang="en-US" sz="1200">
              <a:solidFill>
                <a:srgbClr val="FFFFFF"/>
              </a:solidFill>
              <a:latin typeface="微软雅黑" panose="020B0503020204020204" charset="-122"/>
              <a:ea typeface="微软雅黑" panose="020B0503020204020204" charset="-122"/>
            </a:endParaRPr>
          </a:p>
        </p:txBody>
      </p:sp>
      <p:sp>
        <p:nvSpPr>
          <p:cNvPr id="9" name="椭圆 8"/>
          <p:cNvSpPr>
            <a:spLocks noChangeAspect="1"/>
          </p:cNvSpPr>
          <p:nvPr>
            <p:custDataLst>
              <p:tags r:id="rId3"/>
            </p:custDataLst>
          </p:nvPr>
        </p:nvSpPr>
        <p:spPr>
          <a:xfrm>
            <a:off x="4357211" y="3758565"/>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charset="-122"/>
                <a:ea typeface="微软雅黑" panose="020B0503020204020204" charset="-122"/>
              </a:rPr>
              <a:t>B</a:t>
            </a:r>
            <a:endParaRPr lang="zh-CN" altLang="en-US" sz="1200">
              <a:solidFill>
                <a:srgbClr val="FFFFFF"/>
              </a:solidFill>
              <a:latin typeface="微软雅黑" panose="020B0503020204020204" charset="-122"/>
              <a:ea typeface="微软雅黑" panose="020B0503020204020204" charset="-122"/>
            </a:endParaRPr>
          </a:p>
        </p:txBody>
      </p:sp>
      <p:sp>
        <p:nvSpPr>
          <p:cNvPr id="10" name="椭圆 9"/>
          <p:cNvSpPr>
            <a:spLocks noChangeAspect="1"/>
          </p:cNvSpPr>
          <p:nvPr>
            <p:custDataLst>
              <p:tags r:id="rId4"/>
            </p:custDataLst>
          </p:nvPr>
        </p:nvSpPr>
        <p:spPr>
          <a:xfrm>
            <a:off x="4357211" y="4615815"/>
            <a:ext cx="411480" cy="41148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charset="-122"/>
                <a:ea typeface="微软雅黑" panose="020B0503020204020204" charset="-122"/>
              </a:rPr>
              <a:t>C</a:t>
            </a:r>
            <a:endParaRPr lang="zh-CN" altLang="en-US" sz="1200">
              <a:solidFill>
                <a:srgbClr val="FFFFFF"/>
              </a:solidFill>
              <a:latin typeface="微软雅黑" panose="020B0503020204020204" charset="-122"/>
              <a:ea typeface="微软雅黑" panose="020B0503020204020204" charset="-122"/>
            </a:endParaRPr>
          </a:p>
        </p:txBody>
      </p:sp>
      <p:sp>
        <p:nvSpPr>
          <p:cNvPr id="11" name="椭圆 10"/>
          <p:cNvSpPr>
            <a:spLocks noChangeAspect="1"/>
          </p:cNvSpPr>
          <p:nvPr>
            <p:custDataLst>
              <p:tags r:id="rId5"/>
            </p:custDataLst>
          </p:nvPr>
        </p:nvSpPr>
        <p:spPr>
          <a:xfrm>
            <a:off x="4357211" y="5473541"/>
            <a:ext cx="411480" cy="41148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charset="-122"/>
                <a:ea typeface="微软雅黑" panose="020B0503020204020204" charset="-122"/>
              </a:rPr>
              <a:t>D</a:t>
            </a:r>
            <a:endParaRPr lang="zh-CN" altLang="en-US" sz="1200">
              <a:solidFill>
                <a:srgbClr val="FFFFFF"/>
              </a:solidFill>
              <a:latin typeface="微软雅黑" panose="020B0503020204020204" charset="-122"/>
              <a:ea typeface="微软雅黑" panose="020B0503020204020204" charset="-122"/>
            </a:endParaRPr>
          </a:p>
        </p:txBody>
      </p:sp>
      <p:pic>
        <p:nvPicPr>
          <p:cNvPr id="100" name="图片 99"/>
          <p:cNvPicPr/>
          <p:nvPr/>
        </p:nvPicPr>
        <p:blipFill>
          <a:blip r:embed="rId6"/>
          <a:stretch>
            <a:fillRect/>
          </a:stretch>
        </p:blipFill>
        <p:spPr>
          <a:xfrm>
            <a:off x="5023485" y="2924651"/>
            <a:ext cx="1620000" cy="365284"/>
          </a:xfrm>
          <a:prstGeom prst="rect">
            <a:avLst/>
          </a:prstGeom>
          <a:noFill/>
          <a:ln w="9525">
            <a:noFill/>
          </a:ln>
        </p:spPr>
      </p:pic>
      <p:pic>
        <p:nvPicPr>
          <p:cNvPr id="101" name="图片 100"/>
          <p:cNvPicPr/>
          <p:nvPr/>
        </p:nvPicPr>
        <p:blipFill>
          <a:blip r:embed="rId7"/>
          <a:stretch>
            <a:fillRect/>
          </a:stretch>
        </p:blipFill>
        <p:spPr>
          <a:xfrm>
            <a:off x="5023485" y="3781901"/>
            <a:ext cx="1620000" cy="364500"/>
          </a:xfrm>
          <a:prstGeom prst="rect">
            <a:avLst/>
          </a:prstGeom>
          <a:noFill/>
          <a:ln w="9525">
            <a:noFill/>
          </a:ln>
        </p:spPr>
      </p:pic>
      <p:pic>
        <p:nvPicPr>
          <p:cNvPr id="102" name="图片 101"/>
          <p:cNvPicPr/>
          <p:nvPr/>
        </p:nvPicPr>
        <p:blipFill>
          <a:blip r:embed="rId8"/>
          <a:stretch>
            <a:fillRect/>
          </a:stretch>
        </p:blipFill>
        <p:spPr>
          <a:xfrm>
            <a:off x="5023485" y="4662964"/>
            <a:ext cx="1620000" cy="364500"/>
          </a:xfrm>
          <a:prstGeom prst="rect">
            <a:avLst/>
          </a:prstGeom>
          <a:noFill/>
          <a:ln w="9525">
            <a:noFill/>
          </a:ln>
        </p:spPr>
      </p:pic>
      <p:pic>
        <p:nvPicPr>
          <p:cNvPr id="105" name="图片 104"/>
          <p:cNvPicPr/>
          <p:nvPr/>
        </p:nvPicPr>
        <p:blipFill>
          <a:blip r:embed="rId9"/>
          <a:stretch>
            <a:fillRect/>
          </a:stretch>
        </p:blipFill>
        <p:spPr>
          <a:xfrm>
            <a:off x="5023485" y="5496878"/>
            <a:ext cx="1620000" cy="364500"/>
          </a:xfrm>
          <a:prstGeom prst="rect">
            <a:avLst/>
          </a:prstGeom>
          <a:noFill/>
          <a:ln w="9525">
            <a:noFill/>
          </a:ln>
        </p:spPr>
      </p:pic>
      <p:sp>
        <p:nvSpPr>
          <p:cNvPr id="4" name="圆角矩形 3"/>
          <p:cNvSpPr/>
          <p:nvPr>
            <p:custDataLst>
              <p:tags r:id="rId10"/>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提交</a:t>
            </a:r>
            <a:endParaRPr lang="zh-CN" altLang="en-US" sz="1600">
              <a:solidFill>
                <a:srgbClr val="FFFFFF"/>
              </a:solidFill>
              <a:latin typeface="微软雅黑" panose="020B0503020204020204" charset="-122"/>
              <a:ea typeface="微软雅黑" panose="020B0503020204020204" charset="-122"/>
            </a:endParaRPr>
          </a:p>
        </p:txBody>
      </p:sp>
      <p:grpSp>
        <p:nvGrpSpPr>
          <p:cNvPr id="16" name="组合 15"/>
          <p:cNvGrpSpPr/>
          <p:nvPr>
            <p:custDataLst>
              <p:tags r:id="rId11"/>
            </p:custDataLst>
          </p:nvPr>
        </p:nvGrpSpPr>
        <p:grpSpPr>
          <a:xfrm>
            <a:off x="0" y="0"/>
            <a:ext cx="4286250" cy="490061"/>
            <a:chOff x="-8300" y="0"/>
            <a:chExt cx="9000" cy="1029"/>
          </a:xfrm>
        </p:grpSpPr>
        <p:sp>
          <p:nvSpPr>
            <p:cNvPr id="12" name="TitleBackground"/>
            <p:cNvSpPr/>
            <p:nvPr>
              <p:custDataLst>
                <p:tags r:id="rId12"/>
              </p:custDataLst>
            </p:nvPr>
          </p:nvSpPr>
          <p:spPr>
            <a:xfrm>
              <a:off x="-8300" y="0"/>
              <a:ext cx="90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3" name="ColorBlock"/>
            <p:cNvSpPr/>
            <p:nvPr>
              <p:custDataLst>
                <p:tags r:id="rId13"/>
              </p:custDataLst>
            </p:nvPr>
          </p:nvSpPr>
          <p:spPr>
            <a:xfrm>
              <a:off x="-830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4" name="TypeText"/>
            <p:cNvSpPr txBox="1"/>
            <p:nvPr>
              <p:custDataLst>
                <p:tags r:id="rId14"/>
              </p:custDataLst>
            </p:nvPr>
          </p:nvSpPr>
          <p:spPr>
            <a:xfrm>
              <a:off x="-7767" y="0"/>
              <a:ext cx="3000" cy="1000"/>
            </a:xfrm>
            <a:prstGeom prst="rect">
              <a:avLst/>
            </a:prstGeom>
            <a:noFill/>
          </p:spPr>
          <p:txBody>
            <a:bodyPr wrap="none" rtlCol="0" anchor="ctr" anchorCtr="0">
              <a:noAutofit/>
            </a:bodyPr>
            <a:p>
              <a:pPr lvl="0" algn="l">
                <a:buNone/>
              </a:pPr>
              <a:r>
                <a:rPr lang="zh-CN" altLang="en-US" sz="1950">
                  <a:solidFill>
                    <a:srgbClr val="000000"/>
                  </a:solidFill>
                  <a:latin typeface="微软雅黑" panose="020B0503020204020204" charset="-122"/>
                  <a:ea typeface="微软雅黑" panose="020B0503020204020204" charset="-122"/>
                </a:rPr>
                <a:t>单选题</a:t>
              </a:r>
              <a:endParaRPr lang="zh-CN" altLang="en-US" sz="1950">
                <a:solidFill>
                  <a:srgbClr val="000000"/>
                </a:solidFill>
                <a:latin typeface="微软雅黑" panose="020B0503020204020204" charset="-122"/>
                <a:ea typeface="微软雅黑" panose="020B0503020204020204" charset="-122"/>
              </a:endParaRPr>
            </a:p>
          </p:txBody>
        </p:sp>
        <p:sp>
          <p:nvSpPr>
            <p:cNvPr id="15" name="TipText"/>
            <p:cNvSpPr txBox="1"/>
            <p:nvPr>
              <p:custDataLst>
                <p:tags r:id="rId15"/>
              </p:custDataLst>
            </p:nvPr>
          </p:nvSpPr>
          <p:spPr>
            <a:xfrm>
              <a:off x="-5823" y="229"/>
              <a:ext cx="3600" cy="800"/>
            </a:xfrm>
            <a:prstGeom prst="rect">
              <a:avLst/>
            </a:prstGeom>
            <a:noFill/>
          </p:spPr>
          <p:txBody>
            <a:bodyPr wrap="none" rtlCol="0" anchor="ctr" anchorCtr="0">
              <a:noAutofit/>
            </a:bodyPr>
            <a:p>
              <a:pPr lvl="0" algn="l">
                <a:buNone/>
              </a:pPr>
              <a:r>
                <a:rPr lang="zh-CN" altLang="en-US" sz="1500">
                  <a:solidFill>
                    <a:srgbClr val="808080"/>
                  </a:solidFill>
                  <a:latin typeface="微软雅黑" panose="020B0503020204020204" charset="-122"/>
                  <a:ea typeface="微软雅黑" panose="020B0503020204020204" charset="-122"/>
                  <a:cs typeface="微软雅黑" panose="020B0503020204020204" charset="-122"/>
                </a:rPr>
                <a:t>1分</a:t>
              </a:r>
              <a:endParaRPr lang="zh-CN" altLang="en-US" sz="1500">
                <a:solidFill>
                  <a:srgbClr val="808080"/>
                </a:solidFill>
                <a:latin typeface="微软雅黑" panose="020B0503020204020204" charset="-122"/>
                <a:ea typeface="微软雅黑" panose="020B0503020204020204" charset="-122"/>
                <a:cs typeface="微软雅黑" panose="020B0503020204020204" charset="-122"/>
              </a:endParaRPr>
            </a:p>
          </p:txBody>
        </p:sp>
      </p:grpSp>
      <p:pic>
        <p:nvPicPr>
          <p:cNvPr id="5" name="图片 4" descr="tmp1CAB"/>
          <p:cNvPicPr>
            <a:picLocks noChangeAspect="1"/>
          </p:cNvPicPr>
          <p:nvPr>
            <p:custDataLst>
              <p:tags r:id="rId16"/>
            </p:custDataLst>
          </p:nvPr>
        </p:nvPicPr>
        <p:blipFill>
          <a:blip r:embed="rId17"/>
          <a:stretch>
            <a:fillRect/>
          </a:stretch>
        </p:blipFill>
        <p:spPr>
          <a:xfrm>
            <a:off x="10642600" y="63500"/>
            <a:ext cx="1422400" cy="508000"/>
          </a:xfrm>
          <a:prstGeom prst="rect">
            <a:avLst/>
          </a:prstGeom>
        </p:spPr>
      </p:pic>
    </p:spTree>
    <p:custDataLst>
      <p:tags r:id="rId18"/>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知识图谱推理</a:t>
            </a:r>
            <a:r>
              <a:rPr lang="en-US" altLang="zh-CN" dirty="0"/>
              <a:t>:</a:t>
            </a:r>
            <a:r>
              <a:rPr lang="zh-CN" altLang="en-US" dirty="0"/>
              <a:t> </a:t>
            </a:r>
            <a:r>
              <a:rPr lang="en-US" altLang="zh-CN" dirty="0">
                <a:solidFill>
                  <a:srgbClr val="00B0F0"/>
                </a:solidFill>
              </a:rPr>
              <a:t>FOIL</a:t>
            </a:r>
            <a:r>
              <a:rPr lang="en-US" altLang="zh-CN" dirty="0"/>
              <a:t> (First Order Inductive Learner)</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94447" y="789709"/>
                <a:ext cx="5701553" cy="5846753"/>
              </a:xfrm>
            </p:spPr>
            <p:txBody>
              <a:bodyPr>
                <a:normAutofit/>
              </a:bodyPr>
              <a:lstStyle/>
              <a:p>
                <a:pPr marL="0" indent="0">
                  <a:buNone/>
                </a:pPr>
                <a14:m>
                  <m:oMath xmlns:m="http://schemas.openxmlformats.org/officeDocument/2006/math">
                    <m:r>
                      <a:rPr lang="zh-CN" altLang="en-US" i="1" dirty="0">
                        <a:latin typeface="Cambria Math" panose="02040503050406030204" pitchFamily="18" charset="0"/>
                      </a:rPr>
                      <m:t>𝑀𝑜𝑡</m:t>
                    </m:r>
                    <m:r>
                      <a:rPr lang="en-US" altLang="zh-CN" i="1" dirty="0">
                        <a:latin typeface="Cambria Math" panose="02040503050406030204" pitchFamily="18" charset="0"/>
                      </a:rPr>
                      <m:t>ℎ</m:t>
                    </m:r>
                    <m:r>
                      <a:rPr lang="zh-CN" altLang="en-US" i="1" dirty="0">
                        <a:latin typeface="Cambria Math" panose="02040503050406030204" pitchFamily="18" charset="0"/>
                      </a:rPr>
                      <m:t>𝑒𝑟</m:t>
                    </m:r>
                    <m:r>
                      <a:rPr lang="en-US" altLang="zh-CN" i="1" dirty="0">
                        <a:latin typeface="Cambria Math" panose="02040503050406030204" pitchFamily="18" charset="0"/>
                      </a:rPr>
                      <m:t>(</m:t>
                    </m:r>
                    <m:r>
                      <a:rPr lang="zh-CN" altLang="en-US" i="1" dirty="0">
                        <a:latin typeface="Cambria Math" panose="02040503050406030204" pitchFamily="18" charset="0"/>
                      </a:rPr>
                      <m:t>𝑥</m:t>
                    </m:r>
                    <m:r>
                      <a:rPr lang="en-US" altLang="zh-CN" i="1" dirty="0">
                        <a:latin typeface="Cambria Math" panose="02040503050406030204" pitchFamily="18" charset="0"/>
                      </a:rPr>
                      <m:t>, </m:t>
                    </m:r>
                    <m:r>
                      <a:rPr lang="zh-CN" altLang="en-US" i="1" dirty="0">
                        <a:latin typeface="Cambria Math" panose="02040503050406030204" pitchFamily="18" charset="0"/>
                      </a:rPr>
                      <m:t>𝑦</m:t>
                    </m:r>
                    <m:r>
                      <a:rPr lang="en-US" altLang="zh-CN" i="1" dirty="0">
                        <a:latin typeface="Cambria Math" panose="02040503050406030204" pitchFamily="18" charset="0"/>
                      </a:rPr>
                      <m:t>)→</m:t>
                    </m:r>
                    <m:r>
                      <a:rPr lang="zh-CN" altLang="en-US" i="1" dirty="0">
                        <a:latin typeface="Cambria Math" panose="02040503050406030204" pitchFamily="18" charset="0"/>
                      </a:rPr>
                      <m:t>𝐹𝑎𝑡</m:t>
                    </m:r>
                    <m:r>
                      <a:rPr lang="en-US" altLang="zh-CN" i="1" dirty="0">
                        <a:latin typeface="Cambria Math" panose="02040503050406030204" pitchFamily="18" charset="0"/>
                      </a:rPr>
                      <m:t>ℎ</m:t>
                    </m:r>
                    <m:r>
                      <a:rPr lang="zh-CN" altLang="en-US" i="1" dirty="0">
                        <a:latin typeface="Cambria Math" panose="02040503050406030204" pitchFamily="18" charset="0"/>
                      </a:rPr>
                      <m:t>𝑒𝑟</m:t>
                    </m:r>
                    <m:r>
                      <a:rPr lang="en-US" altLang="zh-CN" i="1" dirty="0">
                        <a:latin typeface="Cambria Math" panose="02040503050406030204" pitchFamily="18" charset="0"/>
                      </a:rPr>
                      <m:t>(</m:t>
                    </m:r>
                    <m:r>
                      <a:rPr lang="zh-CN" altLang="en-US" i="1" dirty="0">
                        <a:latin typeface="Cambria Math" panose="02040503050406030204" pitchFamily="18" charset="0"/>
                      </a:rPr>
                      <m:t>𝑥</m:t>
                    </m:r>
                    <m:r>
                      <a:rPr lang="en-US" altLang="zh-CN" i="1" dirty="0">
                        <a:latin typeface="Cambria Math" panose="02040503050406030204" pitchFamily="18" charset="0"/>
                      </a:rPr>
                      <m:t>, </m:t>
                    </m:r>
                    <m:r>
                      <a:rPr lang="zh-CN" altLang="en-US" i="1" dirty="0">
                        <a:latin typeface="Cambria Math" panose="02040503050406030204" pitchFamily="18" charset="0"/>
                      </a:rPr>
                      <m:t>𝑦</m:t>
                    </m:r>
                    <m:r>
                      <a:rPr lang="en-US" altLang="zh-CN" i="1" dirty="0">
                        <a:latin typeface="Cambria Math" panose="02040503050406030204" pitchFamily="18" charset="0"/>
                      </a:rPr>
                      <m:t>)</m:t>
                    </m:r>
                  </m:oMath>
                </a14:m>
                <a:r>
                  <a:rPr lang="en-US" altLang="zh-CN" dirty="0"/>
                  <a:t> </a:t>
                </a:r>
                <a:endParaRPr lang="en-US" altLang="zh-CN" dirty="0"/>
              </a:p>
              <a:p>
                <a:r>
                  <a:rPr lang="zh-CN" altLang="en-US" dirty="0"/>
                  <a:t>覆盖正例和反例数量分别为</a:t>
                </a:r>
                <a:r>
                  <a:rPr lang="en-US" altLang="zh-CN" dirty="0"/>
                  <a:t> </a:t>
                </a:r>
                <a14:m>
                  <m:oMath xmlns:m="http://schemas.openxmlformats.org/officeDocument/2006/math">
                    <m:acc>
                      <m:accPr>
                        <m:ctrlPr>
                          <a:rPr lang="en-US" altLang="zh-CN" i="1" dirty="0">
                            <a:latin typeface="Cambria Math" panose="02040503050406030204" pitchFamily="18" charset="0"/>
                          </a:rPr>
                        </m:ctrlPr>
                      </m:accPr>
                      <m:e>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𝑚</m:t>
                            </m:r>
                          </m:e>
                          <m:sub>
                            <m:r>
                              <a:rPr lang="en-US" altLang="zh-CN" i="1" dirty="0">
                                <a:latin typeface="Cambria Math" panose="02040503050406030204" pitchFamily="18" charset="0"/>
                              </a:rPr>
                              <m:t>+</m:t>
                            </m:r>
                          </m:sub>
                        </m:sSub>
                      </m:e>
                    </m:acc>
                    <m:r>
                      <a:rPr lang="en-US" altLang="zh-CN" i="1" dirty="0">
                        <a:latin typeface="Cambria Math" panose="02040503050406030204" pitchFamily="18" charset="0"/>
                      </a:rPr>
                      <m:t>=</m:t>
                    </m:r>
                    <m:r>
                      <a:rPr lang="en-US" altLang="zh-CN" i="1" dirty="0">
                        <a:latin typeface="Cambria Math" panose="02040503050406030204" pitchFamily="18" charset="0"/>
                      </a:rPr>
                      <m:t>0</m:t>
                    </m:r>
                    <m:r>
                      <a:rPr lang="zh-CN" altLang="en-US" i="1" dirty="0">
                        <a:latin typeface="Cambria Math" panose="02040503050406030204" pitchFamily="18" charset="0"/>
                      </a:rPr>
                      <m:t>，</m:t>
                    </m:r>
                    <m:acc>
                      <m:accPr>
                        <m:ctrlPr>
                          <a:rPr lang="en-US" altLang="zh-CN" i="1" dirty="0">
                            <a:latin typeface="Cambria Math" panose="02040503050406030204" pitchFamily="18" charset="0"/>
                          </a:rPr>
                        </m:ctrlPr>
                      </m:accPr>
                      <m:e>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𝑚</m:t>
                            </m:r>
                          </m:e>
                          <m:sub>
                            <m:r>
                              <a:rPr lang="en-US" altLang="zh-CN" i="1" dirty="0">
                                <a:latin typeface="Cambria Math" panose="02040503050406030204" pitchFamily="18" charset="0"/>
                              </a:rPr>
                              <m:t>−</m:t>
                            </m:r>
                          </m:sub>
                        </m:sSub>
                        <m:r>
                          <a:rPr lang="en-US" altLang="zh-CN" i="1" dirty="0">
                            <a:latin typeface="Cambria Math" panose="02040503050406030204" pitchFamily="18" charset="0"/>
                          </a:rPr>
                          <m:t> </m:t>
                        </m:r>
                      </m:e>
                    </m:acc>
                    <m:r>
                      <a:rPr lang="en-US" altLang="zh-CN" i="1" dirty="0">
                        <a:latin typeface="Cambria Math" panose="02040503050406030204" pitchFamily="18" charset="0"/>
                      </a:rPr>
                      <m:t>=</m:t>
                    </m:r>
                    <m:r>
                      <a:rPr lang="en-US" altLang="zh-CN" i="1" dirty="0">
                        <a:latin typeface="Cambria Math" panose="02040503050406030204" pitchFamily="18" charset="0"/>
                      </a:rPr>
                      <m:t>2</m:t>
                    </m:r>
                  </m:oMath>
                </a14:m>
                <a:endParaRPr lang="en-US" altLang="zh-CN" dirty="0"/>
              </a:p>
              <a:p>
                <a:r>
                  <a:rPr lang="zh-CN" altLang="en-US" dirty="0"/>
                  <a:t>由于</a:t>
                </a:r>
                <a14:m>
                  <m:oMath xmlns:m="http://schemas.openxmlformats.org/officeDocument/2006/math">
                    <m:acc>
                      <m:accPr>
                        <m:ctrlPr>
                          <a:rPr lang="en-US" altLang="zh-CN" i="1" dirty="0">
                            <a:latin typeface="Cambria Math" panose="02040503050406030204" pitchFamily="18" charset="0"/>
                          </a:rPr>
                        </m:ctrlPr>
                      </m:accPr>
                      <m:e>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𝑚</m:t>
                            </m:r>
                          </m:e>
                          <m:sub>
                            <m:r>
                              <a:rPr lang="en-US" altLang="zh-CN" i="1" dirty="0">
                                <a:latin typeface="Cambria Math" panose="02040503050406030204" pitchFamily="18" charset="0"/>
                              </a:rPr>
                              <m:t>+</m:t>
                            </m:r>
                          </m:sub>
                        </m:sSub>
                      </m:e>
                    </m:acc>
                    <m:r>
                      <a:rPr lang="en-US" altLang="zh-CN" i="1" dirty="0">
                        <a:latin typeface="Cambria Math" panose="02040503050406030204" pitchFamily="18" charset="0"/>
                      </a:rPr>
                      <m:t>=</m:t>
                    </m:r>
                    <m:r>
                      <a:rPr lang="en-US" altLang="zh-CN" i="1" dirty="0">
                        <a:latin typeface="Cambria Math" panose="02040503050406030204" pitchFamily="18" charset="0"/>
                      </a:rPr>
                      <m:t>0</m:t>
                    </m:r>
                  </m:oMath>
                </a14:m>
                <a:r>
                  <a:rPr lang="zh-CN" altLang="en-US" dirty="0"/>
                  <a:t>，代入𝐹𝑂𝐼𝐿</a:t>
                </a:r>
                <a:r>
                  <a:rPr lang="en-US" altLang="zh-CN" dirty="0"/>
                  <a:t>_</a:t>
                </a:r>
                <a:r>
                  <a:rPr lang="zh-CN" altLang="en-US" dirty="0"/>
                  <a:t>𝐺𝑎𝑖𝑛公式时会出现负无穷的情况，此时𝐹𝑂𝐼𝐿</a:t>
                </a:r>
                <a:r>
                  <a:rPr lang="en-US" altLang="zh-CN" dirty="0"/>
                  <a:t>_</a:t>
                </a:r>
                <a:r>
                  <a:rPr lang="zh-CN" altLang="en-US" dirty="0"/>
                  <a:t>𝐺𝑎𝑖𝑛记为</a:t>
                </a:r>
                <a:r>
                  <a:rPr lang="en-US" altLang="zh-CN" dirty="0"/>
                  <a:t>NA</a:t>
                </a:r>
                <a:r>
                  <a:rPr lang="zh-CN" altLang="en-US" dirty="0"/>
                  <a:t>（</a:t>
                </a:r>
                <a:r>
                  <a:rPr lang="en-US" altLang="zh-CN" dirty="0"/>
                  <a:t>Not Available</a:t>
                </a:r>
                <a:r>
                  <a:rPr lang="zh-CN" altLang="en-US" dirty="0"/>
                  <a:t>）</a:t>
                </a:r>
                <a:endParaRPr lang="zh-CN" altLang="en-US"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394447" y="789709"/>
                <a:ext cx="5701553" cy="5846753"/>
              </a:xfrm>
              <a:blipFill rotWithShape="1">
                <a:blip r:embed="rId1"/>
                <a:stretch>
                  <a:fillRect l="-2" t="-7" r="-4377" b="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nvGraphicFramePr>
            <p:xfrm>
              <a:off x="6032090" y="724066"/>
              <a:ext cx="6019525" cy="5763088"/>
            </p:xfrm>
            <a:graphic>
              <a:graphicData uri="http://schemas.openxmlformats.org/drawingml/2006/table">
                <a:tbl>
                  <a:tblPr firstRow="1" firstCol="1" bandRow="1">
                    <a:tableStyleId>{5C22544A-7EE6-4342-B048-85BDC9FD1C3A}</a:tableStyleId>
                  </a:tblPr>
                  <a:tblGrid>
                    <a:gridCol w="1766509"/>
                    <a:gridCol w="1255812"/>
                    <a:gridCol w="920929"/>
                    <a:gridCol w="975372"/>
                    <a:gridCol w="1100903"/>
                  </a:tblGrid>
                  <a:tr h="566486">
                    <a:tc gridSpan="2">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推理规则</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tc>
                    <a:tc gridSpan="2">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推理规则涵盖的正例和反例数</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FOIL</a:t>
                          </a: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信息增益值</a:t>
                          </a:r>
                          <a:endPar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目标谓词</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前提约束谓词</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正例</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反例</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信息增益值</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𝐹𝑎𝑡ℎ𝑒𝑟</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空集</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600" i="1" smtClean="0">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600" i="1" smtClean="0">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4</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𝐹𝑂𝐼𝐿</m:t>
                                </m:r>
                                <m:r>
                                  <a:rPr lang="en-US" sz="1600" smtClean="0">
                                    <a:solidFill>
                                      <a:schemeClr val="tx1"/>
                                    </a:solidFill>
                                    <a:effectLst/>
                                    <a:latin typeface="Cambria Math" panose="02040503050406030204"/>
                                  </a:rPr>
                                  <m:t>_</m:t>
                                </m:r>
                                <m:r>
                                  <a:rPr lang="en-US" sz="1600" smtClean="0">
                                    <a:solidFill>
                                      <a:schemeClr val="tx1"/>
                                    </a:solidFill>
                                    <a:effectLst/>
                                    <a:latin typeface="Cambria Math" panose="02040503050406030204"/>
                                  </a:rPr>
                                  <m:t>𝐺𝑎𝑖𝑛</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rowSpan="18">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𝐹𝑎𝑡ℎ𝑒𝑟</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𝑀𝑜𝑡ℎ𝑒𝑟</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2</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𝑀𝑜𝑡ℎ𝑒𝑟</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2</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𝑀𝑜𝑡ℎ𝑒𝑟</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𝑀𝑜𝑡ℎ𝑒𝑟</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𝑀𝑜𝑡ℎ𝑒𝑟</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𝑀𝑜𝑡ℎ𝑒𝑟</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3</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0.32</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𝑆𝑖𝑏𝑙𝑖𝑛𝑔</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𝑆𝑖𝑏𝑙𝑖𝑛𝑔</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𝑆𝑖𝑏𝑙𝑖𝑛𝑔</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𝑆𝑖𝑏𝑙𝑖𝑛𝑔</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𝑆𝑖𝑏𝑙𝑖𝑛𝑔</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𝑆𝑖𝑏𝑙𝑖𝑛𝑔</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2</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0.74</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𝐶𝑜𝑢𝑝𝑙</m:t>
                                </m:r>
                                <m:r>
                                  <m:rPr>
                                    <m:sty m:val="p"/>
                                  </m:rPr>
                                  <a:rPr lang="en-US" sz="1600" smtClean="0">
                                    <a:solidFill>
                                      <a:schemeClr val="tx1"/>
                                    </a:solidFill>
                                    <a:effectLst/>
                                    <a:latin typeface="Cambria Math" panose="02040503050406030204"/>
                                  </a:rPr>
                                  <m:t>e</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𝑪𝒐𝒖𝒑𝒍</m:t>
                                </m:r>
                                <m:r>
                                  <a:rPr lang="en-US" sz="1600" smtClean="0">
                                    <a:solidFill>
                                      <a:schemeClr val="tx1"/>
                                    </a:solidFill>
                                    <a:effectLst/>
                                    <a:latin typeface="Cambria Math" panose="02040503050406030204"/>
                                  </a:rPr>
                                  <m:t>𝐞</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𝒙</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𝒛</m:t>
                                </m:r>
                                <m:r>
                                  <a:rPr lang="en-US" sz="1600" smtClean="0">
                                    <a:solidFill>
                                      <a:schemeClr val="tx1"/>
                                    </a:solidFill>
                                    <a:effectLst/>
                                    <a:latin typeface="Cambria Math" panose="02040503050406030204"/>
                                  </a:rPr>
                                  <m:t>)</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𝒎</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𝟏</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𝒎</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𝟏</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1.32</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𝐶𝑜𝑢𝑝𝑙</m:t>
                                </m:r>
                                <m:r>
                                  <m:rPr>
                                    <m:sty m:val="p"/>
                                  </m:rPr>
                                  <a:rPr lang="en-US" sz="1600" smtClean="0">
                                    <a:solidFill>
                                      <a:schemeClr val="tx1"/>
                                    </a:solidFill>
                                    <a:effectLst/>
                                    <a:latin typeface="Cambria Math" panose="02040503050406030204"/>
                                  </a:rPr>
                                  <m:t>e</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oMath>
                          </a14:m>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0</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𝐶𝑜𝑢𝑝𝑙</m:t>
                                </m:r>
                                <m:r>
                                  <m:rPr>
                                    <m:sty m:val="p"/>
                                  </m:rPr>
                                  <a:rPr lang="en-US" sz="1600" smtClean="0">
                                    <a:solidFill>
                                      <a:schemeClr val="tx1"/>
                                    </a:solidFill>
                                    <a:effectLst/>
                                    <a:latin typeface="Cambria Math" panose="02040503050406030204"/>
                                  </a:rPr>
                                  <m:t>e</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𝐶𝑜𝑢𝑝𝑙</m:t>
                                </m:r>
                                <m:r>
                                  <m:rPr>
                                    <m:sty m:val="p"/>
                                  </m:rPr>
                                  <a:rPr lang="en-US" sz="1600" smtClean="0">
                                    <a:solidFill>
                                      <a:schemeClr val="tx1"/>
                                    </a:solidFill>
                                    <a:effectLst/>
                                    <a:latin typeface="Cambria Math" panose="02040503050406030204"/>
                                  </a:rPr>
                                  <m:t>e</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2</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𝐶𝑜𝑢𝑝𝑙</m:t>
                                </m:r>
                                <m:r>
                                  <m:rPr>
                                    <m:sty m:val="p"/>
                                  </m:rPr>
                                  <a:rPr lang="en-US" sz="1600" smtClean="0">
                                    <a:solidFill>
                                      <a:schemeClr val="tx1"/>
                                    </a:solidFill>
                                    <a:effectLst/>
                                    <a:latin typeface="Cambria Math" panose="02040503050406030204"/>
                                  </a:rPr>
                                  <m:t>e</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Choice>
        <mc:Fallback xmlns="">
          <p:graphicFrame>
            <p:nvGraphicFramePr>
              <p:cNvPr id="4" name="表格 3"/>
              <p:cNvGraphicFramePr>
                <a:graphicFrameLocks noGrp="1"/>
              </p:cNvGraphicFramePr>
              <p:nvPr/>
            </p:nvGraphicFramePr>
            <p:xfrm>
              <a:off x="6032090" y="724066"/>
              <a:ext cx="6019525" cy="5763088"/>
            </p:xfrm>
            <a:graphic>
              <a:graphicData uri="http://schemas.openxmlformats.org/drawingml/2006/table">
                <a:tbl>
                  <a:tblPr firstRow="1" firstCol="1" bandRow="1">
                    <a:tableStyleId>{5C22544A-7EE6-4342-B048-85BDC9FD1C3A}</a:tableStyleId>
                  </a:tblPr>
                  <a:tblGrid>
                    <a:gridCol w="1766509"/>
                    <a:gridCol w="1255812"/>
                    <a:gridCol w="920929"/>
                    <a:gridCol w="975372"/>
                    <a:gridCol w="1100903"/>
                  </a:tblGrid>
                  <a:tr h="566486">
                    <a:tc gridSpan="2">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推理规则</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tc>
                    <a:tc gridSpan="2">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推理规则涵盖的正例和反例数</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FOIL</a:t>
                          </a: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信息增益值</a:t>
                          </a:r>
                          <a:endPar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目标谓词</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前提约束谓词</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正例</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反例</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信息增益值</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8285">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空集</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r>
                  <a:tr h="247650">
                    <a:tc rowSpan="18">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8285">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0.32</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8285">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8285">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0.74</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8285">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1.32</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8285">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知识图谱推理</a:t>
            </a:r>
            <a:r>
              <a:rPr lang="en-US" altLang="zh-CN" dirty="0"/>
              <a:t>:</a:t>
            </a:r>
            <a:r>
              <a:rPr lang="zh-CN" altLang="en-US" dirty="0"/>
              <a:t> </a:t>
            </a:r>
            <a:r>
              <a:rPr lang="en-US" altLang="zh-CN" dirty="0">
                <a:solidFill>
                  <a:srgbClr val="00B0F0"/>
                </a:solidFill>
              </a:rPr>
              <a:t>FOIL</a:t>
            </a:r>
            <a:r>
              <a:rPr lang="en-US" altLang="zh-CN" dirty="0"/>
              <a:t> (First Order Inductive Learner)</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94447" y="789709"/>
                <a:ext cx="5701553" cy="5846753"/>
              </a:xfrm>
            </p:spPr>
            <p:txBody>
              <a:bodyPr>
                <a:normAutofit/>
              </a:bodyPr>
              <a:lstStyle/>
              <a:p>
                <a:r>
                  <a:rPr lang="zh-CN" altLang="zh-CN" dirty="0">
                    <a:latin typeface="Times New Roman" panose="02020603050405020304" pitchFamily="16" charset="0"/>
                    <a:cs typeface="Times New Roman" panose="02020603050405020304" pitchFamily="16" charset="0"/>
                  </a:rPr>
                  <a:t>如果将</a:t>
                </a:r>
                <a14:m>
                  <m:oMath xmlns:m="http://schemas.openxmlformats.org/officeDocument/2006/math">
                    <m:r>
                      <a:rPr lang="en-US" altLang="zh-CN" i="1">
                        <a:latin typeface="Cambria Math" panose="02040503050406030204"/>
                      </a:rPr>
                      <m:t>𝐶𝑜𝑢𝑝𝑙</m:t>
                    </m:r>
                    <m:r>
                      <m:rPr>
                        <m:sty m:val="p"/>
                      </m:rPr>
                      <a:rPr lang="en-US" altLang="zh-CN">
                        <a:latin typeface="Cambria Math" panose="02040503050406030204"/>
                      </a:rPr>
                      <m:t>e</m:t>
                    </m:r>
                    <m:r>
                      <a:rPr lang="en-US" altLang="zh-CN">
                        <a:latin typeface="Cambria Math" panose="02040503050406030204"/>
                      </a:rPr>
                      <m:t>(</m:t>
                    </m:r>
                    <m:r>
                      <a:rPr lang="en-US" altLang="zh-CN" i="1">
                        <a:latin typeface="Cambria Math" panose="02040503050406030204"/>
                      </a:rPr>
                      <m:t>𝑥</m:t>
                    </m:r>
                    <m:r>
                      <a:rPr lang="en-US" altLang="zh-CN" i="1">
                        <a:latin typeface="Cambria Math" panose="02040503050406030204"/>
                      </a:rPr>
                      <m:t>,</m:t>
                    </m:r>
                    <m:r>
                      <a:rPr lang="en-US" altLang="zh-CN">
                        <a:latin typeface="Cambria Math" panose="02040503050406030204"/>
                      </a:rPr>
                      <m:t> </m:t>
                    </m:r>
                    <m:r>
                      <a:rPr lang="en-US" altLang="zh-CN" i="1">
                        <a:latin typeface="Cambria Math" panose="02040503050406030204"/>
                      </a:rPr>
                      <m:t>𝑧</m:t>
                    </m:r>
                    <m:r>
                      <a:rPr lang="en-US" altLang="zh-CN">
                        <a:latin typeface="Cambria Math" panose="02040503050406030204"/>
                      </a:rPr>
                      <m:t>)</m:t>
                    </m:r>
                  </m:oMath>
                </a14:m>
                <a:r>
                  <a:rPr lang="zh-CN" altLang="zh-CN" dirty="0">
                    <a:latin typeface="Times New Roman" panose="02020603050405020304" pitchFamily="16" charset="0"/>
                    <a:cs typeface="Times New Roman" panose="02020603050405020304" pitchFamily="16" charset="0"/>
                  </a:rPr>
                  <a:t>作为前提约束谓词加入</a:t>
                </a:r>
                <a:r>
                  <a:rPr lang="zh-CN" altLang="en-US" dirty="0">
                    <a:latin typeface="Times New Roman" panose="02020603050405020304" pitchFamily="16" charset="0"/>
                    <a:cs typeface="Times New Roman" panose="02020603050405020304" pitchFamily="16" charset="0"/>
                  </a:rPr>
                  <a:t>，</a:t>
                </a:r>
                <a:endParaRPr lang="en-US" altLang="zh-CN" dirty="0">
                  <a:latin typeface="Times New Roman" panose="02020603050405020304" pitchFamily="16" charset="0"/>
                  <a:cs typeface="Times New Roman" panose="02020603050405020304" pitchFamily="16" charset="0"/>
                </a:endParaRPr>
              </a:p>
              <a:p>
                <a:pPr lvl="1"/>
                <a:r>
                  <a:rPr lang="zh-CN" altLang="zh-CN" dirty="0">
                    <a:latin typeface="Times New Roman" panose="02020603050405020304" pitchFamily="16" charset="0"/>
                    <a:cs typeface="Times New Roman" panose="02020603050405020304" pitchFamily="16" charset="0"/>
                  </a:rPr>
                  <a:t>可得到</a:t>
                </a:r>
                <a:r>
                  <a:rPr lang="zh-CN" altLang="en-US" dirty="0">
                    <a:latin typeface="Times New Roman" panose="02020603050405020304" pitchFamily="16" charset="0"/>
                    <a:cs typeface="Times New Roman" panose="02020603050405020304" pitchFamily="16" charset="0"/>
                  </a:rPr>
                  <a:t>如下推理规则</a:t>
                </a:r>
                <a14:m>
                  <m:oMath xmlns:m="http://schemas.openxmlformats.org/officeDocument/2006/math">
                    <m:r>
                      <a:rPr lang="en-US" altLang="zh-CN" i="1">
                        <a:latin typeface="Cambria Math" panose="02040503050406030204"/>
                      </a:rPr>
                      <m:t>𝐶𝑜𝑢𝑝𝑙</m:t>
                    </m:r>
                    <m:r>
                      <m:rPr>
                        <m:sty m:val="p"/>
                      </m:rPr>
                      <a:rPr lang="en-US" altLang="zh-CN">
                        <a:latin typeface="Cambria Math" panose="02040503050406030204"/>
                      </a:rPr>
                      <m:t>e</m:t>
                    </m:r>
                    <m:r>
                      <a:rPr lang="en-US" altLang="zh-CN">
                        <a:latin typeface="Cambria Math" panose="02040503050406030204"/>
                      </a:rPr>
                      <m:t>(</m:t>
                    </m:r>
                    <m:r>
                      <a:rPr lang="en-US" altLang="zh-CN" i="1">
                        <a:latin typeface="Cambria Math" panose="02040503050406030204"/>
                      </a:rPr>
                      <m:t>𝑥</m:t>
                    </m:r>
                    <m:r>
                      <a:rPr lang="en-US" altLang="zh-CN" i="1">
                        <a:latin typeface="Cambria Math" panose="02040503050406030204"/>
                      </a:rPr>
                      <m:t>,</m:t>
                    </m:r>
                    <m:r>
                      <a:rPr lang="en-US" altLang="zh-CN">
                        <a:latin typeface="Cambria Math" panose="02040503050406030204"/>
                      </a:rPr>
                      <m:t> </m:t>
                    </m:r>
                    <m:r>
                      <a:rPr lang="en-US" altLang="zh-CN" i="1">
                        <a:latin typeface="Cambria Math" panose="02040503050406030204"/>
                      </a:rPr>
                      <m:t>𝑧</m:t>
                    </m:r>
                    <m:r>
                      <a:rPr lang="en-US" altLang="zh-CN">
                        <a:latin typeface="Cambria Math" panose="02040503050406030204"/>
                      </a:rPr>
                      <m:t>)</m:t>
                    </m:r>
                    <m:r>
                      <a:rPr lang="en-US" altLang="zh-CN" i="1">
                        <a:latin typeface="Cambria Math" panose="02040503050406030204"/>
                      </a:rPr>
                      <m:t>→</m:t>
                    </m:r>
                    <m:r>
                      <a:rPr lang="en-US" altLang="zh-CN" i="1">
                        <a:latin typeface="Cambria Math" panose="02040503050406030204"/>
                      </a:rPr>
                      <m:t>𝐹𝑎𝑡ℎ𝑒𝑟</m:t>
                    </m:r>
                    <m:d>
                      <m:dPr>
                        <m:ctrlPr>
                          <a:rPr lang="zh-CN" altLang="zh-CN" i="1">
                            <a:latin typeface="Cambria Math" panose="02040503050406030204" pitchFamily="18" charset="0"/>
                          </a:rPr>
                        </m:ctrlPr>
                      </m:dPr>
                      <m:e>
                        <m:r>
                          <a:rPr lang="en-US" altLang="zh-CN" i="1">
                            <a:latin typeface="Cambria Math" panose="02040503050406030204"/>
                          </a:rPr>
                          <m:t>𝑥</m:t>
                        </m:r>
                        <m:r>
                          <a:rPr lang="en-US" altLang="zh-CN" i="1">
                            <a:latin typeface="Cambria Math" panose="02040503050406030204"/>
                          </a:rPr>
                          <m:t>, </m:t>
                        </m:r>
                        <m:r>
                          <a:rPr lang="en-US" altLang="zh-CN" i="1">
                            <a:latin typeface="Cambria Math" panose="02040503050406030204"/>
                          </a:rPr>
                          <m:t>𝑦</m:t>
                        </m:r>
                      </m:e>
                    </m:d>
                  </m:oMath>
                </a14:m>
                <a:endParaRPr lang="en-US" altLang="zh-CN" dirty="0">
                  <a:latin typeface="Times New Roman" panose="02020603050405020304" pitchFamily="16" charset="0"/>
                  <a:cs typeface="Times New Roman" panose="02020603050405020304" pitchFamily="16" charset="0"/>
                </a:endParaRPr>
              </a:p>
              <a:p>
                <a:r>
                  <a:rPr lang="zh-CN" altLang="zh-CN" dirty="0">
                    <a:latin typeface="Times New Roman" panose="02020603050405020304" pitchFamily="16" charset="0"/>
                    <a:cs typeface="Times New Roman" panose="02020603050405020304" pitchFamily="16" charset="0"/>
                  </a:rPr>
                  <a:t>在背景知识中，</a:t>
                </a:r>
                <a14:m>
                  <m:oMath xmlns:m="http://schemas.openxmlformats.org/officeDocument/2006/math">
                    <m:r>
                      <a:rPr lang="en-US" altLang="zh-CN" i="1">
                        <a:latin typeface="Cambria Math" panose="02040503050406030204"/>
                      </a:rPr>
                      <m:t>𝐶𝑜𝑢𝑝𝑙</m:t>
                    </m:r>
                    <m:r>
                      <m:rPr>
                        <m:sty m:val="p"/>
                      </m:rPr>
                      <a:rPr lang="en-US" altLang="zh-CN">
                        <a:latin typeface="Cambria Math" panose="02040503050406030204"/>
                      </a:rPr>
                      <m:t>e</m:t>
                    </m:r>
                    <m:r>
                      <a:rPr lang="en-US" altLang="zh-CN">
                        <a:latin typeface="Cambria Math" panose="02040503050406030204"/>
                      </a:rPr>
                      <m:t>(</m:t>
                    </m:r>
                    <m:r>
                      <a:rPr lang="en-US" altLang="zh-CN" i="1">
                        <a:latin typeface="Cambria Math" panose="02040503050406030204"/>
                      </a:rPr>
                      <m:t>𝑥</m:t>
                    </m:r>
                    <m:r>
                      <a:rPr lang="en-US" altLang="zh-CN" i="1">
                        <a:latin typeface="Cambria Math" panose="02040503050406030204"/>
                      </a:rPr>
                      <m:t>,</m:t>
                    </m:r>
                    <m:r>
                      <a:rPr lang="en-US" altLang="zh-CN">
                        <a:latin typeface="Cambria Math" panose="02040503050406030204"/>
                      </a:rPr>
                      <m:t> </m:t>
                    </m:r>
                    <m:r>
                      <a:rPr lang="en-US" altLang="zh-CN" i="1">
                        <a:latin typeface="Cambria Math" panose="02040503050406030204"/>
                      </a:rPr>
                      <m:t>𝑧</m:t>
                    </m:r>
                    <m:r>
                      <a:rPr lang="en-US" altLang="zh-CN">
                        <a:latin typeface="Cambria Math" panose="02040503050406030204"/>
                      </a:rPr>
                      <m:t>)</m:t>
                    </m:r>
                  </m:oMath>
                </a14:m>
                <a:r>
                  <a:rPr lang="zh-CN" altLang="zh-CN" dirty="0">
                    <a:latin typeface="Times New Roman" panose="02020603050405020304" pitchFamily="16" charset="0"/>
                    <a:cs typeface="Times New Roman" panose="02020603050405020304" pitchFamily="16" charset="0"/>
                  </a:rPr>
                  <a:t>只有一个实例</a:t>
                </a:r>
                <a:endParaRPr lang="en-US" altLang="zh-CN" i="1" dirty="0">
                  <a:latin typeface="Cambria Math" panose="02040503050406030204" pitchFamily="18" charset="0"/>
                </a:endParaRPr>
              </a:p>
              <a:p>
                <a:pPr lvl="1"/>
                <a:r>
                  <a:rPr lang="zh-CN" altLang="zh-CN" dirty="0">
                    <a:latin typeface="Times New Roman" panose="02020603050405020304" pitchFamily="16" charset="0"/>
                    <a:cs typeface="Times New Roman" panose="02020603050405020304" pitchFamily="16" charset="0"/>
                  </a:rPr>
                  <a:t>即</a:t>
                </a:r>
                <a14:m>
                  <m:oMath xmlns:m="http://schemas.openxmlformats.org/officeDocument/2006/math">
                    <m:r>
                      <a:rPr lang="en-US" altLang="zh-CN" i="1" dirty="0" smtClean="0">
                        <a:latin typeface="Cambria Math" panose="02040503050406030204" pitchFamily="18" charset="0"/>
                      </a:rPr>
                      <m:t>𝑥</m:t>
                    </m:r>
                    <m:r>
                      <a:rPr lang="en-US" altLang="zh-CN" i="1" dirty="0" smtClean="0">
                        <a:latin typeface="Cambria Math" panose="02040503050406030204" pitchFamily="18" charset="0"/>
                        <a:cs typeface="Times New Roman" panose="02020603050405020304" pitchFamily="16" charset="0"/>
                      </a:rPr>
                      <m:t>=</m:t>
                    </m:r>
                    <m:r>
                      <a:rPr lang="en-US" altLang="zh-CN" i="1" dirty="0">
                        <a:latin typeface="Cambria Math" panose="02040503050406030204" pitchFamily="18" charset="0"/>
                        <a:cs typeface="Times New Roman" panose="02020603050405020304" pitchFamily="16" charset="0"/>
                      </a:rPr>
                      <m:t>𝐷𝑎𝑣𝑖𝑑</m:t>
                    </m:r>
                    <m:r>
                      <a:rPr lang="zh-CN" altLang="zh-CN" i="1" dirty="0" smtClean="0">
                        <a:latin typeface="Cambria Math" panose="02040503050406030204" pitchFamily="18" charset="0"/>
                        <a:cs typeface="Times New Roman" panose="02020603050405020304" pitchFamily="16" charset="0"/>
                      </a:rPr>
                      <m:t>，</m:t>
                    </m:r>
                    <m:r>
                      <a:rPr lang="en-US" altLang="zh-CN" i="1" dirty="0" smtClean="0">
                        <a:latin typeface="Cambria Math" panose="02040503050406030204" pitchFamily="18" charset="0"/>
                      </a:rPr>
                      <m:t>𝑧</m:t>
                    </m:r>
                    <m:r>
                      <a:rPr lang="en-US" altLang="zh-CN" i="1" dirty="0" smtClean="0">
                        <a:latin typeface="Cambria Math" panose="02040503050406030204" pitchFamily="18" charset="0"/>
                        <a:cs typeface="Times New Roman" panose="02020603050405020304" pitchFamily="16" charset="0"/>
                      </a:rPr>
                      <m:t>= </m:t>
                    </m:r>
                    <m:r>
                      <a:rPr lang="en-US" altLang="zh-CN" i="1" dirty="0">
                        <a:latin typeface="Cambria Math" panose="02040503050406030204" pitchFamily="18" charset="0"/>
                        <a:cs typeface="Times New Roman" panose="02020603050405020304" pitchFamily="16" charset="0"/>
                      </a:rPr>
                      <m:t>𝐽𝑎𝑚𝑒𝑠</m:t>
                    </m:r>
                  </m:oMath>
                </a14:m>
                <a:endParaRPr lang="en-US" altLang="zh-CN" dirty="0">
                  <a:latin typeface="Times New Roman" panose="02020603050405020304" pitchFamily="16" charset="0"/>
                  <a:cs typeface="Times New Roman" panose="02020603050405020304" pitchFamily="16" charset="0"/>
                </a:endParaRPr>
              </a:p>
              <a:p>
                <a:pPr lvl="1"/>
                <a:r>
                  <a:rPr lang="zh-CN" altLang="zh-CN" dirty="0">
                    <a:latin typeface="Times New Roman" panose="02020603050405020304" pitchFamily="16" charset="0"/>
                    <a:cs typeface="Times New Roman" panose="02020603050405020304" pitchFamily="16" charset="0"/>
                  </a:rPr>
                  <a:t>将其代入</a:t>
                </a:r>
                <a14:m>
                  <m:oMath xmlns:m="http://schemas.openxmlformats.org/officeDocument/2006/math">
                    <m:r>
                      <a:rPr lang="en-US" altLang="zh-CN" i="1">
                        <a:latin typeface="Cambria Math" panose="02040503050406030204"/>
                      </a:rPr>
                      <m:t>𝐹𝑎𝑡ℎ𝑒𝑟</m:t>
                    </m:r>
                    <m:d>
                      <m:dPr>
                        <m:ctrlPr>
                          <a:rPr lang="zh-CN" altLang="zh-CN" i="1">
                            <a:latin typeface="Cambria Math" panose="02040503050406030204" pitchFamily="18" charset="0"/>
                          </a:rPr>
                        </m:ctrlPr>
                      </m:dPr>
                      <m:e>
                        <m:r>
                          <a:rPr lang="en-US" altLang="zh-CN" i="1">
                            <a:latin typeface="Cambria Math" panose="02040503050406030204"/>
                          </a:rPr>
                          <m:t>𝑥</m:t>
                        </m:r>
                        <m:r>
                          <a:rPr lang="en-US" altLang="zh-CN" i="1">
                            <a:latin typeface="Cambria Math" panose="02040503050406030204"/>
                          </a:rPr>
                          <m:t>, </m:t>
                        </m:r>
                        <m:r>
                          <a:rPr lang="en-US" altLang="zh-CN" i="1">
                            <a:latin typeface="Cambria Math" panose="02040503050406030204"/>
                          </a:rPr>
                          <m:t>𝑦</m:t>
                        </m:r>
                      </m:e>
                    </m:d>
                  </m:oMath>
                </a14:m>
                <a:r>
                  <a:rPr lang="zh-CN" altLang="zh-CN" dirty="0">
                    <a:latin typeface="Times New Roman" panose="02020603050405020304" pitchFamily="16" charset="0"/>
                    <a:cs typeface="Times New Roman" panose="02020603050405020304" pitchFamily="16" charset="0"/>
                  </a:rPr>
                  <a:t>得到</a:t>
                </a:r>
                <a14:m>
                  <m:oMath xmlns:m="http://schemas.openxmlformats.org/officeDocument/2006/math">
                    <m:r>
                      <a:rPr lang="en-US" altLang="zh-CN" i="1" dirty="0" smtClean="0">
                        <a:latin typeface="Cambria Math" panose="02040503050406030204" pitchFamily="18" charset="0"/>
                      </a:rPr>
                      <m:t>𝐹𝑎𝑡ℎ𝑒𝑟</m:t>
                    </m:r>
                    <m:r>
                      <a:rPr lang="en-US" altLang="zh-CN" i="1" dirty="0" smtClean="0">
                        <a:latin typeface="Cambria Math" panose="02040503050406030204" pitchFamily="18" charset="0"/>
                        <a:cs typeface="Times New Roman" panose="02020603050405020304" pitchFamily="16" charset="0"/>
                      </a:rPr>
                      <m:t>(</m:t>
                    </m:r>
                    <m:r>
                      <a:rPr lang="en-US" altLang="zh-CN" i="1" dirty="0">
                        <a:latin typeface="Cambria Math" panose="02040503050406030204" pitchFamily="18" charset="0"/>
                        <a:cs typeface="Times New Roman" panose="02020603050405020304" pitchFamily="16" charset="0"/>
                      </a:rPr>
                      <m:t>𝐷𝑎𝑣𝑖𝑑</m:t>
                    </m:r>
                    <m:r>
                      <a:rPr lang="en-US" altLang="zh-CN" i="1" dirty="0">
                        <a:latin typeface="Cambria Math" panose="02040503050406030204" pitchFamily="18" charset="0"/>
                        <a:cs typeface="Times New Roman" panose="02020603050405020304" pitchFamily="16" charset="0"/>
                      </a:rPr>
                      <m:t>, </m:t>
                    </m:r>
                    <m:r>
                      <a:rPr lang="en-US" altLang="zh-CN" i="1" dirty="0" smtClean="0">
                        <a:latin typeface="Cambria Math" panose="02040503050406030204" pitchFamily="18" charset="0"/>
                      </a:rPr>
                      <m:t>𝑦</m:t>
                    </m:r>
                    <m:r>
                      <a:rPr lang="en-US" altLang="zh-CN" i="1" dirty="0" smtClean="0">
                        <a:latin typeface="Cambria Math" panose="02040503050406030204" pitchFamily="18" charset="0"/>
                        <a:cs typeface="Times New Roman" panose="02020603050405020304" pitchFamily="16" charset="0"/>
                      </a:rPr>
                      <m:t>)</m:t>
                    </m:r>
                  </m:oMath>
                </a14:m>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394447" y="789709"/>
                <a:ext cx="5701553" cy="5846753"/>
              </a:xfrm>
              <a:blipFill rotWithShape="1">
                <a:blip r:embed="rId1"/>
                <a:stretch>
                  <a:fillRect l="-2" t="-7" b="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nvGraphicFramePr>
            <p:xfrm>
              <a:off x="6032090" y="724066"/>
              <a:ext cx="6019525" cy="5763088"/>
            </p:xfrm>
            <a:graphic>
              <a:graphicData uri="http://schemas.openxmlformats.org/drawingml/2006/table">
                <a:tbl>
                  <a:tblPr firstRow="1" firstCol="1" bandRow="1">
                    <a:tableStyleId>{5C22544A-7EE6-4342-B048-85BDC9FD1C3A}</a:tableStyleId>
                  </a:tblPr>
                  <a:tblGrid>
                    <a:gridCol w="1766509"/>
                    <a:gridCol w="1255812"/>
                    <a:gridCol w="920929"/>
                    <a:gridCol w="975372"/>
                    <a:gridCol w="1100903"/>
                  </a:tblGrid>
                  <a:tr h="566486">
                    <a:tc gridSpan="2">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推理规则</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tc>
                    <a:tc gridSpan="2">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推理规则涵盖的正例和反例数</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FOIL</a:t>
                          </a: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信息增益值</a:t>
                          </a:r>
                          <a:endPar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目标谓词</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前提约束谓词</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正例</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反例</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信息增益值</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𝐹𝑎𝑡ℎ𝑒𝑟</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空集</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600" i="1" smtClean="0">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600" i="1" smtClean="0">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4</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𝐹𝑂𝐼𝐿</m:t>
                                </m:r>
                                <m:r>
                                  <a:rPr lang="en-US" sz="1600" smtClean="0">
                                    <a:solidFill>
                                      <a:schemeClr val="tx1"/>
                                    </a:solidFill>
                                    <a:effectLst/>
                                    <a:latin typeface="Cambria Math" panose="02040503050406030204"/>
                                  </a:rPr>
                                  <m:t>_</m:t>
                                </m:r>
                                <m:r>
                                  <a:rPr lang="en-US" sz="1600" smtClean="0">
                                    <a:solidFill>
                                      <a:schemeClr val="tx1"/>
                                    </a:solidFill>
                                    <a:effectLst/>
                                    <a:latin typeface="Cambria Math" panose="02040503050406030204"/>
                                  </a:rPr>
                                  <m:t>𝐺𝑎𝑖𝑛</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rowSpan="18">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𝐹𝑎𝑡ℎ𝑒𝑟</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𝑀𝑜𝑡ℎ𝑒𝑟</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2</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𝑀𝑜𝑡ℎ𝑒𝑟</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2</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𝑀𝑜𝑡ℎ𝑒𝑟</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𝑀𝑜𝑡ℎ𝑒𝑟</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𝑀𝑜𝑡ℎ𝑒𝑟</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𝑀𝑜𝑡ℎ𝑒𝑟</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3</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0.32</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𝑆𝑖𝑏𝑙𝑖𝑛𝑔</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𝑆𝑖𝑏𝑙𝑖𝑛𝑔</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𝑆𝑖𝑏𝑙𝑖𝑛𝑔</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𝑆𝑖𝑏𝑙𝑖𝑛𝑔</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𝑆𝑖𝑏𝑙𝑖𝑛𝑔</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𝑆𝑖𝑏𝑙𝑖𝑛𝑔</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2</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0.74</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𝐶𝑜𝑢𝑝𝑙</m:t>
                                </m:r>
                                <m:r>
                                  <m:rPr>
                                    <m:sty m:val="p"/>
                                  </m:rPr>
                                  <a:rPr lang="en-US" sz="1600" smtClean="0">
                                    <a:solidFill>
                                      <a:schemeClr val="tx1"/>
                                    </a:solidFill>
                                    <a:effectLst/>
                                    <a:latin typeface="Cambria Math" panose="02040503050406030204"/>
                                  </a:rPr>
                                  <m:t>e</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𝑪𝒐𝒖𝒑𝒍</m:t>
                                </m:r>
                                <m:r>
                                  <a:rPr lang="en-US" sz="1600" smtClean="0">
                                    <a:solidFill>
                                      <a:schemeClr val="tx1"/>
                                    </a:solidFill>
                                    <a:effectLst/>
                                    <a:latin typeface="Cambria Math" panose="02040503050406030204"/>
                                  </a:rPr>
                                  <m:t>𝐞</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𝒙</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𝒛</m:t>
                                </m:r>
                                <m:r>
                                  <a:rPr lang="en-US" sz="1600" smtClean="0">
                                    <a:solidFill>
                                      <a:schemeClr val="tx1"/>
                                    </a:solidFill>
                                    <a:effectLst/>
                                    <a:latin typeface="Cambria Math" panose="02040503050406030204"/>
                                  </a:rPr>
                                  <m:t>)</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𝒎</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𝟏</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𝒎</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𝟏</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1.32</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𝐶𝑜𝑢𝑝𝑙</m:t>
                                </m:r>
                                <m:r>
                                  <m:rPr>
                                    <m:sty m:val="p"/>
                                  </m:rPr>
                                  <a:rPr lang="en-US" sz="1600" smtClean="0">
                                    <a:solidFill>
                                      <a:schemeClr val="tx1"/>
                                    </a:solidFill>
                                    <a:effectLst/>
                                    <a:latin typeface="Cambria Math" panose="02040503050406030204"/>
                                  </a:rPr>
                                  <m:t>e</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oMath>
                          </a14:m>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0</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𝐶𝑜𝑢𝑝𝑙</m:t>
                                </m:r>
                                <m:r>
                                  <m:rPr>
                                    <m:sty m:val="p"/>
                                  </m:rPr>
                                  <a:rPr lang="en-US" sz="1600" smtClean="0">
                                    <a:solidFill>
                                      <a:schemeClr val="tx1"/>
                                    </a:solidFill>
                                    <a:effectLst/>
                                    <a:latin typeface="Cambria Math" panose="02040503050406030204"/>
                                  </a:rPr>
                                  <m:t>e</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𝐶𝑜𝑢𝑝𝑙</m:t>
                                </m:r>
                                <m:r>
                                  <m:rPr>
                                    <m:sty m:val="p"/>
                                  </m:rPr>
                                  <a:rPr lang="en-US" sz="1600" smtClean="0">
                                    <a:solidFill>
                                      <a:schemeClr val="tx1"/>
                                    </a:solidFill>
                                    <a:effectLst/>
                                    <a:latin typeface="Cambria Math" panose="02040503050406030204"/>
                                  </a:rPr>
                                  <m:t>e</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2</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𝐶𝑜𝑢𝑝𝑙</m:t>
                                </m:r>
                                <m:r>
                                  <m:rPr>
                                    <m:sty m:val="p"/>
                                  </m:rPr>
                                  <a:rPr lang="en-US" sz="1600" smtClean="0">
                                    <a:solidFill>
                                      <a:schemeClr val="tx1"/>
                                    </a:solidFill>
                                    <a:effectLst/>
                                    <a:latin typeface="Cambria Math" panose="02040503050406030204"/>
                                  </a:rPr>
                                  <m:t>e</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Choice>
        <mc:Fallback xmlns="">
          <p:graphicFrame>
            <p:nvGraphicFramePr>
              <p:cNvPr id="4" name="表格 3"/>
              <p:cNvGraphicFramePr>
                <a:graphicFrameLocks noGrp="1"/>
              </p:cNvGraphicFramePr>
              <p:nvPr/>
            </p:nvGraphicFramePr>
            <p:xfrm>
              <a:off x="6032090" y="724066"/>
              <a:ext cx="6019525" cy="5763088"/>
            </p:xfrm>
            <a:graphic>
              <a:graphicData uri="http://schemas.openxmlformats.org/drawingml/2006/table">
                <a:tbl>
                  <a:tblPr firstRow="1" firstCol="1" bandRow="1">
                    <a:tableStyleId>{5C22544A-7EE6-4342-B048-85BDC9FD1C3A}</a:tableStyleId>
                  </a:tblPr>
                  <a:tblGrid>
                    <a:gridCol w="1766509"/>
                    <a:gridCol w="1255812"/>
                    <a:gridCol w="920929"/>
                    <a:gridCol w="975372"/>
                    <a:gridCol w="1100903"/>
                  </a:tblGrid>
                  <a:tr h="566486">
                    <a:tc gridSpan="2">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推理规则</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tc>
                    <a:tc gridSpan="2">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推理规则涵盖的正例和反例数</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FOIL</a:t>
                          </a: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信息增益值</a:t>
                          </a:r>
                          <a:endPar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目标谓词</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前提约束谓词</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正例</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反例</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信息增益值</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8285">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空集</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r>
                  <a:tr h="247650">
                    <a:tc rowSpan="18">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8285">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0.32</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8285">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8285">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0.74</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8285">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1.32</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8285">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知识图谱推理</a:t>
            </a:r>
            <a:r>
              <a:rPr lang="en-US" altLang="zh-CN" dirty="0"/>
              <a:t>:</a:t>
            </a:r>
            <a:r>
              <a:rPr lang="zh-CN" altLang="en-US" dirty="0"/>
              <a:t> </a:t>
            </a:r>
            <a:r>
              <a:rPr lang="en-US" altLang="zh-CN" dirty="0">
                <a:solidFill>
                  <a:srgbClr val="00B0F0"/>
                </a:solidFill>
              </a:rPr>
              <a:t>FOIL</a:t>
            </a:r>
            <a:r>
              <a:rPr lang="en-US" altLang="zh-CN" dirty="0"/>
              <a:t> (First Order Inductive Learner)</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94447" y="789711"/>
                <a:ext cx="5701553" cy="4416470"/>
              </a:xfrm>
            </p:spPr>
            <p:txBody>
              <a:bodyPr>
                <a:normAutofit fontScale="92500"/>
              </a:bodyPr>
              <a:lstStyle/>
              <a:p>
                <a:pPr algn="just"/>
                <a:r>
                  <a:rPr lang="zh-CN" altLang="zh-CN" dirty="0">
                    <a:latin typeface="Times New Roman" panose="02020603050405020304" pitchFamily="16" charset="0"/>
                    <a:cs typeface="Times New Roman" panose="02020603050405020304" pitchFamily="16" charset="0"/>
                  </a:rPr>
                  <a:t>训练样本中存在正例以及</a:t>
                </a:r>
                <a:r>
                  <a:rPr lang="zh-CN" altLang="en-US" dirty="0">
                    <a:latin typeface="Times New Roman" panose="02020603050405020304" pitchFamily="16" charset="0"/>
                    <a:cs typeface="Times New Roman" panose="02020603050405020304" pitchFamily="16" charset="0"/>
                  </a:rPr>
                  <a:t>反</a:t>
                </a:r>
                <a:r>
                  <a:rPr lang="zh-CN" altLang="zh-CN" dirty="0">
                    <a:latin typeface="Times New Roman" panose="02020603050405020304" pitchFamily="16" charset="0"/>
                    <a:cs typeface="Times New Roman" panose="02020603050405020304" pitchFamily="16" charset="0"/>
                  </a:rPr>
                  <a:t>例</a:t>
                </a:r>
                <a:endParaRPr lang="en-US" altLang="zh-CN" i="1" dirty="0">
                  <a:latin typeface="Cambria Math" panose="02040503050406030204" pitchFamily="18" charset="0"/>
                </a:endParaRPr>
              </a:p>
              <a:p>
                <a:pPr lvl="1" algn="just"/>
                <a14:m>
                  <m:oMath xmlns:m="http://schemas.openxmlformats.org/officeDocument/2006/math">
                    <m:r>
                      <a:rPr lang="en-US" altLang="zh-CN" i="1" dirty="0">
                        <a:latin typeface="Cambria Math" panose="02040503050406030204" pitchFamily="18" charset="0"/>
                      </a:rPr>
                      <m:t>𝐹𝑎𝑡ℎ𝑒𝑟</m:t>
                    </m:r>
                    <m:d>
                      <m:dPr>
                        <m:ctrlPr>
                          <a:rPr lang="en-US" altLang="zh-CN" i="1" dirty="0">
                            <a:latin typeface="Cambria Math" panose="02040503050406030204" pitchFamily="18" charset="0"/>
                          </a:rPr>
                        </m:ctrlPr>
                      </m:dPr>
                      <m:e>
                        <m:r>
                          <a:rPr lang="en-US" altLang="zh-CN" i="1" dirty="0">
                            <a:latin typeface="Cambria Math" panose="02040503050406030204" pitchFamily="18" charset="0"/>
                            <a:cs typeface="Times New Roman" panose="02020603050405020304" pitchFamily="16" charset="0"/>
                          </a:rPr>
                          <m:t>𝐷𝑎𝑣𝑖𝑑</m:t>
                        </m:r>
                        <m:r>
                          <a:rPr lang="en-US" altLang="zh-CN" i="1" dirty="0">
                            <a:latin typeface="Cambria Math" panose="02040503050406030204" pitchFamily="18" charset="0"/>
                            <a:cs typeface="Times New Roman" panose="02020603050405020304" pitchFamily="16" charset="0"/>
                          </a:rPr>
                          <m:t>, </m:t>
                        </m:r>
                        <m:r>
                          <a:rPr lang="en-US" altLang="zh-CN" i="1" dirty="0">
                            <a:latin typeface="Cambria Math" panose="02040503050406030204" pitchFamily="18" charset="0"/>
                            <a:cs typeface="Times New Roman" panose="02020603050405020304" pitchFamily="16" charset="0"/>
                          </a:rPr>
                          <m:t>𝑀𝑖𝑘𝑒</m:t>
                        </m:r>
                      </m:e>
                    </m:d>
                  </m:oMath>
                </a14:m>
                <a:endParaRPr lang="en-US" altLang="zh-CN" i="1" dirty="0">
                  <a:latin typeface="Cambria Math" panose="02040503050406030204" pitchFamily="18" charset="0"/>
                  <a:cs typeface="Times New Roman" panose="02020603050405020304" pitchFamily="16" charset="0"/>
                </a:endParaRPr>
              </a:p>
              <a:p>
                <a:pPr lvl="1" algn="just"/>
                <a14:m>
                  <m:oMath xmlns:m="http://schemas.openxmlformats.org/officeDocument/2006/math">
                    <m:r>
                      <a:rPr lang="en-US" altLang="zh-CN" i="1" dirty="0" smtClean="0">
                        <a:latin typeface="Cambria Math" panose="02040503050406030204" pitchFamily="18" charset="0"/>
                      </a:rPr>
                      <m:t>¬</m:t>
                    </m:r>
                    <m:r>
                      <a:rPr lang="en-US" altLang="zh-CN" i="1" dirty="0" smtClean="0">
                        <a:latin typeface="Cambria Math" panose="02040503050406030204" pitchFamily="18" charset="0"/>
                      </a:rPr>
                      <m:t>𝐹𝑎𝑡ℎ𝑒𝑟</m:t>
                    </m:r>
                    <m:d>
                      <m:dPr>
                        <m:ctrlPr>
                          <a:rPr lang="en-US" altLang="zh-CN" i="1" dirty="0" smtClean="0">
                            <a:latin typeface="Cambria Math" panose="02040503050406030204" pitchFamily="18" charset="0"/>
                          </a:rPr>
                        </m:ctrlPr>
                      </m:dPr>
                      <m:e>
                        <m:r>
                          <a:rPr lang="en-US" altLang="zh-CN" i="1" dirty="0">
                            <a:latin typeface="Cambria Math" panose="02040503050406030204" pitchFamily="18" charset="0"/>
                            <a:cs typeface="Times New Roman" panose="02020603050405020304" pitchFamily="16" charset="0"/>
                          </a:rPr>
                          <m:t>𝐷𝑎𝑣𝑖𝑑</m:t>
                        </m:r>
                        <m:r>
                          <a:rPr lang="en-US" altLang="zh-CN" i="1" dirty="0">
                            <a:latin typeface="Cambria Math" panose="02040503050406030204" pitchFamily="18" charset="0"/>
                            <a:cs typeface="Times New Roman" panose="02020603050405020304" pitchFamily="16" charset="0"/>
                          </a:rPr>
                          <m:t>, </m:t>
                        </m:r>
                        <m:r>
                          <a:rPr lang="en-US" altLang="zh-CN" i="1" dirty="0">
                            <a:latin typeface="Cambria Math" panose="02040503050406030204" pitchFamily="18" charset="0"/>
                            <a:cs typeface="Times New Roman" panose="02020603050405020304" pitchFamily="16" charset="0"/>
                          </a:rPr>
                          <m:t>𝐽𝑎𝑚𝑒𝑠</m:t>
                        </m:r>
                      </m:e>
                    </m:d>
                    <m:r>
                      <a:rPr lang="en-US" altLang="zh-CN" b="1" i="0" dirty="0" smtClean="0">
                        <a:latin typeface="Cambria Math" panose="02040503050406030204" pitchFamily="18" charset="0"/>
                        <a:cs typeface="Times New Roman" panose="02020603050405020304" pitchFamily="16" charset="0"/>
                      </a:rPr>
                      <m:t>,</m:t>
                    </m:r>
                  </m:oMath>
                </a14:m>
                <a:endParaRPr lang="en-US" altLang="zh-CN" b="1" dirty="0">
                  <a:latin typeface="Times New Roman" panose="02020603050405020304" pitchFamily="16" charset="0"/>
                  <a:cs typeface="Times New Roman" panose="02020603050405020304" pitchFamily="16" charset="0"/>
                </a:endParaRPr>
              </a:p>
              <a:p>
                <a:pPr lvl="1" algn="just"/>
                <a:r>
                  <a:rPr lang="zh-CN" altLang="en-US" dirty="0">
                    <a:latin typeface="Times New Roman" panose="02020603050405020304" pitchFamily="16" charset="0"/>
                    <a:cs typeface="Times New Roman" panose="02020603050405020304" pitchFamily="16" charset="0"/>
                  </a:rPr>
                  <a:t>即</a:t>
                </a:r>
                <a14:m>
                  <m:oMath xmlns:m="http://schemas.openxmlformats.org/officeDocument/2006/math">
                    <m:r>
                      <a:rPr lang="en-US" altLang="zh-CN" i="1">
                        <a:latin typeface="Cambria Math" panose="02040503050406030204"/>
                      </a:rPr>
                      <m:t>𝐶𝑜𝑢𝑝𝑙</m:t>
                    </m:r>
                    <m:r>
                      <m:rPr>
                        <m:sty m:val="p"/>
                      </m:rPr>
                      <a:rPr lang="en-US" altLang="zh-CN">
                        <a:latin typeface="Cambria Math" panose="02040503050406030204"/>
                      </a:rPr>
                      <m:t>e</m:t>
                    </m:r>
                    <m:r>
                      <a:rPr lang="en-US" altLang="zh-CN">
                        <a:latin typeface="Cambria Math" panose="02040503050406030204"/>
                      </a:rPr>
                      <m:t>(</m:t>
                    </m:r>
                    <m:r>
                      <a:rPr lang="en-US" altLang="zh-CN" i="1">
                        <a:latin typeface="Cambria Math" panose="02040503050406030204"/>
                      </a:rPr>
                      <m:t>𝑥</m:t>
                    </m:r>
                    <m:r>
                      <a:rPr lang="en-US" altLang="zh-CN" i="1">
                        <a:latin typeface="Cambria Math" panose="02040503050406030204"/>
                      </a:rPr>
                      <m:t>,</m:t>
                    </m:r>
                    <m:r>
                      <a:rPr lang="en-US" altLang="zh-CN">
                        <a:latin typeface="Cambria Math" panose="02040503050406030204"/>
                      </a:rPr>
                      <m:t> </m:t>
                    </m:r>
                    <m:r>
                      <a:rPr lang="en-US" altLang="zh-CN" i="1">
                        <a:latin typeface="Cambria Math" panose="02040503050406030204"/>
                      </a:rPr>
                      <m:t>𝑧</m:t>
                    </m:r>
                    <m:r>
                      <a:rPr lang="en-US" altLang="zh-CN">
                        <a:latin typeface="Cambria Math" panose="02040503050406030204"/>
                      </a:rPr>
                      <m:t>)</m:t>
                    </m:r>
                    <m:r>
                      <a:rPr lang="en-US" altLang="zh-CN" i="1">
                        <a:latin typeface="Cambria Math" panose="02040503050406030204"/>
                      </a:rPr>
                      <m:t>→</m:t>
                    </m:r>
                    <m:r>
                      <a:rPr lang="en-US" altLang="zh-CN" i="1">
                        <a:latin typeface="Cambria Math" panose="02040503050406030204"/>
                      </a:rPr>
                      <m:t>𝐹𝑎𝑡ℎ𝑒𝑟</m:t>
                    </m:r>
                    <m:d>
                      <m:dPr>
                        <m:ctrlPr>
                          <a:rPr lang="zh-CN" altLang="zh-CN" i="1">
                            <a:latin typeface="Cambria Math" panose="02040503050406030204" pitchFamily="18" charset="0"/>
                          </a:rPr>
                        </m:ctrlPr>
                      </m:dPr>
                      <m:e>
                        <m:r>
                          <a:rPr lang="en-US" altLang="zh-CN" i="1">
                            <a:latin typeface="Cambria Math" panose="02040503050406030204"/>
                          </a:rPr>
                          <m:t>𝑥</m:t>
                        </m:r>
                        <m:r>
                          <a:rPr lang="en-US" altLang="zh-CN" i="1">
                            <a:latin typeface="Cambria Math" panose="02040503050406030204"/>
                          </a:rPr>
                          <m:t>, </m:t>
                        </m:r>
                        <m:r>
                          <a:rPr lang="en-US" altLang="zh-CN" i="1">
                            <a:latin typeface="Cambria Math" panose="02040503050406030204"/>
                          </a:rPr>
                          <m:t>𝑦</m:t>
                        </m:r>
                      </m:e>
                    </m:d>
                  </m:oMath>
                </a14:m>
                <a:r>
                  <a:rPr lang="zh-CN" altLang="zh-CN" dirty="0">
                    <a:latin typeface="Times New Roman" panose="02020603050405020304" pitchFamily="16" charset="0"/>
                    <a:cs typeface="Times New Roman" panose="02020603050405020304" pitchFamily="16" charset="0"/>
                  </a:rPr>
                  <a:t>覆盖正</a:t>
                </a:r>
                <a:r>
                  <a:rPr lang="zh-CN" altLang="en-US" dirty="0">
                    <a:latin typeface="Times New Roman" panose="02020603050405020304" pitchFamily="16" charset="0"/>
                    <a:cs typeface="Times New Roman" panose="02020603050405020304" pitchFamily="16" charset="0"/>
                  </a:rPr>
                  <a:t>反</a:t>
                </a:r>
                <a:r>
                  <a:rPr lang="zh-CN" altLang="zh-CN" dirty="0">
                    <a:latin typeface="Times New Roman" panose="02020603050405020304" pitchFamily="16" charset="0"/>
                    <a:cs typeface="Times New Roman" panose="02020603050405020304" pitchFamily="16" charset="0"/>
                  </a:rPr>
                  <a:t>例数量分别为</a:t>
                </a:r>
                <a:r>
                  <a:rPr lang="en-US" altLang="zh-CN" dirty="0">
                    <a:latin typeface="Times New Roman" panose="02020603050405020304" pitchFamily="16" charset="0"/>
                    <a:cs typeface="Times New Roman" panose="02020603050405020304" pitchFamily="16" charset="0"/>
                  </a:rPr>
                  <a:t>1</a:t>
                </a:r>
                <a:r>
                  <a:rPr lang="zh-CN" altLang="zh-CN" dirty="0">
                    <a:latin typeface="Times New Roman" panose="02020603050405020304" pitchFamily="16" charset="0"/>
                    <a:cs typeface="Times New Roman" panose="02020603050405020304" pitchFamily="16" charset="0"/>
                  </a:rPr>
                  <a:t>和</a:t>
                </a:r>
                <a:r>
                  <a:rPr lang="en-US" altLang="zh-CN" dirty="0">
                    <a:latin typeface="Times New Roman" panose="02020603050405020304" pitchFamily="16" charset="0"/>
                    <a:cs typeface="Times New Roman" panose="02020603050405020304" pitchFamily="16" charset="0"/>
                  </a:rPr>
                  <a:t>1</a:t>
                </a:r>
                <a:r>
                  <a:rPr lang="zh-CN" altLang="en-US" dirty="0">
                    <a:latin typeface="Times New Roman" panose="02020603050405020304" pitchFamily="16" charset="0"/>
                    <a:cs typeface="Times New Roman" panose="02020603050405020304" pitchFamily="16" charset="0"/>
                  </a:rPr>
                  <a:t>。</a:t>
                </a:r>
                <a:endParaRPr lang="en-US" altLang="zh-CN" dirty="0">
                  <a:latin typeface="Times New Roman" panose="02020603050405020304" pitchFamily="16" charset="0"/>
                  <a:cs typeface="Times New Roman" panose="02020603050405020304" pitchFamily="16" charset="0"/>
                </a:endParaRPr>
              </a:p>
              <a:p>
                <a:pPr lvl="1" algn="just"/>
                <a:r>
                  <a:rPr lang="zh-CN" altLang="en-US" dirty="0">
                    <a:latin typeface="Times New Roman" panose="02020603050405020304" pitchFamily="16" charset="0"/>
                    <a:cs typeface="Times New Roman" panose="02020603050405020304" pitchFamily="16" charset="0"/>
                  </a:rPr>
                  <a:t>信息增益值为：</a:t>
                </a:r>
                <a:endParaRPr lang="en-US" altLang="zh-CN" i="1"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394447" y="789711"/>
                <a:ext cx="5701553" cy="4416470"/>
              </a:xfrm>
              <a:blipFill rotWithShape="1">
                <a:blip r:embed="rId1"/>
                <a:stretch>
                  <a:fillRect l="-2" t="-9" b="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nvGraphicFramePr>
            <p:xfrm>
              <a:off x="6032090" y="724066"/>
              <a:ext cx="6019525" cy="5763088"/>
            </p:xfrm>
            <a:graphic>
              <a:graphicData uri="http://schemas.openxmlformats.org/drawingml/2006/table">
                <a:tbl>
                  <a:tblPr firstRow="1" firstCol="1" bandRow="1">
                    <a:tableStyleId>{5C22544A-7EE6-4342-B048-85BDC9FD1C3A}</a:tableStyleId>
                  </a:tblPr>
                  <a:tblGrid>
                    <a:gridCol w="1766509"/>
                    <a:gridCol w="1255812"/>
                    <a:gridCol w="920929"/>
                    <a:gridCol w="975372"/>
                    <a:gridCol w="1100903"/>
                  </a:tblGrid>
                  <a:tr h="566486">
                    <a:tc gridSpan="2">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推理规则</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tc>
                    <a:tc gridSpan="2">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推理规则涵盖的正例和反例数</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FOIL</a:t>
                          </a: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信息增益值</a:t>
                          </a:r>
                          <a:endPar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目标谓词</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前提约束谓词</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正例</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反例</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信息增益值</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𝐹𝑎𝑡ℎ𝑒𝑟</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空集</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600" i="1" smtClean="0">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600" i="1" smtClean="0">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4</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𝐹𝑂𝐼𝐿</m:t>
                                </m:r>
                                <m:r>
                                  <a:rPr lang="en-US" sz="1600" smtClean="0">
                                    <a:solidFill>
                                      <a:schemeClr val="tx1"/>
                                    </a:solidFill>
                                    <a:effectLst/>
                                    <a:latin typeface="Cambria Math" panose="02040503050406030204"/>
                                  </a:rPr>
                                  <m:t>_</m:t>
                                </m:r>
                                <m:r>
                                  <a:rPr lang="en-US" sz="1600" smtClean="0">
                                    <a:solidFill>
                                      <a:schemeClr val="tx1"/>
                                    </a:solidFill>
                                    <a:effectLst/>
                                    <a:latin typeface="Cambria Math" panose="02040503050406030204"/>
                                  </a:rPr>
                                  <m:t>𝐺𝑎𝑖𝑛</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rowSpan="18">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𝐹𝑎𝑡ℎ𝑒𝑟</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𝑀𝑜𝑡ℎ𝑒𝑟</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2</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𝑀𝑜𝑡ℎ𝑒𝑟</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2</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𝑀𝑜𝑡ℎ𝑒𝑟</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𝑀𝑜𝑡ℎ𝑒𝑟</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𝑀𝑜𝑡ℎ𝑒𝑟</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𝑀𝑜𝑡ℎ𝑒𝑟</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3</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0.32</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𝑆𝑖𝑏𝑙𝑖𝑛𝑔</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𝑆𝑖𝑏𝑙𝑖𝑛𝑔</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𝑆𝑖𝑏𝑙𝑖𝑛𝑔</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𝑆𝑖𝑏𝑙𝑖𝑛𝑔</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𝑆𝑖𝑏𝑙𝑖𝑛𝑔</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𝑆𝑖𝑏𝑙𝑖𝑛𝑔</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2</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0.74</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𝐶𝑜𝑢𝑝𝑙</m:t>
                                </m:r>
                                <m:r>
                                  <m:rPr>
                                    <m:sty m:val="p"/>
                                  </m:rPr>
                                  <a:rPr lang="en-US" sz="1600" smtClean="0">
                                    <a:solidFill>
                                      <a:schemeClr val="tx1"/>
                                    </a:solidFill>
                                    <a:effectLst/>
                                    <a:latin typeface="Cambria Math" panose="02040503050406030204"/>
                                  </a:rPr>
                                  <m:t>e</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𝑪𝒐𝒖𝒑𝒍</m:t>
                                </m:r>
                                <m:r>
                                  <a:rPr lang="en-US" sz="1600" smtClean="0">
                                    <a:solidFill>
                                      <a:schemeClr val="tx1"/>
                                    </a:solidFill>
                                    <a:effectLst/>
                                    <a:latin typeface="Cambria Math" panose="02040503050406030204"/>
                                  </a:rPr>
                                  <m:t>𝐞</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𝒙</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𝒛</m:t>
                                </m:r>
                                <m:r>
                                  <a:rPr lang="en-US" sz="1600" smtClean="0">
                                    <a:solidFill>
                                      <a:schemeClr val="tx1"/>
                                    </a:solidFill>
                                    <a:effectLst/>
                                    <a:latin typeface="Cambria Math" panose="02040503050406030204"/>
                                  </a:rPr>
                                  <m:t>)</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𝒎</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𝟏</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𝒎</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𝟏</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1.32</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𝐶𝑜𝑢𝑝𝑙</m:t>
                                </m:r>
                                <m:r>
                                  <m:rPr>
                                    <m:sty m:val="p"/>
                                  </m:rPr>
                                  <a:rPr lang="en-US" sz="1600" smtClean="0">
                                    <a:solidFill>
                                      <a:schemeClr val="tx1"/>
                                    </a:solidFill>
                                    <a:effectLst/>
                                    <a:latin typeface="Cambria Math" panose="02040503050406030204"/>
                                  </a:rPr>
                                  <m:t>e</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oMath>
                          </a14:m>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0</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𝐶𝑜𝑢𝑝𝑙</m:t>
                                </m:r>
                                <m:r>
                                  <m:rPr>
                                    <m:sty m:val="p"/>
                                  </m:rPr>
                                  <a:rPr lang="en-US" sz="1600" smtClean="0">
                                    <a:solidFill>
                                      <a:schemeClr val="tx1"/>
                                    </a:solidFill>
                                    <a:effectLst/>
                                    <a:latin typeface="Cambria Math" panose="02040503050406030204"/>
                                  </a:rPr>
                                  <m:t>e</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𝐶𝑜𝑢𝑝𝑙</m:t>
                                </m:r>
                                <m:r>
                                  <m:rPr>
                                    <m:sty m:val="p"/>
                                  </m:rPr>
                                  <a:rPr lang="en-US" sz="1600" smtClean="0">
                                    <a:solidFill>
                                      <a:schemeClr val="tx1"/>
                                    </a:solidFill>
                                    <a:effectLst/>
                                    <a:latin typeface="Cambria Math" panose="02040503050406030204"/>
                                  </a:rPr>
                                  <m:t>e</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𝑥</m:t>
                                </m:r>
                                <m:r>
                                  <a:rPr lang="en-US" sz="1600" smtClean="0">
                                    <a:solidFill>
                                      <a:schemeClr val="tx1"/>
                                    </a:solidFill>
                                    <a:effectLst/>
                                    <a:latin typeface="Cambria Math" panose="02040503050406030204"/>
                                  </a:rPr>
                                  <m:t>)</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2</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smtClean="0">
                                    <a:solidFill>
                                      <a:schemeClr val="tx1"/>
                                    </a:solidFill>
                                    <a:effectLst/>
                                    <a:latin typeface="Cambria Math" panose="02040503050406030204"/>
                                  </a:rPr>
                                  <m:t>𝐶𝑜𝑢𝑝𝑙</m:t>
                                </m:r>
                                <m:r>
                                  <m:rPr>
                                    <m:sty m:val="p"/>
                                  </m:rPr>
                                  <a:rPr lang="en-US" sz="1600" smtClean="0">
                                    <a:solidFill>
                                      <a:schemeClr val="tx1"/>
                                    </a:solidFill>
                                    <a:effectLst/>
                                    <a:latin typeface="Cambria Math" panose="02040503050406030204"/>
                                  </a:rPr>
                                  <m:t>e</m:t>
                                </m:r>
                                <m:r>
                                  <a:rPr lang="en-US" sz="1600" smtClean="0">
                                    <a:solidFill>
                                      <a:schemeClr val="tx1"/>
                                    </a:solidFill>
                                    <a:effectLst/>
                                    <a:latin typeface="Cambria Math" panose="02040503050406030204"/>
                                  </a:rPr>
                                  <m:t>(</m:t>
                                </m:r>
                                <m:r>
                                  <a:rPr lang="en-US" sz="1600" smtClean="0">
                                    <a:solidFill>
                                      <a:schemeClr val="tx1"/>
                                    </a:solidFill>
                                    <a:effectLst/>
                                    <a:latin typeface="Cambria Math" panose="02040503050406030204"/>
                                  </a:rPr>
                                  <m:t>𝑧</m:t>
                                </m:r>
                                <m:r>
                                  <a:rPr lang="en-US" sz="1600" smtClean="0">
                                    <a:solidFill>
                                      <a:schemeClr val="tx1"/>
                                    </a:solidFill>
                                    <a:effectLst/>
                                    <a:latin typeface="Cambria Math" panose="02040503050406030204"/>
                                  </a:rPr>
                                  <m:t>, </m:t>
                                </m:r>
                                <m:r>
                                  <a:rPr lang="en-US" sz="1600" smtClean="0">
                                    <a:solidFill>
                                      <a:schemeClr val="tx1"/>
                                    </a:solidFill>
                                    <a:effectLst/>
                                    <a:latin typeface="Cambria Math" panose="02040503050406030204"/>
                                  </a:rPr>
                                  <m:t>𝑦</m:t>
                                </m:r>
                                <m:r>
                                  <a:rPr lang="en-US" sz="1600" smtClean="0">
                                    <a:solidFill>
                                      <a:schemeClr val="tx1"/>
                                    </a:solidFill>
                                    <a:effectLst/>
                                    <a:latin typeface="Cambria Math" panose="02040503050406030204"/>
                                  </a:rPr>
                                  <m:t>)</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0</m:t>
                                </m:r>
                              </m:oMath>
                            </m:oMathPara>
                          </a14:m>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i="1" smtClean="0">
                                        <a:solidFill>
                                          <a:schemeClr val="tx1"/>
                                        </a:solidFill>
                                        <a:effectLst/>
                                        <a:latin typeface="Cambria Math" panose="02040503050406030204" pitchFamily="18" charset="0"/>
                                      </a:rPr>
                                    </m:ctrlPr>
                                  </m:accPr>
                                  <m:e>
                                    <m:sSub>
                                      <m:sSubPr>
                                        <m:ctrlPr>
                                          <a:rPr lang="zh-CN" sz="1600" i="1">
                                            <a:solidFill>
                                              <a:schemeClr val="tx1"/>
                                            </a:solidFill>
                                            <a:effectLst/>
                                            <a:latin typeface="Cambria Math" panose="02040503050406030204" pitchFamily="18" charset="0"/>
                                          </a:rPr>
                                        </m:ctrlPr>
                                      </m:sSubPr>
                                      <m:e>
                                        <m:r>
                                          <a:rPr lang="en-US" sz="1600">
                                            <a:solidFill>
                                              <a:schemeClr val="tx1"/>
                                            </a:solidFill>
                                            <a:effectLst/>
                                            <a:latin typeface="Cambria Math" panose="02040503050406030204"/>
                                          </a:rPr>
                                          <m:t>𝑚</m:t>
                                        </m:r>
                                      </m:e>
                                      <m:sub>
                                        <m:r>
                                          <a:rPr lang="zh-CN" altLang="en-US" sz="1600">
                                            <a:solidFill>
                                              <a:schemeClr val="tx1"/>
                                            </a:solidFill>
                                            <a:effectLst/>
                                            <a:latin typeface="Cambria Math" panose="02040503050406030204"/>
                                          </a:rPr>
                                          <m:t>−</m:t>
                                        </m:r>
                                      </m:sub>
                                    </m:sSub>
                                  </m:e>
                                </m:acc>
                                <m:r>
                                  <a:rPr lang="en-US" sz="1600">
                                    <a:solidFill>
                                      <a:schemeClr val="tx1"/>
                                    </a:solidFill>
                                    <a:effectLst/>
                                    <a:latin typeface="Cambria Math" panose="02040503050406030204"/>
                                  </a:rPr>
                                  <m:t>=</m:t>
                                </m:r>
                                <m:r>
                                  <a:rPr lang="en-US" sz="1600">
                                    <a:solidFill>
                                      <a:schemeClr val="tx1"/>
                                    </a:solidFill>
                                    <a:effectLst/>
                                    <a:latin typeface="Cambria Math" panose="02040503050406030204"/>
                                  </a:rPr>
                                  <m:t>1</m:t>
                                </m:r>
                              </m:oMath>
                            </m:oMathPara>
                          </a14:m>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Choice>
        <mc:Fallback xmlns="">
          <p:graphicFrame>
            <p:nvGraphicFramePr>
              <p:cNvPr id="4" name="表格 3"/>
              <p:cNvGraphicFramePr>
                <a:graphicFrameLocks noGrp="1"/>
              </p:cNvGraphicFramePr>
              <p:nvPr/>
            </p:nvGraphicFramePr>
            <p:xfrm>
              <a:off x="6032090" y="724066"/>
              <a:ext cx="6019525" cy="5763088"/>
            </p:xfrm>
            <a:graphic>
              <a:graphicData uri="http://schemas.openxmlformats.org/drawingml/2006/table">
                <a:tbl>
                  <a:tblPr firstRow="1" firstCol="1" bandRow="1">
                    <a:tableStyleId>{5C22544A-7EE6-4342-B048-85BDC9FD1C3A}</a:tableStyleId>
                  </a:tblPr>
                  <a:tblGrid>
                    <a:gridCol w="1766509"/>
                    <a:gridCol w="1255812"/>
                    <a:gridCol w="920929"/>
                    <a:gridCol w="975372"/>
                    <a:gridCol w="1100903"/>
                  </a:tblGrid>
                  <a:tr h="566486">
                    <a:tc gridSpan="2">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推理规则</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tc>
                    <a:tc gridSpan="2">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推理规则涵盖的正例和反例数</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FOIL</a:t>
                          </a: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信息增益值</a:t>
                          </a:r>
                          <a:endPar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838">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目标谓词</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前提约束谓词</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正例</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反例</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信息增益值</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8285">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zh-CN"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空集</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r>
                  <a:tr h="247650">
                    <a:tc rowSpan="18">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8285">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0.32</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8285">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8285">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0.74</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8285">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1.32</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8285">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7650">
                    <a:tc vMerge="1">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200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Fallback>
      </mc:AlternateContent>
      <mc:AlternateContent xmlns:mc="http://schemas.openxmlformats.org/markup-compatibility/2006">
        <mc:Choice xmlns:a14="http://schemas.microsoft.com/office/drawing/2010/main" Requires="a14">
          <p:sp>
            <p:nvSpPr>
              <p:cNvPr id="5" name="矩形 4"/>
              <p:cNvSpPr/>
              <p:nvPr/>
            </p:nvSpPr>
            <p:spPr>
              <a:xfrm>
                <a:off x="0" y="4382807"/>
                <a:ext cx="6096000" cy="2028632"/>
              </a:xfrm>
              <a:prstGeom prst="rect">
                <a:avLst/>
              </a:prstGeom>
            </p:spPr>
            <p:txBody>
              <a:bodyPr>
                <a:spAutoFit/>
              </a:bodyPr>
              <a:lstStyle/>
              <a:p>
                <a:pPr algn="just"/>
                <a14:m>
                  <m:oMathPara xmlns:m="http://schemas.openxmlformats.org/officeDocument/2006/math">
                    <m:oMathParaPr>
                      <m:jc m:val="centerGroup"/>
                    </m:oMathParaPr>
                    <m:oMath xmlns:m="http://schemas.openxmlformats.org/officeDocument/2006/math">
                      <m:acc>
                        <m:accPr>
                          <m:ctrlPr>
                            <a:rPr lang="zh-CN" altLang="zh-CN" sz="2800" i="1">
                              <a:latin typeface="Cambria Math" panose="02040503050406030204" pitchFamily="18" charset="0"/>
                            </a:rPr>
                          </m:ctrlPr>
                        </m:accPr>
                        <m:e>
                          <m:sSub>
                            <m:sSubPr>
                              <m:ctrlPr>
                                <a:rPr lang="zh-CN" altLang="zh-CN" sz="2800" i="1">
                                  <a:latin typeface="Cambria Math" panose="02040503050406030204" pitchFamily="18" charset="0"/>
                                </a:rPr>
                              </m:ctrlPr>
                            </m:sSubPr>
                            <m:e>
                              <m:r>
                                <a:rPr lang="en-US" altLang="zh-CN" sz="2800" i="1">
                                  <a:latin typeface="Cambria Math" panose="02040503050406030204"/>
                                </a:rPr>
                                <m:t>𝑚</m:t>
                              </m:r>
                            </m:e>
                            <m:sub>
                              <m:r>
                                <a:rPr lang="en-US" altLang="zh-CN" sz="2800" i="1">
                                  <a:latin typeface="Cambria Math" panose="02040503050406030204"/>
                                </a:rPr>
                                <m:t>+</m:t>
                              </m:r>
                            </m:sub>
                          </m:sSub>
                        </m:e>
                      </m:acc>
                      <m:r>
                        <a:rPr lang="en-US" altLang="zh-CN" sz="2800" i="1">
                          <a:latin typeface="Cambria Math" panose="02040503050406030204"/>
                        </a:rPr>
                        <m:t>⋅</m:t>
                      </m:r>
                      <m:d>
                        <m:dPr>
                          <m:ctrlPr>
                            <a:rPr lang="zh-CN" altLang="zh-CN" sz="2800" i="1">
                              <a:latin typeface="Cambria Math" panose="02040503050406030204" pitchFamily="18" charset="0"/>
                            </a:rPr>
                          </m:ctrlPr>
                        </m:dPr>
                        <m:e>
                          <m:func>
                            <m:funcPr>
                              <m:ctrlPr>
                                <a:rPr lang="zh-CN" altLang="zh-CN" sz="2800" i="1">
                                  <a:latin typeface="Cambria Math" panose="02040503050406030204" pitchFamily="18" charset="0"/>
                                </a:rPr>
                              </m:ctrlPr>
                            </m:funcPr>
                            <m:fName>
                              <m:sSub>
                                <m:sSubPr>
                                  <m:ctrlPr>
                                    <a:rPr lang="zh-CN" altLang="zh-CN" sz="2800" i="1">
                                      <a:latin typeface="Cambria Math" panose="02040503050406030204" pitchFamily="18" charset="0"/>
                                    </a:rPr>
                                  </m:ctrlPr>
                                </m:sSubPr>
                                <m:e>
                                  <m:r>
                                    <m:rPr>
                                      <m:sty m:val="p"/>
                                    </m:rPr>
                                    <a:rPr lang="en-US" altLang="zh-CN" sz="2800">
                                      <a:latin typeface="Cambria Math" panose="02040503050406030204"/>
                                    </a:rPr>
                                    <m:t>log</m:t>
                                  </m:r>
                                </m:e>
                                <m:sub>
                                  <m:r>
                                    <a:rPr lang="en-US" altLang="zh-CN" sz="2800" i="1">
                                      <a:latin typeface="Cambria Math" panose="02040503050406030204"/>
                                    </a:rPr>
                                    <m:t>2</m:t>
                                  </m:r>
                                </m:sub>
                              </m:sSub>
                            </m:fName>
                            <m:e>
                              <m:f>
                                <m:fPr>
                                  <m:ctrlPr>
                                    <a:rPr lang="zh-CN" altLang="zh-CN" sz="2800" i="1">
                                      <a:latin typeface="Cambria Math" panose="02040503050406030204" pitchFamily="18" charset="0"/>
                                    </a:rPr>
                                  </m:ctrlPr>
                                </m:fPr>
                                <m:num>
                                  <m:acc>
                                    <m:accPr>
                                      <m:ctrlPr>
                                        <a:rPr lang="zh-CN" altLang="zh-CN" sz="2800" i="1">
                                          <a:latin typeface="Cambria Math" panose="02040503050406030204" pitchFamily="18" charset="0"/>
                                        </a:rPr>
                                      </m:ctrlPr>
                                    </m:accPr>
                                    <m:e>
                                      <m:sSub>
                                        <m:sSubPr>
                                          <m:ctrlPr>
                                            <a:rPr lang="zh-CN" altLang="zh-CN" sz="2800" i="1">
                                              <a:latin typeface="Cambria Math" panose="02040503050406030204" pitchFamily="18" charset="0"/>
                                            </a:rPr>
                                          </m:ctrlPr>
                                        </m:sSubPr>
                                        <m:e>
                                          <m:r>
                                            <a:rPr lang="en-US" altLang="zh-CN" sz="2800" i="1">
                                              <a:latin typeface="Cambria Math" panose="02040503050406030204"/>
                                            </a:rPr>
                                            <m:t>𝑚</m:t>
                                          </m:r>
                                        </m:e>
                                        <m:sub>
                                          <m:r>
                                            <a:rPr lang="en-US" altLang="zh-CN" sz="2800" i="1">
                                              <a:latin typeface="Cambria Math" panose="02040503050406030204"/>
                                            </a:rPr>
                                            <m:t>+</m:t>
                                          </m:r>
                                        </m:sub>
                                      </m:sSub>
                                    </m:e>
                                  </m:acc>
                                </m:num>
                                <m:den>
                                  <m:acc>
                                    <m:accPr>
                                      <m:ctrlPr>
                                        <a:rPr lang="zh-CN" altLang="zh-CN" sz="2800" i="1">
                                          <a:latin typeface="Cambria Math" panose="02040503050406030204" pitchFamily="18" charset="0"/>
                                        </a:rPr>
                                      </m:ctrlPr>
                                    </m:accPr>
                                    <m:e>
                                      <m:sSub>
                                        <m:sSubPr>
                                          <m:ctrlPr>
                                            <a:rPr lang="zh-CN" altLang="zh-CN" sz="2800" i="1">
                                              <a:latin typeface="Cambria Math" panose="02040503050406030204" pitchFamily="18" charset="0"/>
                                            </a:rPr>
                                          </m:ctrlPr>
                                        </m:sSubPr>
                                        <m:e>
                                          <m:r>
                                            <a:rPr lang="en-US" altLang="zh-CN" sz="2800" i="1">
                                              <a:latin typeface="Cambria Math" panose="02040503050406030204"/>
                                            </a:rPr>
                                            <m:t>𝑚</m:t>
                                          </m:r>
                                        </m:e>
                                        <m:sub>
                                          <m:r>
                                            <a:rPr lang="en-US" altLang="zh-CN" sz="2800" i="1">
                                              <a:latin typeface="Cambria Math" panose="02040503050406030204"/>
                                            </a:rPr>
                                            <m:t>+</m:t>
                                          </m:r>
                                        </m:sub>
                                      </m:sSub>
                                    </m:e>
                                  </m:acc>
                                  <m:r>
                                    <a:rPr lang="en-US" altLang="zh-CN" sz="2800" i="1">
                                      <a:latin typeface="Cambria Math" panose="02040503050406030204"/>
                                    </a:rPr>
                                    <m:t>+</m:t>
                                  </m:r>
                                  <m:acc>
                                    <m:accPr>
                                      <m:ctrlPr>
                                        <a:rPr lang="zh-CN" altLang="zh-CN" sz="2800" i="1">
                                          <a:latin typeface="Cambria Math" panose="02040503050406030204" pitchFamily="18" charset="0"/>
                                        </a:rPr>
                                      </m:ctrlPr>
                                    </m:accPr>
                                    <m:e>
                                      <m:sSub>
                                        <m:sSubPr>
                                          <m:ctrlPr>
                                            <a:rPr lang="zh-CN" altLang="zh-CN" sz="2800" i="1">
                                              <a:latin typeface="Cambria Math" panose="02040503050406030204" pitchFamily="18" charset="0"/>
                                            </a:rPr>
                                          </m:ctrlPr>
                                        </m:sSubPr>
                                        <m:e>
                                          <m:r>
                                            <a:rPr lang="en-US" altLang="zh-CN" sz="2800" i="1">
                                              <a:latin typeface="Cambria Math" panose="02040503050406030204"/>
                                            </a:rPr>
                                            <m:t>𝑚</m:t>
                                          </m:r>
                                        </m:e>
                                        <m:sub>
                                          <m:r>
                                            <a:rPr lang="en-US" altLang="zh-CN" sz="2800" i="1">
                                              <a:latin typeface="Cambria Math" panose="02040503050406030204"/>
                                            </a:rPr>
                                            <m:t>−</m:t>
                                          </m:r>
                                        </m:sub>
                                      </m:sSub>
                                    </m:e>
                                  </m:acc>
                                </m:den>
                              </m:f>
                            </m:e>
                          </m:func>
                          <m:r>
                            <a:rPr lang="en-US" altLang="zh-CN" sz="2800" i="1">
                              <a:latin typeface="Cambria Math" panose="02040503050406030204"/>
                            </a:rPr>
                            <m:t>−</m:t>
                          </m:r>
                          <m:func>
                            <m:funcPr>
                              <m:ctrlPr>
                                <a:rPr lang="zh-CN" altLang="zh-CN" sz="2800" i="1">
                                  <a:latin typeface="Cambria Math" panose="02040503050406030204" pitchFamily="18" charset="0"/>
                                </a:rPr>
                              </m:ctrlPr>
                            </m:funcPr>
                            <m:fName>
                              <m:sSub>
                                <m:sSubPr>
                                  <m:ctrlPr>
                                    <a:rPr lang="zh-CN" altLang="zh-CN" sz="2800" i="1">
                                      <a:latin typeface="Cambria Math" panose="02040503050406030204" pitchFamily="18" charset="0"/>
                                    </a:rPr>
                                  </m:ctrlPr>
                                </m:sSubPr>
                                <m:e>
                                  <m:r>
                                    <m:rPr>
                                      <m:sty m:val="p"/>
                                    </m:rPr>
                                    <a:rPr lang="en-US" altLang="zh-CN" sz="2800">
                                      <a:latin typeface="Cambria Math" panose="02040503050406030204"/>
                                    </a:rPr>
                                    <m:t>log</m:t>
                                  </m:r>
                                </m:e>
                                <m:sub>
                                  <m:r>
                                    <a:rPr lang="en-US" altLang="zh-CN" sz="2800" i="1">
                                      <a:latin typeface="Cambria Math" panose="02040503050406030204"/>
                                    </a:rPr>
                                    <m:t>2</m:t>
                                  </m:r>
                                </m:sub>
                              </m:sSub>
                            </m:fName>
                            <m:e>
                              <m:f>
                                <m:fPr>
                                  <m:ctrlPr>
                                    <a:rPr lang="zh-CN" altLang="zh-CN" sz="2800" i="1">
                                      <a:latin typeface="Cambria Math" panose="02040503050406030204" pitchFamily="18" charset="0"/>
                                    </a:rPr>
                                  </m:ctrlPr>
                                </m:fPr>
                                <m:num>
                                  <m:sSub>
                                    <m:sSubPr>
                                      <m:ctrlPr>
                                        <a:rPr lang="zh-CN" altLang="zh-CN" sz="2800" i="1">
                                          <a:latin typeface="Cambria Math" panose="02040503050406030204" pitchFamily="18" charset="0"/>
                                        </a:rPr>
                                      </m:ctrlPr>
                                    </m:sSubPr>
                                    <m:e>
                                      <m:r>
                                        <a:rPr lang="en-US" altLang="zh-CN" sz="2800" i="1">
                                          <a:latin typeface="Cambria Math" panose="02040503050406030204"/>
                                        </a:rPr>
                                        <m:t>𝑚</m:t>
                                      </m:r>
                                    </m:e>
                                    <m:sub>
                                      <m:r>
                                        <a:rPr lang="en-US" altLang="zh-CN" sz="2800" i="1">
                                          <a:latin typeface="Cambria Math" panose="02040503050406030204"/>
                                        </a:rPr>
                                        <m:t>+</m:t>
                                      </m:r>
                                    </m:sub>
                                  </m:sSub>
                                </m:num>
                                <m:den>
                                  <m:sSub>
                                    <m:sSubPr>
                                      <m:ctrlPr>
                                        <a:rPr lang="zh-CN" altLang="zh-CN" sz="2800" i="1">
                                          <a:latin typeface="Cambria Math" panose="02040503050406030204" pitchFamily="18" charset="0"/>
                                        </a:rPr>
                                      </m:ctrlPr>
                                    </m:sSubPr>
                                    <m:e>
                                      <m:r>
                                        <a:rPr lang="en-US" altLang="zh-CN" sz="2800" i="1">
                                          <a:latin typeface="Cambria Math" panose="02040503050406030204"/>
                                        </a:rPr>
                                        <m:t>𝑚</m:t>
                                      </m:r>
                                    </m:e>
                                    <m:sub>
                                      <m:r>
                                        <a:rPr lang="en-US" altLang="zh-CN" sz="2800" i="1">
                                          <a:latin typeface="Cambria Math" panose="02040503050406030204"/>
                                        </a:rPr>
                                        <m:t>+</m:t>
                                      </m:r>
                                    </m:sub>
                                  </m:sSub>
                                  <m:r>
                                    <a:rPr lang="en-US" altLang="zh-CN" sz="2800" i="1">
                                      <a:latin typeface="Cambria Math" panose="02040503050406030204"/>
                                    </a:rPr>
                                    <m:t>+</m:t>
                                  </m:r>
                                  <m:sSub>
                                    <m:sSubPr>
                                      <m:ctrlPr>
                                        <a:rPr lang="zh-CN" altLang="zh-CN" sz="2800" i="1">
                                          <a:latin typeface="Cambria Math" panose="02040503050406030204" pitchFamily="18" charset="0"/>
                                        </a:rPr>
                                      </m:ctrlPr>
                                    </m:sSubPr>
                                    <m:e>
                                      <m:r>
                                        <a:rPr lang="en-US" altLang="zh-CN" sz="2800" i="1">
                                          <a:latin typeface="Cambria Math" panose="02040503050406030204"/>
                                        </a:rPr>
                                        <m:t>𝑚</m:t>
                                      </m:r>
                                    </m:e>
                                    <m:sub>
                                      <m:r>
                                        <a:rPr lang="en-US" altLang="zh-CN" sz="2800" i="1">
                                          <a:latin typeface="Cambria Math" panose="02040503050406030204"/>
                                        </a:rPr>
                                        <m:t>−</m:t>
                                      </m:r>
                                    </m:sub>
                                  </m:sSub>
                                </m:den>
                              </m:f>
                            </m:e>
                          </m:func>
                        </m:e>
                      </m:d>
                      <m:r>
                        <a:rPr lang="en-US" altLang="zh-CN" sz="2800" i="1">
                          <a:latin typeface="Cambria Math" panose="02040503050406030204"/>
                        </a:rPr>
                        <m:t>=</m:t>
                      </m:r>
                      <m:r>
                        <a:rPr lang="en-US" altLang="zh-CN" sz="2800" i="1">
                          <a:latin typeface="Cambria Math" panose="02040503050406030204"/>
                        </a:rPr>
                        <m:t>1</m:t>
                      </m:r>
                      <m:r>
                        <a:rPr lang="en-US" altLang="zh-CN" sz="2800" i="1">
                          <a:latin typeface="Cambria Math" panose="02040503050406030204"/>
                        </a:rPr>
                        <m:t>⋅</m:t>
                      </m:r>
                      <m:d>
                        <m:dPr>
                          <m:ctrlPr>
                            <a:rPr lang="zh-CN" altLang="zh-CN" sz="2800" i="1">
                              <a:latin typeface="Cambria Math" panose="02040503050406030204" pitchFamily="18" charset="0"/>
                            </a:rPr>
                          </m:ctrlPr>
                        </m:dPr>
                        <m:e>
                          <m:func>
                            <m:funcPr>
                              <m:ctrlPr>
                                <a:rPr lang="zh-CN" altLang="zh-CN" sz="2800" i="1">
                                  <a:latin typeface="Cambria Math" panose="02040503050406030204" pitchFamily="18" charset="0"/>
                                </a:rPr>
                              </m:ctrlPr>
                            </m:funcPr>
                            <m:fName>
                              <m:sSub>
                                <m:sSubPr>
                                  <m:ctrlPr>
                                    <a:rPr lang="zh-CN" altLang="zh-CN" sz="2800" i="1">
                                      <a:latin typeface="Cambria Math" panose="02040503050406030204" pitchFamily="18" charset="0"/>
                                    </a:rPr>
                                  </m:ctrlPr>
                                </m:sSubPr>
                                <m:e>
                                  <m:r>
                                    <m:rPr>
                                      <m:sty m:val="p"/>
                                    </m:rPr>
                                    <a:rPr lang="en-US" altLang="zh-CN" sz="2800">
                                      <a:latin typeface="Cambria Math" panose="02040503050406030204"/>
                                    </a:rPr>
                                    <m:t>log</m:t>
                                  </m:r>
                                </m:e>
                                <m:sub>
                                  <m:r>
                                    <a:rPr lang="en-US" altLang="zh-CN" sz="2800" i="1">
                                      <a:latin typeface="Cambria Math" panose="02040503050406030204"/>
                                    </a:rPr>
                                    <m:t>2</m:t>
                                  </m:r>
                                </m:sub>
                              </m:sSub>
                            </m:fName>
                            <m:e>
                              <m:f>
                                <m:fPr>
                                  <m:ctrlPr>
                                    <a:rPr lang="zh-CN" altLang="zh-CN" sz="2800" i="1">
                                      <a:latin typeface="Cambria Math" panose="02040503050406030204" pitchFamily="18" charset="0"/>
                                    </a:rPr>
                                  </m:ctrlPr>
                                </m:fPr>
                                <m:num>
                                  <m:r>
                                    <a:rPr lang="en-US" altLang="zh-CN" sz="2800" i="1">
                                      <a:latin typeface="Cambria Math" panose="02040503050406030204"/>
                                    </a:rPr>
                                    <m:t>1</m:t>
                                  </m:r>
                                </m:num>
                                <m:den>
                                  <m:r>
                                    <a:rPr lang="en-US" altLang="zh-CN" sz="2800" i="1">
                                      <a:latin typeface="Cambria Math" panose="02040503050406030204"/>
                                    </a:rPr>
                                    <m:t>1</m:t>
                                  </m:r>
                                  <m:r>
                                    <a:rPr lang="en-US" altLang="zh-CN" sz="2800" i="1">
                                      <a:latin typeface="Cambria Math" panose="02040503050406030204"/>
                                    </a:rPr>
                                    <m:t>+</m:t>
                                  </m:r>
                                  <m:r>
                                    <a:rPr lang="en-US" altLang="zh-CN" sz="2800" i="1">
                                      <a:latin typeface="Cambria Math" panose="02040503050406030204"/>
                                    </a:rPr>
                                    <m:t>1</m:t>
                                  </m:r>
                                </m:den>
                              </m:f>
                            </m:e>
                          </m:func>
                          <m:r>
                            <a:rPr lang="en-US" altLang="zh-CN" sz="2800" i="1">
                              <a:latin typeface="Cambria Math" panose="02040503050406030204"/>
                            </a:rPr>
                            <m:t>−</m:t>
                          </m:r>
                          <m:func>
                            <m:funcPr>
                              <m:ctrlPr>
                                <a:rPr lang="zh-CN" altLang="zh-CN" sz="2800" i="1">
                                  <a:latin typeface="Cambria Math" panose="02040503050406030204" pitchFamily="18" charset="0"/>
                                </a:rPr>
                              </m:ctrlPr>
                            </m:funcPr>
                            <m:fName>
                              <m:sSub>
                                <m:sSubPr>
                                  <m:ctrlPr>
                                    <a:rPr lang="zh-CN" altLang="zh-CN" sz="2800" i="1">
                                      <a:latin typeface="Cambria Math" panose="02040503050406030204" pitchFamily="18" charset="0"/>
                                    </a:rPr>
                                  </m:ctrlPr>
                                </m:sSubPr>
                                <m:e>
                                  <m:r>
                                    <m:rPr>
                                      <m:sty m:val="p"/>
                                    </m:rPr>
                                    <a:rPr lang="en-US" altLang="zh-CN" sz="2800">
                                      <a:latin typeface="Cambria Math" panose="02040503050406030204"/>
                                    </a:rPr>
                                    <m:t>log</m:t>
                                  </m:r>
                                </m:e>
                                <m:sub>
                                  <m:r>
                                    <a:rPr lang="en-US" altLang="zh-CN" sz="2800" i="1">
                                      <a:latin typeface="Cambria Math" panose="02040503050406030204"/>
                                    </a:rPr>
                                    <m:t>2</m:t>
                                  </m:r>
                                </m:sub>
                              </m:sSub>
                            </m:fName>
                            <m:e>
                              <m:f>
                                <m:fPr>
                                  <m:ctrlPr>
                                    <a:rPr lang="zh-CN" altLang="zh-CN" sz="2800" i="1">
                                      <a:latin typeface="Cambria Math" panose="02040503050406030204" pitchFamily="18" charset="0"/>
                                    </a:rPr>
                                  </m:ctrlPr>
                                </m:fPr>
                                <m:num>
                                  <m:r>
                                    <a:rPr lang="en-US" altLang="zh-CN" sz="2800" i="1">
                                      <a:latin typeface="Cambria Math" panose="02040503050406030204"/>
                                    </a:rPr>
                                    <m:t>1</m:t>
                                  </m:r>
                                </m:num>
                                <m:den>
                                  <m:r>
                                    <a:rPr lang="en-US" altLang="zh-CN" sz="2800" i="1">
                                      <a:latin typeface="Cambria Math" panose="02040503050406030204"/>
                                    </a:rPr>
                                    <m:t>1</m:t>
                                  </m:r>
                                  <m:r>
                                    <a:rPr lang="en-US" altLang="zh-CN" sz="2800" i="1">
                                      <a:latin typeface="Cambria Math" panose="02040503050406030204"/>
                                    </a:rPr>
                                    <m:t>+</m:t>
                                  </m:r>
                                  <m:r>
                                    <a:rPr lang="en-US" altLang="zh-CN" sz="2800" i="1">
                                      <a:latin typeface="Cambria Math" panose="02040503050406030204"/>
                                    </a:rPr>
                                    <m:t>4</m:t>
                                  </m:r>
                                </m:den>
                              </m:f>
                            </m:e>
                          </m:func>
                        </m:e>
                      </m:d>
                      <m:r>
                        <a:rPr lang="en-US" altLang="zh-CN" sz="2800" i="1">
                          <a:latin typeface="Cambria Math" panose="02040503050406030204"/>
                        </a:rPr>
                        <m:t>=</m:t>
                      </m:r>
                      <m:r>
                        <a:rPr lang="en-US" altLang="zh-CN" sz="2800" i="1">
                          <a:latin typeface="Cambria Math" panose="02040503050406030204"/>
                        </a:rPr>
                        <m:t>1</m:t>
                      </m:r>
                      <m:r>
                        <a:rPr lang="en-US" altLang="zh-CN" sz="2800" i="1">
                          <a:latin typeface="Cambria Math" panose="02040503050406030204"/>
                        </a:rPr>
                        <m:t>.</m:t>
                      </m:r>
                      <m:r>
                        <a:rPr lang="en-US" altLang="zh-CN" sz="2800" i="1">
                          <a:latin typeface="Cambria Math" panose="02040503050406030204"/>
                        </a:rPr>
                        <m:t>32</m:t>
                      </m:r>
                    </m:oMath>
                  </m:oMathPara>
                </a14:m>
                <a:endParaRPr lang="zh-CN" altLang="en-US" sz="2800" dirty="0">
                  <a:latin typeface="Times New Roman" panose="02020603050405020304" pitchFamily="16" charset="0"/>
                  <a:cs typeface="Times New Roman" panose="02020603050405020304" pitchFamily="16" charset="0"/>
                </a:endParaRPr>
              </a:p>
            </p:txBody>
          </p:sp>
        </mc:Choice>
        <mc:Fallback>
          <p:sp>
            <p:nvSpPr>
              <p:cNvPr id="5" name="矩形 4"/>
              <p:cNvSpPr>
                <a:spLocks noRot="1" noChangeAspect="1" noMove="1" noResize="1" noEditPoints="1" noAdjustHandles="1" noChangeArrowheads="1" noChangeShapeType="1" noTextEdit="1"/>
              </p:cNvSpPr>
              <p:nvPr/>
            </p:nvSpPr>
            <p:spPr>
              <a:xfrm>
                <a:off x="0" y="4382807"/>
                <a:ext cx="6096000" cy="2028632"/>
              </a:xfrm>
              <a:prstGeom prst="rect">
                <a:avLst/>
              </a:prstGeom>
              <a:blipFill rotWithShape="1">
                <a:blip r:embed="rId3"/>
                <a:stretch>
                  <a:fillRect t="-2" b="24"/>
                </a:stretch>
              </a:blipFill>
            </p:spPr>
            <p:txBody>
              <a:bodyPr/>
              <a:lstStyle/>
              <a:p>
                <a:r>
                  <a:rPr lang="zh-CN" altLang="en-US">
                    <a:noFill/>
                  </a:rPr>
                  <a:t> </a:t>
                </a:r>
              </a:p>
            </p:txBody>
          </p:sp>
        </mc:Fallback>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知识图谱推理</a:t>
            </a:r>
            <a:r>
              <a:rPr lang="en-US" altLang="zh-CN" dirty="0"/>
              <a:t>:</a:t>
            </a:r>
            <a:r>
              <a:rPr lang="zh-CN" altLang="en-US" dirty="0"/>
              <a:t> </a:t>
            </a:r>
            <a:r>
              <a:rPr lang="en-US" altLang="zh-CN" dirty="0">
                <a:solidFill>
                  <a:srgbClr val="00B0F0"/>
                </a:solidFill>
              </a:rPr>
              <a:t>FOIL</a:t>
            </a:r>
            <a:r>
              <a:rPr lang="en-US" altLang="zh-CN" dirty="0"/>
              <a:t> (First Order Inductive Learner)</a:t>
            </a:r>
            <a:endParaRPr lang="zh-CN" altLang="en-US" sz="4000" dirty="0">
              <a:latin typeface="黑体" panose="02010609060101010101" pitchFamily="49" charset="-122"/>
              <a:ea typeface="黑体" panose="02010609060101010101" pitchFamily="49" charset="-122"/>
              <a:cs typeface="Times New Roman" panose="02020603050405020304" pitchFamily="16" charset="0"/>
            </a:endParaRPr>
          </a:p>
        </p:txBody>
      </p:sp>
      <mc:AlternateContent xmlns:mc="http://schemas.openxmlformats.org/markup-compatibility/2006">
        <mc:Choice xmlns:a14="http://schemas.microsoft.com/office/drawing/2010/main" Requires="a14">
          <p:sp>
            <p:nvSpPr>
              <p:cNvPr id="16" name="矩形 15"/>
              <p:cNvSpPr/>
              <p:nvPr/>
            </p:nvSpPr>
            <p:spPr>
              <a:xfrm>
                <a:off x="5494867" y="945292"/>
                <a:ext cx="6477000" cy="5008230"/>
              </a:xfrm>
              <a:prstGeom prst="rect">
                <a:avLst/>
              </a:prstGeom>
            </p:spPr>
            <p:txBody>
              <a:bodyPr wrap="square">
                <a:spAutoFit/>
              </a:bodyPr>
              <a:lstStyle/>
              <a:p>
                <a:pPr marL="285750" indent="-285750" algn="just">
                  <a:lnSpc>
                    <a:spcPct val="150000"/>
                  </a:lnSpc>
                  <a:buFont typeface="Wingdings" panose="05000000000000000000" pitchFamily="2" charset="2"/>
                  <a:buChar char="l"/>
                </a:pPr>
                <a14:m>
                  <m:oMath xmlns:m="http://schemas.openxmlformats.org/officeDocument/2006/math">
                    <m:r>
                      <a:rPr lang="en-US" altLang="zh-CN" sz="2400" i="1">
                        <a:latin typeface="Cambria Math" panose="02040503050406030204"/>
                      </a:rPr>
                      <m:t>𝐶𝑜𝑢𝑝𝑙</m:t>
                    </m:r>
                    <m:r>
                      <m:rPr>
                        <m:sty m:val="p"/>
                      </m:rPr>
                      <a:rPr lang="en-US" altLang="zh-CN" sz="2400">
                        <a:latin typeface="Cambria Math" panose="02040503050406030204"/>
                      </a:rPr>
                      <m:t>e</m:t>
                    </m:r>
                    <m:r>
                      <a:rPr lang="en-US" altLang="zh-CN" sz="2400">
                        <a:latin typeface="Cambria Math" panose="02040503050406030204"/>
                      </a:rPr>
                      <m:t>(</m:t>
                    </m:r>
                    <m:r>
                      <a:rPr lang="en-US" altLang="zh-CN" sz="2400" i="1">
                        <a:latin typeface="Cambria Math" panose="02040503050406030204"/>
                      </a:rPr>
                      <m:t>𝑥</m:t>
                    </m:r>
                    <m:r>
                      <a:rPr lang="en-US" altLang="zh-CN" sz="2400" i="1">
                        <a:latin typeface="Cambria Math" panose="02040503050406030204"/>
                      </a:rPr>
                      <m:t>,</m:t>
                    </m:r>
                    <m:r>
                      <a:rPr lang="en-US" altLang="zh-CN" sz="2400">
                        <a:latin typeface="Cambria Math" panose="02040503050406030204"/>
                      </a:rPr>
                      <m:t> </m:t>
                    </m:r>
                    <m:r>
                      <a:rPr lang="en-US" altLang="zh-CN" sz="2400" i="1">
                        <a:latin typeface="Cambria Math" panose="02040503050406030204"/>
                      </a:rPr>
                      <m:t>𝑧</m:t>
                    </m:r>
                    <m:r>
                      <a:rPr lang="en-US" altLang="zh-CN" sz="2400">
                        <a:latin typeface="Cambria Math" panose="02040503050406030204"/>
                      </a:rPr>
                      <m:t>)</m:t>
                    </m:r>
                  </m:oMath>
                </a14:m>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 加入</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后信息增益最大</a:t>
                </a:r>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a:p>
                <a:pPr marL="285750" indent="-285750" algn="just">
                  <a:lnSpc>
                    <a:spcPct val="150000"/>
                  </a:lnSpc>
                  <a:buFont typeface="Wingdings" panose="05000000000000000000" pitchFamily="2" charset="2"/>
                  <a:buChar char="l"/>
                </a:pP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将</a:t>
                </a:r>
                <a14:m>
                  <m:oMath xmlns:m="http://schemas.openxmlformats.org/officeDocument/2006/math">
                    <m:r>
                      <a:rPr lang="en-US" altLang="zh-CN" sz="2400" i="1">
                        <a:latin typeface="Cambria Math" panose="02040503050406030204"/>
                      </a:rPr>
                      <m:t>𝐶𝑜𝑢𝑝𝑙</m:t>
                    </m:r>
                    <m:r>
                      <m:rPr>
                        <m:sty m:val="p"/>
                      </m:rPr>
                      <a:rPr lang="en-US" altLang="zh-CN" sz="2400">
                        <a:latin typeface="Cambria Math" panose="02040503050406030204"/>
                      </a:rPr>
                      <m:t>e</m:t>
                    </m:r>
                    <m:r>
                      <a:rPr lang="en-US" altLang="zh-CN" sz="2400">
                        <a:latin typeface="Cambria Math" panose="02040503050406030204"/>
                      </a:rPr>
                      <m:t>(</m:t>
                    </m:r>
                    <m:r>
                      <a:rPr lang="en-US" altLang="zh-CN" sz="2400" i="1">
                        <a:latin typeface="Cambria Math" panose="02040503050406030204"/>
                      </a:rPr>
                      <m:t>𝑥</m:t>
                    </m:r>
                    <m:r>
                      <a:rPr lang="en-US" altLang="zh-CN" sz="2400" i="1">
                        <a:latin typeface="Cambria Math" panose="02040503050406030204"/>
                      </a:rPr>
                      <m:t>,</m:t>
                    </m:r>
                    <m:r>
                      <a:rPr lang="en-US" altLang="zh-CN" sz="2400">
                        <a:latin typeface="Cambria Math" panose="02040503050406030204"/>
                      </a:rPr>
                      <m:t> </m:t>
                    </m:r>
                    <m:r>
                      <a:rPr lang="en-US" altLang="zh-CN" sz="2400" i="1">
                        <a:latin typeface="Cambria Math" panose="02040503050406030204"/>
                      </a:rPr>
                      <m:t>𝑧</m:t>
                    </m:r>
                    <m:r>
                      <a:rPr lang="en-US" altLang="zh-CN" sz="2400">
                        <a:latin typeface="Cambria Math" panose="02040503050406030204"/>
                      </a:rPr>
                      <m:t>)</m:t>
                    </m:r>
                  </m:oMath>
                </a14:m>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加入推理规则</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 </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得到</a:t>
                </a:r>
                <a14:m>
                  <m:oMath xmlns:m="http://schemas.openxmlformats.org/officeDocument/2006/math">
                    <m:r>
                      <a:rPr lang="en-US" altLang="zh-CN" sz="2400" i="1">
                        <a:latin typeface="Cambria Math" panose="02040503050406030204"/>
                      </a:rPr>
                      <m:t>𝐶𝑜𝑢𝑝𝑙𝑒</m:t>
                    </m:r>
                    <m:d>
                      <m:dPr>
                        <m:ctrlPr>
                          <a:rPr lang="zh-CN" altLang="zh-CN" sz="2400" i="1">
                            <a:latin typeface="Cambria Math" panose="02040503050406030204" pitchFamily="18" charset="0"/>
                          </a:rPr>
                        </m:ctrlPr>
                      </m:dPr>
                      <m:e>
                        <m:r>
                          <a:rPr lang="en-US" altLang="zh-CN" sz="2400" i="1">
                            <a:latin typeface="Cambria Math" panose="02040503050406030204"/>
                          </a:rPr>
                          <m:t>𝑥</m:t>
                        </m:r>
                        <m:r>
                          <a:rPr lang="en-US" altLang="zh-CN" sz="2400" i="1">
                            <a:latin typeface="Cambria Math" panose="02040503050406030204"/>
                          </a:rPr>
                          <m:t>,</m:t>
                        </m:r>
                        <m:r>
                          <a:rPr lang="en-US" altLang="zh-CN" sz="2400" i="1">
                            <a:latin typeface="Cambria Math" panose="02040503050406030204"/>
                          </a:rPr>
                          <m:t>𝑧</m:t>
                        </m:r>
                      </m:e>
                    </m:d>
                    <m:r>
                      <a:rPr lang="en-US" altLang="zh-CN" sz="2400" i="1">
                        <a:latin typeface="Cambria Math" panose="02040503050406030204"/>
                      </a:rPr>
                      <m:t>→</m:t>
                    </m:r>
                    <m:r>
                      <a:rPr lang="en-US" altLang="zh-CN" sz="2400" i="1">
                        <a:latin typeface="Cambria Math" panose="02040503050406030204"/>
                      </a:rPr>
                      <m:t>𝐹𝑎𝑡ℎ𝑒𝑟</m:t>
                    </m:r>
                    <m:d>
                      <m:dPr>
                        <m:ctrlPr>
                          <a:rPr lang="zh-CN" altLang="zh-CN" sz="2400" i="1">
                            <a:latin typeface="Cambria Math" panose="02040503050406030204" pitchFamily="18" charset="0"/>
                          </a:rPr>
                        </m:ctrlPr>
                      </m:dPr>
                      <m:e>
                        <m:r>
                          <a:rPr lang="en-US" altLang="zh-CN" sz="2400" i="1">
                            <a:latin typeface="Cambria Math" panose="02040503050406030204"/>
                          </a:rPr>
                          <m:t>𝑥</m:t>
                        </m:r>
                        <m:r>
                          <a:rPr lang="en-US" altLang="zh-CN" sz="2400" i="1">
                            <a:latin typeface="Cambria Math" panose="02040503050406030204"/>
                          </a:rPr>
                          <m:t>, </m:t>
                        </m:r>
                        <m:r>
                          <a:rPr lang="en-US" altLang="zh-CN" sz="2400" i="1">
                            <a:latin typeface="Cambria Math" panose="02040503050406030204"/>
                          </a:rPr>
                          <m:t>𝑦</m:t>
                        </m:r>
                      </m:e>
                    </m:d>
                  </m:oMath>
                </a14:m>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新推理规则</a:t>
                </a:r>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a:p>
                <a:pPr marL="285750" indent="-285750" algn="just">
                  <a:lnSpc>
                    <a:spcPct val="150000"/>
                  </a:lnSpc>
                  <a:buFont typeface="Wingdings" panose="05000000000000000000" pitchFamily="2" charset="2"/>
                  <a:buChar char="l"/>
                </a:pP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将训练样例中与该推理规则不符的样例去掉</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这里不符指当</a:t>
                </a:r>
                <a14:m>
                  <m:oMath xmlns:m="http://schemas.openxmlformats.org/officeDocument/2006/math">
                    <m:r>
                      <a:rPr lang="en-US" altLang="zh-CN" sz="2400">
                        <a:latin typeface="Cambria Math" panose="02040503050406030204"/>
                        <a:ea typeface="黑体" panose="02010609060101010101" pitchFamily="49" charset="-122"/>
                        <a:cs typeface="Times New Roman" panose="02020603050405020304" pitchFamily="16" charset="0"/>
                      </a:rPr>
                      <m:t>𝐶𝑜𝑢𝑝𝑙𝑒</m:t>
                    </m:r>
                    <m:d>
                      <m:dPr>
                        <m:ctrlPr>
                          <a:rPr lang="zh-CN" altLang="zh-CN" sz="2400" i="1">
                            <a:latin typeface="Cambria Math" panose="02040503050406030204" pitchFamily="18" charset="0"/>
                            <a:ea typeface="黑体" panose="02010609060101010101" pitchFamily="49" charset="-122"/>
                            <a:cs typeface="Times New Roman" panose="02020603050405020304" pitchFamily="16" charset="0"/>
                          </a:rPr>
                        </m:ctrlPr>
                      </m:dPr>
                      <m:e>
                        <m:r>
                          <a:rPr lang="en-US" altLang="zh-CN" sz="2400">
                            <a:latin typeface="Cambria Math" panose="02040503050406030204"/>
                            <a:ea typeface="黑体" panose="02010609060101010101" pitchFamily="49" charset="-122"/>
                            <a:cs typeface="Times New Roman" panose="02020603050405020304" pitchFamily="16" charset="0"/>
                          </a:rPr>
                          <m:t>𝑥</m:t>
                        </m:r>
                        <m:r>
                          <a:rPr lang="en-US" altLang="zh-CN" sz="2400">
                            <a:latin typeface="Cambria Math" panose="02040503050406030204"/>
                            <a:ea typeface="黑体" panose="02010609060101010101" pitchFamily="49" charset="-122"/>
                            <a:cs typeface="Times New Roman" panose="02020603050405020304" pitchFamily="16" charset="0"/>
                          </a:rPr>
                          <m:t>,</m:t>
                        </m:r>
                        <m:r>
                          <a:rPr lang="en-US" altLang="zh-CN" sz="2400">
                            <a:latin typeface="Cambria Math" panose="02040503050406030204"/>
                            <a:ea typeface="黑体" panose="02010609060101010101" pitchFamily="49" charset="-122"/>
                            <a:cs typeface="Times New Roman" panose="02020603050405020304" pitchFamily="16" charset="0"/>
                          </a:rPr>
                          <m:t>𝑧</m:t>
                        </m:r>
                      </m:e>
                    </m:d>
                  </m:oMath>
                </a14:m>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中</a:t>
                </a:r>
                <a14:m>
                  <m:oMath xmlns:m="http://schemas.openxmlformats.org/officeDocument/2006/math">
                    <m:r>
                      <a:rPr lang="en-US" altLang="zh-CN" sz="2400">
                        <a:latin typeface="Cambria Math" panose="02040503050406030204"/>
                        <a:ea typeface="黑体" panose="02010609060101010101" pitchFamily="49" charset="-122"/>
                        <a:cs typeface="Times New Roman" panose="02020603050405020304" pitchFamily="16" charset="0"/>
                      </a:rPr>
                      <m:t>𝑥</m:t>
                    </m:r>
                  </m:oMath>
                </a14:m>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取值为</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David</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时，与</a:t>
                </a:r>
                <a14:m>
                  <m:oMath xmlns:m="http://schemas.openxmlformats.org/officeDocument/2006/math">
                    <m:r>
                      <a:rPr lang="en-US" altLang="zh-CN" sz="2400">
                        <a:latin typeface="Cambria Math" panose="02040503050406030204"/>
                        <a:ea typeface="黑体" panose="02010609060101010101" pitchFamily="49" charset="-122"/>
                        <a:cs typeface="Times New Roman" panose="02020603050405020304" pitchFamily="16" charset="0"/>
                      </a:rPr>
                      <m:t>𝐹𝑎𝑡ℎ𝑒𝑟</m:t>
                    </m:r>
                  </m:oMath>
                </a14:m>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(David,  )</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或</a:t>
                </a:r>
                <a14:m>
                  <m:oMath xmlns:m="http://schemas.openxmlformats.org/officeDocument/2006/math">
                    <m:r>
                      <a:rPr lang="en-US" altLang="zh-CN" sz="2400">
                        <a:latin typeface="Cambria Math" panose="02040503050406030204"/>
                        <a:ea typeface="黑体" panose="02010609060101010101" pitchFamily="49" charset="-122"/>
                        <a:cs typeface="Times New Roman" panose="02020603050405020304" pitchFamily="16" charset="0"/>
                      </a:rPr>
                      <m:t>¬</m:t>
                    </m:r>
                    <m:r>
                      <a:rPr lang="en-US" altLang="zh-CN" sz="2400">
                        <a:latin typeface="Cambria Math" panose="02040503050406030204"/>
                        <a:ea typeface="黑体" panose="02010609060101010101" pitchFamily="49" charset="-122"/>
                        <a:cs typeface="Times New Roman" panose="02020603050405020304" pitchFamily="16" charset="0"/>
                      </a:rPr>
                      <m:t>𝐹𝑎𝑡ℎ𝑒𝑟</m:t>
                    </m:r>
                  </m:oMath>
                </a14:m>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(David,  )</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无法匹配的实例。</a:t>
                </a:r>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a:p>
                <a:pPr marL="285750" indent="-285750" algn="just">
                  <a:lnSpc>
                    <a:spcPct val="150000"/>
                  </a:lnSpc>
                  <a:buFont typeface="Wingdings" panose="05000000000000000000" pitchFamily="2" charset="2"/>
                  <a:buChar char="l"/>
                </a:pP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训练样本集中只有正例</a:t>
                </a:r>
                <a14:m>
                  <m:oMath xmlns:m="http://schemas.openxmlformats.org/officeDocument/2006/math">
                    <m:r>
                      <a:rPr lang="en-US" altLang="zh-CN" sz="2400" i="1">
                        <a:latin typeface="Cambria Math" panose="02040503050406030204"/>
                      </a:rPr>
                      <m:t>𝐹𝑎𝑡ℎ𝑒𝑟</m:t>
                    </m:r>
                  </m:oMath>
                </a14:m>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(David, Mike)</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和负例</a:t>
                </a:r>
                <a14:m>
                  <m:oMath xmlns:m="http://schemas.openxmlformats.org/officeDocument/2006/math">
                    <m:r>
                      <a:rPr lang="en-US" altLang="zh-CN" sz="2400" i="1">
                        <a:latin typeface="Cambria Math" panose="02040503050406030204"/>
                      </a:rPr>
                      <m:t>¬</m:t>
                    </m:r>
                    <m:r>
                      <a:rPr lang="en-US" altLang="zh-CN" sz="2400" i="1">
                        <a:latin typeface="Cambria Math" panose="02040503050406030204"/>
                      </a:rPr>
                      <m:t>𝐹𝑎𝑡ℎ𝑒𝑟</m:t>
                    </m:r>
                  </m:oMath>
                </a14:m>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(David, James)</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两个实例</a:t>
                </a:r>
                <a:endParaRPr lang="zh-CN" altLang="zh-CN" sz="24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16" name="矩形 15"/>
              <p:cNvSpPr>
                <a:spLocks noRot="1" noChangeAspect="1" noMove="1" noResize="1" noEditPoints="1" noAdjustHandles="1" noChangeArrowheads="1" noChangeShapeType="1" noTextEdit="1"/>
              </p:cNvSpPr>
              <p:nvPr/>
            </p:nvSpPr>
            <p:spPr>
              <a:xfrm>
                <a:off x="5494867" y="945292"/>
                <a:ext cx="6477000" cy="5008230"/>
              </a:xfrm>
              <a:prstGeom prst="rect">
                <a:avLst/>
              </a:prstGeom>
              <a:blipFill rotWithShape="1">
                <a:blip r:embed="rId1"/>
                <a:stretch>
                  <a:fillRect l="-3" t="-8" r="-1193" b="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nvGraphicFramePr>
            <p:xfrm>
              <a:off x="394447" y="1641105"/>
              <a:ext cx="4724400" cy="3616603"/>
            </p:xfrm>
            <a:graphic>
              <a:graphicData uri="http://schemas.openxmlformats.org/drawingml/2006/table">
                <a:tbl>
                  <a:tblPr firstRow="1" firstCol="1" bandRow="1">
                    <a:tableStyleId>{5C22544A-7EE6-4342-B048-85BDC9FD1C3A}</a:tableStyleId>
                  </a:tblPr>
                  <a:tblGrid>
                    <a:gridCol w="1621681"/>
                    <a:gridCol w="3102719"/>
                  </a:tblGrid>
                  <a:tr h="1737003">
                    <a:tc>
                      <a:txBody>
                        <a:bodyPr/>
                        <a:lstStyle/>
                        <a:p>
                          <a:pPr algn="ctr">
                            <a:spcBef>
                              <a:spcPts val="1000"/>
                            </a:spcBef>
                            <a:spcAft>
                              <a:spcPts val="0"/>
                            </a:spcAft>
                          </a:pPr>
                          <a:r>
                            <a:rPr lang="en-US" altLang="zh-CN" sz="1800" b="1" dirty="0">
                              <a:solidFill>
                                <a:schemeClr val="tx1"/>
                              </a:solidFill>
                              <a:effectLst/>
                              <a:latin typeface="Times New Roman" panose="02020603050405020304" pitchFamily="16" charset="0"/>
                              <a:cs typeface="Times New Roman" panose="02020603050405020304" pitchFamily="16" charset="0"/>
                            </a:rPr>
                            <a:t>Back-ground </a:t>
                          </a:r>
                          <a:r>
                            <a:rPr lang="en-US" altLang="zh-CN" sz="1800" b="1" dirty="0">
                              <a:solidFill>
                                <a:schemeClr val="tx1"/>
                              </a:solidFill>
                              <a:effectLst/>
                              <a:latin typeface="Times New Roman" panose="02020603050405020304" pitchFamily="16" charset="0"/>
                              <a:ea typeface="华文楷体" panose="02010600040101010101" pitchFamily="2" charset="-122"/>
                              <a:cs typeface="Times New Roman" panose="02020603050405020304" pitchFamily="16" charset="0"/>
                            </a:rPr>
                            <a:t>knowledge</a:t>
                          </a:r>
                          <a:endParaRPr lang="zh-CN" sz="1800" b="1" dirty="0">
                            <a:solidFill>
                              <a:schemeClr val="tx1"/>
                            </a:solidFill>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Bef>
                              <a:spcPts val="1000"/>
                            </a:spcBef>
                            <a:spcAft>
                              <a:spcPts val="0"/>
                            </a:spcAft>
                          </a:pPr>
                          <a14:m>
                            <m:oMath xmlns:m="http://schemas.openxmlformats.org/officeDocument/2006/math">
                              <m:r>
                                <m:rPr>
                                  <m:sty m:val="p"/>
                                </m:rPr>
                                <a:rPr lang="en-US" sz="1800" b="0" i="1" smtClean="0">
                                  <a:solidFill>
                                    <a:schemeClr val="tx1"/>
                                  </a:solidFill>
                                  <a:effectLst/>
                                  <a:latin typeface="Cambria Math" panose="02040503050406030204" pitchFamily="18" charset="0"/>
                                </a:rPr>
                                <m:t>Sibling</m:t>
                              </m:r>
                            </m:oMath>
                          </a14:m>
                          <a:r>
                            <a:rPr lang="en-US" sz="1800" b="0" dirty="0">
                              <a:solidFill>
                                <a:schemeClr val="tx1"/>
                              </a:solidFill>
                              <a:effectLst/>
                              <a:latin typeface="Times New Roman" panose="02020603050405020304" pitchFamily="16" charset="0"/>
                              <a:cs typeface="Times New Roman" panose="02020603050405020304" pitchFamily="16" charset="0"/>
                            </a:rPr>
                            <a:t>(Ann, Mike)</a:t>
                          </a:r>
                          <a:endParaRPr lang="zh-CN" sz="1800" b="0" dirty="0">
                            <a:solidFill>
                              <a:schemeClr val="tx1"/>
                            </a:solidFill>
                            <a:effectLst/>
                            <a:latin typeface="Times New Roman" panose="02020603050405020304" pitchFamily="16" charset="0"/>
                            <a:cs typeface="Times New Roman" panose="02020603050405020304" pitchFamily="16" charset="0"/>
                          </a:endParaRPr>
                        </a:p>
                        <a:p>
                          <a:pPr algn="just">
                            <a:spcBef>
                              <a:spcPts val="1000"/>
                            </a:spcBef>
                            <a:spcAft>
                              <a:spcPts val="0"/>
                            </a:spcAft>
                          </a:pPr>
                          <a14:m>
                            <m:oMath xmlns:m="http://schemas.openxmlformats.org/officeDocument/2006/math">
                              <m:r>
                                <m:rPr>
                                  <m:sty m:val="p"/>
                                </m:rPr>
                                <a:rPr lang="en-US" sz="1800" b="0" i="1">
                                  <a:solidFill>
                                    <a:schemeClr val="tx1"/>
                                  </a:solidFill>
                                  <a:effectLst/>
                                  <a:latin typeface="Cambria Math" panose="02040503050406030204" pitchFamily="18" charset="0"/>
                                </a:rPr>
                                <m:t>Coupl</m:t>
                              </m:r>
                              <m:r>
                                <m:rPr>
                                  <m:sty m:val="p"/>
                                </m:rPr>
                                <a:rPr lang="en-US" sz="1800" b="0">
                                  <a:solidFill>
                                    <a:schemeClr val="tx1"/>
                                  </a:solidFill>
                                  <a:effectLst/>
                                  <a:latin typeface="Cambria Math" panose="02040503050406030204" pitchFamily="18" charset="0"/>
                                </a:rPr>
                                <m:t>e</m:t>
                              </m:r>
                            </m:oMath>
                          </a14:m>
                          <a:r>
                            <a:rPr lang="en-US" sz="1800" b="0" dirty="0">
                              <a:solidFill>
                                <a:schemeClr val="tx1"/>
                              </a:solidFill>
                              <a:effectLst/>
                              <a:latin typeface="Times New Roman" panose="02020603050405020304" pitchFamily="16" charset="0"/>
                              <a:cs typeface="Times New Roman" panose="02020603050405020304" pitchFamily="16" charset="0"/>
                            </a:rPr>
                            <a:t>(David, James)</a:t>
                          </a:r>
                          <a:endParaRPr lang="zh-CN" sz="1800" b="0" dirty="0">
                            <a:solidFill>
                              <a:schemeClr val="tx1"/>
                            </a:solidFill>
                            <a:effectLst/>
                            <a:latin typeface="Times New Roman" panose="02020603050405020304" pitchFamily="16" charset="0"/>
                            <a:cs typeface="Times New Roman" panose="02020603050405020304" pitchFamily="16" charset="0"/>
                          </a:endParaRPr>
                        </a:p>
                        <a:p>
                          <a:pPr algn="just">
                            <a:spcBef>
                              <a:spcPts val="1000"/>
                            </a:spcBef>
                            <a:spcAft>
                              <a:spcPts val="0"/>
                            </a:spcAft>
                          </a:pPr>
                          <a14:m>
                            <m:oMath xmlns:m="http://schemas.openxmlformats.org/officeDocument/2006/math">
                              <m:r>
                                <m:rPr>
                                  <m:sty m:val="p"/>
                                </m:rPr>
                                <a:rPr lang="en-US" sz="1800" b="0" i="1">
                                  <a:solidFill>
                                    <a:schemeClr val="tx1"/>
                                  </a:solidFill>
                                  <a:effectLst/>
                                  <a:latin typeface="Cambria Math" panose="02040503050406030204" pitchFamily="18" charset="0"/>
                                </a:rPr>
                                <m:t>Mother</m:t>
                              </m:r>
                            </m:oMath>
                          </a14:m>
                          <a:r>
                            <a:rPr lang="en-US" sz="1800" b="0" dirty="0">
                              <a:solidFill>
                                <a:schemeClr val="tx1"/>
                              </a:solidFill>
                              <a:effectLst/>
                              <a:latin typeface="Times New Roman" panose="02020603050405020304" pitchFamily="16" charset="0"/>
                              <a:cs typeface="Times New Roman" panose="02020603050405020304" pitchFamily="16" charset="0"/>
                            </a:rPr>
                            <a:t>(James, Ann)</a:t>
                          </a:r>
                          <a:endParaRPr lang="zh-CN" sz="1800" b="0" dirty="0">
                            <a:solidFill>
                              <a:schemeClr val="tx1"/>
                            </a:solidFill>
                            <a:effectLst/>
                            <a:latin typeface="Times New Roman" panose="02020603050405020304" pitchFamily="16" charset="0"/>
                            <a:cs typeface="Times New Roman" panose="02020603050405020304" pitchFamily="16" charset="0"/>
                          </a:endParaRPr>
                        </a:p>
                        <a:p>
                          <a:pPr algn="just">
                            <a:spcBef>
                              <a:spcPts val="1000"/>
                            </a:spcBef>
                            <a:spcAft>
                              <a:spcPts val="0"/>
                            </a:spcAft>
                          </a:pPr>
                          <a14:m>
                            <m:oMath xmlns:m="http://schemas.openxmlformats.org/officeDocument/2006/math">
                              <m:r>
                                <m:rPr>
                                  <m:sty m:val="p"/>
                                </m:rPr>
                                <a:rPr lang="en-US" sz="1800" b="0" i="1">
                                  <a:solidFill>
                                    <a:schemeClr val="tx1"/>
                                  </a:solidFill>
                                  <a:effectLst/>
                                  <a:latin typeface="Cambria Math" panose="02040503050406030204" pitchFamily="18" charset="0"/>
                                </a:rPr>
                                <m:t>Mother</m:t>
                              </m:r>
                            </m:oMath>
                          </a14:m>
                          <a:r>
                            <a:rPr lang="en-US" sz="1800" b="0" dirty="0">
                              <a:solidFill>
                                <a:schemeClr val="tx1"/>
                              </a:solidFill>
                              <a:effectLst/>
                              <a:latin typeface="Times New Roman" panose="02020603050405020304" pitchFamily="16" charset="0"/>
                              <a:cs typeface="Times New Roman" panose="02020603050405020304" pitchFamily="16" charset="0"/>
                            </a:rPr>
                            <a:t>(James, Mike)</a:t>
                          </a:r>
                          <a:endParaRPr lang="zh-CN" sz="1800" b="0" dirty="0">
                            <a:solidFill>
                              <a:schemeClr val="tx1"/>
                            </a:solidFill>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37003">
                    <a:tc>
                      <a:txBody>
                        <a:bodyPr/>
                        <a:lstStyle/>
                        <a:p>
                          <a:pPr algn="ctr">
                            <a:spcBef>
                              <a:spcPts val="1000"/>
                            </a:spcBef>
                            <a:spcAft>
                              <a:spcPts val="0"/>
                            </a:spcAft>
                          </a:pPr>
                          <a:r>
                            <a:rPr lang="en-US" altLang="zh-CN" sz="1800" b="1" dirty="0">
                              <a:solidFill>
                                <a:schemeClr val="tx1"/>
                              </a:solidFill>
                              <a:effectLst/>
                              <a:latin typeface="Times New Roman" panose="02020603050405020304" pitchFamily="16" charset="0"/>
                              <a:cs typeface="Times New Roman" panose="02020603050405020304" pitchFamily="16" charset="0"/>
                            </a:rPr>
                            <a:t>Positive and negative samples</a:t>
                          </a:r>
                          <a:endParaRPr lang="zh-CN" sz="1800" b="1" dirty="0">
                            <a:solidFill>
                              <a:schemeClr val="tx1"/>
                            </a:solidFill>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Bef>
                              <a:spcPts val="1000"/>
                            </a:spcBef>
                            <a:spcAft>
                              <a:spcPts val="0"/>
                            </a:spcAft>
                          </a:pPr>
                          <a14:m>
                            <m:oMath xmlns:m="http://schemas.openxmlformats.org/officeDocument/2006/math">
                              <m:r>
                                <m:rPr>
                                  <m:sty m:val="p"/>
                                </m:rPr>
                                <a:rPr lang="en-US" altLang="zh-CN" sz="1800" b="0" i="1" smtClean="0">
                                  <a:solidFill>
                                    <a:schemeClr val="tx1"/>
                                  </a:solidFill>
                                  <a:effectLst/>
                                  <a:latin typeface="Cambria Math" panose="02040503050406030204" pitchFamily="18" charset="0"/>
                                </a:rPr>
                                <m:t>Father</m:t>
                              </m:r>
                            </m:oMath>
                          </a14:m>
                          <a:r>
                            <a:rPr lang="en-US" altLang="zh-CN" sz="1800" b="0" dirty="0">
                              <a:solidFill>
                                <a:schemeClr val="tx1"/>
                              </a:solidFill>
                              <a:effectLst/>
                              <a:latin typeface="Times New Roman" panose="02020603050405020304" pitchFamily="16" charset="0"/>
                              <a:cs typeface="Times New Roman" panose="02020603050405020304" pitchFamily="16" charset="0"/>
                            </a:rPr>
                            <a:t>(David, Mike)</a:t>
                          </a:r>
                          <a:endParaRPr lang="zh-CN" altLang="zh-CN" sz="1800" b="0" dirty="0">
                            <a:solidFill>
                              <a:schemeClr val="tx1"/>
                            </a:solidFill>
                            <a:effectLst/>
                            <a:latin typeface="Times New Roman" panose="02020603050405020304" pitchFamily="16" charset="0"/>
                            <a:cs typeface="Times New Roman" panose="02020603050405020304" pitchFamily="16" charset="0"/>
                          </a:endParaRPr>
                        </a:p>
                        <a:p>
                          <a:pPr algn="just">
                            <a:spcBef>
                              <a:spcPts val="1000"/>
                            </a:spcBef>
                            <a:spcAft>
                              <a:spcPts val="0"/>
                            </a:spcAft>
                          </a:pPr>
                          <a14:m>
                            <m:oMath xmlns:m="http://schemas.openxmlformats.org/officeDocument/2006/math">
                              <m:r>
                                <a:rPr lang="en-US" altLang="zh-CN" sz="1800" b="0">
                                  <a:solidFill>
                                    <a:schemeClr val="tx1"/>
                                  </a:solidFill>
                                  <a:effectLst/>
                                  <a:latin typeface="Cambria Math" panose="02040503050406030204" pitchFamily="18" charset="0"/>
                                </a:rPr>
                                <m:t>¬</m:t>
                              </m:r>
                              <m:r>
                                <m:rPr>
                                  <m:sty m:val="p"/>
                                </m:rPr>
                                <a:rPr lang="en-US" altLang="zh-CN" sz="1800" b="0" i="1">
                                  <a:solidFill>
                                    <a:schemeClr val="tx1"/>
                                  </a:solidFill>
                                  <a:effectLst/>
                                  <a:latin typeface="Cambria Math" panose="02040503050406030204" pitchFamily="18" charset="0"/>
                                </a:rPr>
                                <m:t>Father</m:t>
                              </m:r>
                            </m:oMath>
                          </a14:m>
                          <a:r>
                            <a:rPr lang="en-US" altLang="zh-CN" sz="1800" b="0" dirty="0">
                              <a:solidFill>
                                <a:schemeClr val="tx1"/>
                              </a:solidFill>
                              <a:effectLst/>
                              <a:latin typeface="Times New Roman" panose="02020603050405020304" pitchFamily="16" charset="0"/>
                              <a:cs typeface="Times New Roman" panose="02020603050405020304" pitchFamily="16" charset="0"/>
                            </a:rPr>
                            <a:t>(David, James)</a:t>
                          </a:r>
                          <a:endParaRPr lang="zh-CN" altLang="zh-CN" sz="1800" b="0" dirty="0">
                            <a:solidFill>
                              <a:schemeClr val="tx1"/>
                            </a:solidFill>
                            <a:effectLst/>
                            <a:latin typeface="Times New Roman" panose="02020603050405020304" pitchFamily="16" charset="0"/>
                            <a:cs typeface="Times New Roman" panose="02020603050405020304" pitchFamily="16" charset="0"/>
                          </a:endParaRPr>
                        </a:p>
                        <a:p>
                          <a:pPr algn="just">
                            <a:spcBef>
                              <a:spcPts val="1000"/>
                            </a:spcBef>
                            <a:spcAft>
                              <a:spcPts val="0"/>
                            </a:spcAft>
                          </a:pPr>
                          <a14:m>
                            <m:oMath xmlns:m="http://schemas.openxmlformats.org/officeDocument/2006/math">
                              <m:r>
                                <a:rPr lang="en-US" altLang="zh-CN" sz="1800" b="0" strike="sngStrike">
                                  <a:solidFill>
                                    <a:schemeClr val="tx1"/>
                                  </a:solidFill>
                                  <a:effectLst/>
                                  <a:latin typeface="Cambria Math" panose="02040503050406030204" pitchFamily="18" charset="0"/>
                                </a:rPr>
                                <m:t>¬</m:t>
                              </m:r>
                              <m:r>
                                <m:rPr>
                                  <m:sty m:val="p"/>
                                </m:rPr>
                                <a:rPr lang="en-US" altLang="zh-CN" sz="1800" b="0" i="1" strike="sngStrike">
                                  <a:solidFill>
                                    <a:schemeClr val="tx1"/>
                                  </a:solidFill>
                                  <a:effectLst/>
                                  <a:latin typeface="Cambria Math" panose="02040503050406030204" pitchFamily="18" charset="0"/>
                                </a:rPr>
                                <m:t>Father</m:t>
                              </m:r>
                            </m:oMath>
                          </a14:m>
                          <a:r>
                            <a:rPr lang="en-US" altLang="zh-CN" sz="1800" b="0" strike="sngStrike" dirty="0">
                              <a:solidFill>
                                <a:schemeClr val="tx1"/>
                              </a:solidFill>
                              <a:effectLst/>
                              <a:latin typeface="Times New Roman" panose="02020603050405020304" pitchFamily="16" charset="0"/>
                              <a:cs typeface="Times New Roman" panose="02020603050405020304" pitchFamily="16" charset="0"/>
                            </a:rPr>
                            <a:t>(James, Ann)</a:t>
                          </a:r>
                          <a:endParaRPr lang="zh-CN" altLang="zh-CN" sz="1800" b="0" strike="sngStrike" dirty="0">
                            <a:solidFill>
                              <a:schemeClr val="tx1"/>
                            </a:solidFill>
                            <a:effectLst/>
                            <a:latin typeface="Times New Roman" panose="02020603050405020304" pitchFamily="16" charset="0"/>
                            <a:cs typeface="Times New Roman" panose="02020603050405020304" pitchFamily="16" charset="0"/>
                          </a:endParaRPr>
                        </a:p>
                        <a:p>
                          <a:pPr algn="just">
                            <a:spcBef>
                              <a:spcPts val="1000"/>
                            </a:spcBef>
                            <a:spcAft>
                              <a:spcPts val="0"/>
                            </a:spcAft>
                          </a:pPr>
                          <a14:m>
                            <m:oMath xmlns:m="http://schemas.openxmlformats.org/officeDocument/2006/math">
                              <m:r>
                                <a:rPr lang="en-US" altLang="zh-CN" sz="1800" b="0" strike="sngStrike">
                                  <a:solidFill>
                                    <a:schemeClr val="tx1"/>
                                  </a:solidFill>
                                  <a:effectLst/>
                                  <a:latin typeface="Cambria Math" panose="02040503050406030204" pitchFamily="18" charset="0"/>
                                </a:rPr>
                                <m:t>¬</m:t>
                              </m:r>
                              <m:r>
                                <m:rPr>
                                  <m:sty m:val="p"/>
                                </m:rPr>
                                <a:rPr lang="en-US" altLang="zh-CN" sz="1800" b="0" i="1" strike="sngStrike">
                                  <a:solidFill>
                                    <a:schemeClr val="tx1"/>
                                  </a:solidFill>
                                  <a:effectLst/>
                                  <a:latin typeface="Cambria Math" panose="02040503050406030204" pitchFamily="18" charset="0"/>
                                </a:rPr>
                                <m:t>Father</m:t>
                              </m:r>
                            </m:oMath>
                          </a14:m>
                          <a:r>
                            <a:rPr lang="en-US" altLang="zh-CN" sz="1800" b="0" strike="sngStrike" dirty="0">
                              <a:solidFill>
                                <a:schemeClr val="tx1"/>
                              </a:solidFill>
                              <a:effectLst/>
                              <a:latin typeface="Times New Roman" panose="02020603050405020304" pitchFamily="16" charset="0"/>
                              <a:cs typeface="Times New Roman" panose="02020603050405020304" pitchFamily="16" charset="0"/>
                            </a:rPr>
                            <a:t>(James, Mike)</a:t>
                          </a:r>
                          <a:endParaRPr lang="zh-CN" altLang="zh-CN" sz="1800" b="0" strike="sngStrike" dirty="0">
                            <a:solidFill>
                              <a:schemeClr val="tx1"/>
                            </a:solidFill>
                            <a:effectLst/>
                            <a:latin typeface="Times New Roman" panose="02020603050405020304" pitchFamily="16" charset="0"/>
                            <a:cs typeface="Times New Roman" panose="02020603050405020304" pitchFamily="16" charset="0"/>
                          </a:endParaRPr>
                        </a:p>
                        <a:p>
                          <a:pPr algn="just">
                            <a:spcBef>
                              <a:spcPts val="1000"/>
                            </a:spcBef>
                            <a:spcAft>
                              <a:spcPts val="0"/>
                            </a:spcAft>
                          </a:pPr>
                          <a14:m>
                            <m:oMath xmlns:m="http://schemas.openxmlformats.org/officeDocument/2006/math">
                              <m:r>
                                <a:rPr lang="en-US" altLang="zh-CN" sz="1800" b="0" strike="sngStrike">
                                  <a:solidFill>
                                    <a:schemeClr val="tx1"/>
                                  </a:solidFill>
                                  <a:effectLst/>
                                  <a:latin typeface="Cambria Math" panose="02040503050406030204" pitchFamily="18" charset="0"/>
                                </a:rPr>
                                <m:t>¬</m:t>
                              </m:r>
                              <m:r>
                                <m:rPr>
                                  <m:sty m:val="p"/>
                                </m:rPr>
                                <a:rPr lang="en-US" altLang="zh-CN" sz="1800" b="0" i="1" strike="sngStrike">
                                  <a:solidFill>
                                    <a:schemeClr val="tx1"/>
                                  </a:solidFill>
                                  <a:effectLst/>
                                  <a:latin typeface="Cambria Math" panose="02040503050406030204" pitchFamily="18" charset="0"/>
                                </a:rPr>
                                <m:t>Father</m:t>
                              </m:r>
                            </m:oMath>
                          </a14:m>
                          <a:r>
                            <a:rPr lang="en-US" altLang="zh-CN" sz="1800" b="0" strike="sngStrike" dirty="0">
                              <a:solidFill>
                                <a:schemeClr val="tx1"/>
                              </a:solidFill>
                              <a:effectLst/>
                              <a:latin typeface="Times New Roman" panose="02020603050405020304" pitchFamily="16" charset="0"/>
                              <a:cs typeface="Times New Roman" panose="02020603050405020304" pitchFamily="16" charset="0"/>
                            </a:rPr>
                            <a:t>(Ann, Mike)</a:t>
                          </a:r>
                          <a:endParaRPr lang="zh-CN" sz="1800" b="0" strike="sngStrike" dirty="0">
                            <a:solidFill>
                              <a:schemeClr val="tx1"/>
                            </a:solidFill>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Choice>
        <mc:Fallback xmlns="">
          <p:graphicFrame>
            <p:nvGraphicFramePr>
              <p:cNvPr id="5" name="表格 4"/>
              <p:cNvGraphicFramePr>
                <a:graphicFrameLocks noGrp="1"/>
              </p:cNvGraphicFramePr>
              <p:nvPr/>
            </p:nvGraphicFramePr>
            <p:xfrm>
              <a:off x="394447" y="1641105"/>
              <a:ext cx="4724400" cy="3616603"/>
            </p:xfrm>
            <a:graphic>
              <a:graphicData uri="http://schemas.openxmlformats.org/drawingml/2006/table">
                <a:tbl>
                  <a:tblPr firstRow="1" firstCol="1" bandRow="1">
                    <a:tableStyleId>{5C22544A-7EE6-4342-B048-85BDC9FD1C3A}</a:tableStyleId>
                  </a:tblPr>
                  <a:tblGrid>
                    <a:gridCol w="1621681"/>
                    <a:gridCol w="3102719"/>
                  </a:tblGrid>
                  <a:tr h="1736725">
                    <a:tc>
                      <a:txBody>
                        <a:bodyPr/>
                        <a:lstStyle/>
                        <a:p>
                          <a:pPr algn="ctr">
                            <a:spcBef>
                              <a:spcPts val="1000"/>
                            </a:spcBef>
                            <a:spcAft>
                              <a:spcPts val="0"/>
                            </a:spcAft>
                          </a:pPr>
                          <a:r>
                            <a:rPr lang="en-US" altLang="zh-CN" sz="1800" b="1" dirty="0">
                              <a:solidFill>
                                <a:schemeClr val="tx1"/>
                              </a:solidFill>
                              <a:effectLst/>
                              <a:latin typeface="Times New Roman" panose="02020603050405020304" pitchFamily="16" charset="0"/>
                              <a:cs typeface="Times New Roman" panose="02020603050405020304" pitchFamily="16" charset="0"/>
                            </a:rPr>
                            <a:t>Back-ground </a:t>
                          </a:r>
                          <a:r>
                            <a:rPr lang="en-US" altLang="zh-CN" sz="1800" b="1" dirty="0">
                              <a:solidFill>
                                <a:schemeClr val="tx1"/>
                              </a:solidFill>
                              <a:effectLst/>
                              <a:latin typeface="Times New Roman" panose="02020603050405020304" pitchFamily="16" charset="0"/>
                              <a:ea typeface="华文楷体" panose="02010600040101010101" pitchFamily="2" charset="-122"/>
                              <a:cs typeface="Times New Roman" panose="02020603050405020304" pitchFamily="16" charset="0"/>
                            </a:rPr>
                            <a:t>knowledge</a:t>
                          </a:r>
                          <a:endParaRPr lang="zh-CN" sz="1800" b="1" dirty="0">
                            <a:solidFill>
                              <a:schemeClr val="tx1"/>
                            </a:solidFill>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r>
                  <a:tr h="1879600">
                    <a:tc>
                      <a:txBody>
                        <a:bodyPr/>
                        <a:lstStyle/>
                        <a:p>
                          <a:pPr algn="ctr">
                            <a:spcBef>
                              <a:spcPts val="1000"/>
                            </a:spcBef>
                            <a:spcAft>
                              <a:spcPts val="0"/>
                            </a:spcAft>
                          </a:pPr>
                          <a:r>
                            <a:rPr lang="en-US" altLang="zh-CN" sz="1800" b="1" dirty="0">
                              <a:solidFill>
                                <a:schemeClr val="tx1"/>
                              </a:solidFill>
                              <a:effectLst/>
                              <a:latin typeface="Times New Roman" panose="02020603050405020304" pitchFamily="16" charset="0"/>
                              <a:cs typeface="Times New Roman" panose="02020603050405020304" pitchFamily="16" charset="0"/>
                            </a:rPr>
                            <a:t>Positive and negative samples</a:t>
                          </a:r>
                          <a:endParaRPr lang="zh-CN" sz="1800" b="1" dirty="0">
                            <a:solidFill>
                              <a:schemeClr val="tx1"/>
                            </a:solidFill>
                            <a:effectLst/>
                            <a:latin typeface="Times New Roman" panose="02020603050405020304" pitchFamily="16" charset="0"/>
                            <a:ea typeface="华文楷体" panose="02010600040101010101" pitchFamily="2"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r>
                </a:tbl>
              </a:graphicData>
            </a:graphic>
          </p:graphicFrame>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知识图谱推理</a:t>
            </a:r>
            <a:r>
              <a:rPr lang="en-US" altLang="zh-CN" dirty="0"/>
              <a:t>:</a:t>
            </a:r>
            <a:r>
              <a:rPr lang="zh-CN" altLang="en-US" dirty="0"/>
              <a:t> </a:t>
            </a:r>
            <a:r>
              <a:rPr lang="en-US" altLang="zh-CN" dirty="0">
                <a:solidFill>
                  <a:srgbClr val="00B0F0"/>
                </a:solidFill>
              </a:rPr>
              <a:t>FOIL</a:t>
            </a:r>
            <a:r>
              <a:rPr lang="en-US" altLang="zh-CN" dirty="0"/>
              <a:t> (First Order Inductive Learner)</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94447" y="789710"/>
                <a:ext cx="6043675" cy="5387254"/>
              </a:xfrm>
            </p:spPr>
            <p:txBody>
              <a:bodyPr>
                <a:normAutofit fontScale="85000" lnSpcReduction="10000"/>
              </a:bodyPr>
              <a:lstStyle/>
              <a:p>
                <a:pPr marL="285750" indent="-285750">
                  <a:buFont typeface="Wingdings" panose="05000000000000000000" pitchFamily="2" charset="2"/>
                  <a:buChar char="l"/>
                </a:pPr>
                <a:r>
                  <a:rPr lang="zh-CN" altLang="en-US" dirty="0"/>
                  <a:t>推理</a:t>
                </a:r>
                <a14:m>
                  <m:oMath xmlns:m="http://schemas.openxmlformats.org/officeDocument/2006/math">
                    <m:r>
                      <a:rPr lang="en-US" altLang="zh-CN" i="1">
                        <a:latin typeface="Cambria Math" panose="02040503050406030204"/>
                      </a:rPr>
                      <m:t>𝑀𝑜𝑡ℎ𝑒𝑟</m:t>
                    </m:r>
                    <m:r>
                      <a:rPr lang="en-US" altLang="zh-CN" i="1">
                        <a:latin typeface="Cambria Math" panose="02040503050406030204"/>
                      </a:rPr>
                      <m:t>(</m:t>
                    </m:r>
                    <m:r>
                      <a:rPr lang="en-US" altLang="zh-CN" i="1">
                        <a:latin typeface="Cambria Math" panose="02040503050406030204"/>
                      </a:rPr>
                      <m:t>𝑧</m:t>
                    </m:r>
                    <m:r>
                      <a:rPr lang="en-US" altLang="zh-CN" i="1">
                        <a:latin typeface="Cambria Math" panose="02040503050406030204"/>
                      </a:rPr>
                      <m:t>, </m:t>
                    </m:r>
                    <m:r>
                      <a:rPr lang="en-US" altLang="zh-CN" i="1">
                        <a:latin typeface="Cambria Math" panose="02040503050406030204"/>
                      </a:rPr>
                      <m:t>𝑦</m:t>
                    </m:r>
                    <m:r>
                      <a:rPr lang="en-US" altLang="zh-CN" i="1">
                        <a:latin typeface="Cambria Math" panose="02040503050406030204"/>
                      </a:rPr>
                      <m:t>)</m:t>
                    </m:r>
                  </m:oMath>
                </a14:m>
                <a:r>
                  <a:rPr lang="zh-CN" altLang="en-US" dirty="0">
                    <a:latin typeface="Times New Roman" panose="02020603050405020304" pitchFamily="16" charset="0"/>
                    <a:cs typeface="Times New Roman" panose="02020603050405020304" pitchFamily="16" charset="0"/>
                  </a:rPr>
                  <a:t>加入信息增益最</a:t>
                </a:r>
                <a:r>
                  <a:rPr lang="zh-CN" altLang="zh-CN" dirty="0">
                    <a:latin typeface="Times New Roman" panose="02020603050405020304" pitchFamily="16" charset="0"/>
                    <a:cs typeface="Times New Roman" panose="02020603050405020304" pitchFamily="16" charset="0"/>
                  </a:rPr>
                  <a:t>大</a:t>
                </a:r>
                <a:endParaRPr lang="en-US" altLang="zh-CN" dirty="0">
                  <a:latin typeface="Times New Roman" panose="02020603050405020304" pitchFamily="16" charset="0"/>
                  <a:cs typeface="Times New Roman" panose="02020603050405020304" pitchFamily="16" charset="0"/>
                </a:endParaRPr>
              </a:p>
              <a:p>
                <a:pPr marL="285750" indent="-285750">
                  <a:buFont typeface="Wingdings" panose="05000000000000000000" pitchFamily="2" charset="2"/>
                  <a:buChar char="l"/>
                </a:pPr>
                <a:r>
                  <a:rPr lang="zh-CN" altLang="zh-CN" dirty="0">
                    <a:latin typeface="Times New Roman" panose="02020603050405020304" pitchFamily="16" charset="0"/>
                    <a:cs typeface="Times New Roman" panose="02020603050405020304" pitchFamily="16" charset="0"/>
                  </a:rPr>
                  <a:t>将</a:t>
                </a:r>
                <a14:m>
                  <m:oMath xmlns:m="http://schemas.openxmlformats.org/officeDocument/2006/math">
                    <m:r>
                      <a:rPr lang="en-US" altLang="zh-CN" i="1">
                        <a:latin typeface="Cambria Math" panose="02040503050406030204"/>
                      </a:rPr>
                      <m:t>𝑀𝑜𝑡ℎ𝑒𝑟</m:t>
                    </m:r>
                    <m:r>
                      <a:rPr lang="en-US" altLang="zh-CN" i="1">
                        <a:latin typeface="Cambria Math" panose="02040503050406030204"/>
                      </a:rPr>
                      <m:t>(</m:t>
                    </m:r>
                    <m:r>
                      <a:rPr lang="en-US" altLang="zh-CN" i="1">
                        <a:latin typeface="Cambria Math" panose="02040503050406030204"/>
                      </a:rPr>
                      <m:t>𝑧</m:t>
                    </m:r>
                    <m:r>
                      <a:rPr lang="en-US" altLang="zh-CN" i="1">
                        <a:latin typeface="Cambria Math" panose="02040503050406030204"/>
                      </a:rPr>
                      <m:t>, </m:t>
                    </m:r>
                    <m:r>
                      <a:rPr lang="en-US" altLang="zh-CN" i="1">
                        <a:latin typeface="Cambria Math" panose="02040503050406030204"/>
                      </a:rPr>
                      <m:t>𝑦</m:t>
                    </m:r>
                    <m:r>
                      <a:rPr lang="en-US" altLang="zh-CN" i="1">
                        <a:latin typeface="Cambria Math" panose="02040503050406030204"/>
                      </a:rPr>
                      <m:t>)</m:t>
                    </m:r>
                  </m:oMath>
                </a14:m>
                <a:r>
                  <a:rPr lang="zh-CN" altLang="zh-CN" dirty="0">
                    <a:latin typeface="Times New Roman" panose="02020603050405020304" pitchFamily="16" charset="0"/>
                    <a:cs typeface="Times New Roman" panose="02020603050405020304" pitchFamily="16" charset="0"/>
                  </a:rPr>
                  <a:t>加入，得到新规则</a:t>
                </a:r>
                <a:endParaRPr lang="en-US" altLang="zh-CN" i="1" dirty="0"/>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b="0" i="1">
                          <a:solidFill>
                            <a:srgbClr val="C00000"/>
                          </a:solidFill>
                          <a:latin typeface="Cambria Math" panose="02040503050406030204"/>
                        </a:rPr>
                        <m:t>𝑀𝑜𝑡ℎ𝑒𝑟</m:t>
                      </m:r>
                      <m:d>
                        <m:dPr>
                          <m:ctrlPr>
                            <a:rPr lang="zh-CN" altLang="zh-CN" b="0" i="1">
                              <a:solidFill>
                                <a:srgbClr val="C00000"/>
                              </a:solidFill>
                              <a:latin typeface="Cambria Math" panose="02040503050406030204" pitchFamily="18" charset="0"/>
                            </a:rPr>
                          </m:ctrlPr>
                        </m:dPr>
                        <m:e>
                          <m:r>
                            <a:rPr lang="en-US" altLang="zh-CN" b="0" i="1">
                              <a:solidFill>
                                <a:srgbClr val="C00000"/>
                              </a:solidFill>
                              <a:latin typeface="Cambria Math" panose="02040503050406030204"/>
                            </a:rPr>
                            <m:t>𝑧</m:t>
                          </m:r>
                          <m:r>
                            <a:rPr lang="en-US" altLang="zh-CN" b="0" i="1">
                              <a:solidFill>
                                <a:srgbClr val="C00000"/>
                              </a:solidFill>
                              <a:latin typeface="Cambria Math" panose="02040503050406030204"/>
                            </a:rPr>
                            <m:t>, </m:t>
                          </m:r>
                          <m:r>
                            <a:rPr lang="en-US" altLang="zh-CN" b="0" i="1">
                              <a:solidFill>
                                <a:srgbClr val="C00000"/>
                              </a:solidFill>
                              <a:latin typeface="Cambria Math" panose="02040503050406030204"/>
                            </a:rPr>
                            <m:t>𝑦</m:t>
                          </m:r>
                        </m:e>
                      </m:d>
                      <m:r>
                        <a:rPr lang="en-US" altLang="zh-CN" b="0" i="1">
                          <a:solidFill>
                            <a:srgbClr val="C00000"/>
                          </a:solidFill>
                          <a:latin typeface="Cambria Math" panose="02040503050406030204"/>
                        </a:rPr>
                        <m:t>∧</m:t>
                      </m:r>
                      <m:r>
                        <a:rPr lang="en-US" altLang="zh-CN" b="0">
                          <a:solidFill>
                            <a:srgbClr val="C00000"/>
                          </a:solidFill>
                          <a:latin typeface="Cambria Math" panose="02040503050406030204"/>
                        </a:rPr>
                        <m:t> </m:t>
                      </m:r>
                      <m:r>
                        <a:rPr lang="en-US" altLang="zh-CN" b="0" i="1">
                          <a:solidFill>
                            <a:srgbClr val="C00000"/>
                          </a:solidFill>
                          <a:latin typeface="Cambria Math" panose="02040503050406030204"/>
                        </a:rPr>
                        <m:t>𝐶𝑜𝑢𝑝𝑙𝑒</m:t>
                      </m:r>
                      <m:d>
                        <m:dPr>
                          <m:ctrlPr>
                            <a:rPr lang="zh-CN" altLang="zh-CN" b="0" i="1">
                              <a:solidFill>
                                <a:srgbClr val="C00000"/>
                              </a:solidFill>
                              <a:latin typeface="Cambria Math" panose="02040503050406030204" pitchFamily="18" charset="0"/>
                            </a:rPr>
                          </m:ctrlPr>
                        </m:dPr>
                        <m:e>
                          <m:r>
                            <a:rPr lang="en-US" altLang="zh-CN" b="0" i="1">
                              <a:solidFill>
                                <a:srgbClr val="C00000"/>
                              </a:solidFill>
                              <a:latin typeface="Cambria Math" panose="02040503050406030204"/>
                            </a:rPr>
                            <m:t>𝑥</m:t>
                          </m:r>
                          <m:r>
                            <a:rPr lang="en-US" altLang="zh-CN" b="0" i="1">
                              <a:solidFill>
                                <a:srgbClr val="C00000"/>
                              </a:solidFill>
                              <a:latin typeface="Cambria Math" panose="02040503050406030204"/>
                            </a:rPr>
                            <m:t>,</m:t>
                          </m:r>
                          <m:r>
                            <a:rPr lang="en-US" altLang="zh-CN" b="0" i="1">
                              <a:solidFill>
                                <a:srgbClr val="C00000"/>
                              </a:solidFill>
                              <a:latin typeface="Cambria Math" panose="02040503050406030204"/>
                            </a:rPr>
                            <m:t>𝑧</m:t>
                          </m:r>
                        </m:e>
                      </m:d>
                      <m:r>
                        <a:rPr lang="en-US" altLang="zh-CN" b="0" i="1">
                          <a:solidFill>
                            <a:srgbClr val="C00000"/>
                          </a:solidFill>
                          <a:latin typeface="Cambria Math" panose="02040503050406030204"/>
                        </a:rPr>
                        <m:t>→</m:t>
                      </m:r>
                      <m:r>
                        <a:rPr lang="en-US" altLang="zh-CN" b="0" i="1">
                          <a:solidFill>
                            <a:srgbClr val="C00000"/>
                          </a:solidFill>
                          <a:latin typeface="Cambria Math" panose="02040503050406030204"/>
                        </a:rPr>
                        <m:t>𝐹𝑎𝑡ℎ𝑒𝑟</m:t>
                      </m:r>
                      <m:d>
                        <m:dPr>
                          <m:ctrlPr>
                            <a:rPr lang="zh-CN" altLang="zh-CN" b="0" i="1">
                              <a:solidFill>
                                <a:srgbClr val="C00000"/>
                              </a:solidFill>
                              <a:latin typeface="Cambria Math" panose="02040503050406030204" pitchFamily="18" charset="0"/>
                            </a:rPr>
                          </m:ctrlPr>
                        </m:dPr>
                        <m:e>
                          <m:r>
                            <a:rPr lang="en-US" altLang="zh-CN" b="0" i="1">
                              <a:solidFill>
                                <a:srgbClr val="C00000"/>
                              </a:solidFill>
                              <a:latin typeface="Cambria Math" panose="02040503050406030204"/>
                            </a:rPr>
                            <m:t>𝑥</m:t>
                          </m:r>
                          <m:r>
                            <a:rPr lang="en-US" altLang="zh-CN" b="0" i="1">
                              <a:solidFill>
                                <a:srgbClr val="C00000"/>
                              </a:solidFill>
                              <a:latin typeface="Cambria Math" panose="02040503050406030204"/>
                            </a:rPr>
                            <m:t>, </m:t>
                          </m:r>
                          <m:r>
                            <a:rPr lang="en-US" altLang="zh-CN" b="0" i="1">
                              <a:solidFill>
                                <a:srgbClr val="C00000"/>
                              </a:solidFill>
                              <a:latin typeface="Cambria Math" panose="02040503050406030204"/>
                            </a:rPr>
                            <m:t>𝑦</m:t>
                          </m:r>
                        </m:e>
                      </m:d>
                    </m:oMath>
                  </m:oMathPara>
                </a14:m>
                <a:endParaRPr lang="en-US" altLang="zh-CN" b="0" dirty="0">
                  <a:latin typeface="Times New Roman" panose="02020603050405020304" pitchFamily="16" charset="0"/>
                  <a:cs typeface="Times New Roman" panose="02020603050405020304" pitchFamily="16" charset="0"/>
                </a:endParaRPr>
              </a:p>
              <a:p>
                <a:pPr marL="285750" indent="-285750" algn="just">
                  <a:buFont typeface="Wingdings" panose="05000000000000000000" pitchFamily="2" charset="2"/>
                  <a:buChar char="l"/>
                </a:pPr>
                <a:r>
                  <a:rPr lang="zh-CN" altLang="zh-CN" dirty="0">
                    <a:latin typeface="Times New Roman" panose="02020603050405020304" pitchFamily="16" charset="0"/>
                    <a:cs typeface="Times New Roman" panose="02020603050405020304" pitchFamily="16" charset="0"/>
                  </a:rPr>
                  <a:t>当</a:t>
                </a:r>
                <a14:m>
                  <m:oMath xmlns:m="http://schemas.openxmlformats.org/officeDocument/2006/math">
                    <m:r>
                      <a:rPr lang="en-US" altLang="zh-CN" b="0" i="1" dirty="0">
                        <a:latin typeface="Cambria Math" panose="02040503050406030204" pitchFamily="18" charset="0"/>
                        <a:cs typeface="Times New Roman" panose="02020603050405020304" pitchFamily="16" charset="0"/>
                      </a:rPr>
                      <m:t>𝑥</m:t>
                    </m:r>
                    <m:r>
                      <a:rPr lang="en-US" altLang="zh-CN" b="0" i="1" dirty="0">
                        <a:latin typeface="Cambria Math" panose="02040503050406030204" pitchFamily="18" charset="0"/>
                        <a:cs typeface="Times New Roman" panose="02020603050405020304" pitchFamily="16" charset="0"/>
                      </a:rPr>
                      <m:t>=</m:t>
                    </m:r>
                    <m:r>
                      <a:rPr lang="en-US" altLang="zh-CN" b="0" i="1" dirty="0">
                        <a:latin typeface="Cambria Math" panose="02040503050406030204" pitchFamily="18" charset="0"/>
                        <a:cs typeface="Times New Roman" panose="02020603050405020304" pitchFamily="16" charset="0"/>
                      </a:rPr>
                      <m:t>𝐷𝑎𝑣𝑖𝑑</m:t>
                    </m:r>
                    <m:r>
                      <a:rPr lang="zh-CN" altLang="en-US" b="0" i="1" dirty="0">
                        <a:latin typeface="Cambria Math" panose="02040503050406030204" pitchFamily="18" charset="0"/>
                        <a:cs typeface="Times New Roman" panose="02020603050405020304" pitchFamily="16" charset="0"/>
                      </a:rPr>
                      <m:t>、</m:t>
                    </m:r>
                    <m:r>
                      <a:rPr lang="en-US" altLang="zh-CN" b="0" i="1" dirty="0">
                        <a:latin typeface="Cambria Math" panose="02040503050406030204" pitchFamily="18" charset="0"/>
                        <a:cs typeface="Times New Roman" panose="02020603050405020304" pitchFamily="16" charset="0"/>
                      </a:rPr>
                      <m:t>𝑦</m:t>
                    </m:r>
                    <m:r>
                      <a:rPr lang="en-US" altLang="zh-CN" b="0" i="1" dirty="0">
                        <a:latin typeface="Cambria Math" panose="02040503050406030204" pitchFamily="18" charset="0"/>
                        <a:cs typeface="Times New Roman" panose="02020603050405020304" pitchFamily="16" charset="0"/>
                      </a:rPr>
                      <m:t>=</m:t>
                    </m:r>
                    <m:r>
                      <a:rPr lang="en-US" altLang="zh-CN" b="0" i="1" dirty="0">
                        <a:latin typeface="Cambria Math" panose="02040503050406030204" pitchFamily="18" charset="0"/>
                        <a:cs typeface="Times New Roman" panose="02020603050405020304" pitchFamily="16" charset="0"/>
                      </a:rPr>
                      <m:t>𝑀𝑖𝑘𝑒</m:t>
                    </m:r>
                    <m:r>
                      <a:rPr lang="zh-CN" altLang="en-US" b="0" i="1" dirty="0">
                        <a:latin typeface="Cambria Math" panose="02040503050406030204" pitchFamily="18" charset="0"/>
                        <a:cs typeface="Times New Roman" panose="02020603050405020304" pitchFamily="16" charset="0"/>
                      </a:rPr>
                      <m:t>、</m:t>
                    </m:r>
                    <m:r>
                      <a:rPr lang="en-US" altLang="zh-CN" b="0" i="1" dirty="0">
                        <a:latin typeface="Cambria Math" panose="02040503050406030204" pitchFamily="18" charset="0"/>
                        <a:cs typeface="Times New Roman" panose="02020603050405020304" pitchFamily="16" charset="0"/>
                      </a:rPr>
                      <m:t>𝑧</m:t>
                    </m:r>
                    <m:r>
                      <a:rPr lang="en-US" altLang="zh-CN" b="0" i="1" dirty="0">
                        <a:latin typeface="Cambria Math" panose="02040503050406030204" pitchFamily="18" charset="0"/>
                        <a:cs typeface="Times New Roman" panose="02020603050405020304" pitchFamily="16" charset="0"/>
                      </a:rPr>
                      <m:t>=</m:t>
                    </m:r>
                    <m:r>
                      <a:rPr lang="en-US" altLang="zh-CN" b="0" i="1" dirty="0">
                        <a:latin typeface="Cambria Math" panose="02040503050406030204" pitchFamily="18" charset="0"/>
                        <a:cs typeface="Times New Roman" panose="02020603050405020304" pitchFamily="16" charset="0"/>
                      </a:rPr>
                      <m:t>𝐽𝑎𝑚𝑒𝑠</m:t>
                    </m:r>
                  </m:oMath>
                </a14:m>
                <a:r>
                  <a:rPr lang="en-US" altLang="zh-CN" dirty="0">
                    <a:latin typeface="Times New Roman" panose="02020603050405020304" pitchFamily="16" charset="0"/>
                    <a:cs typeface="Times New Roman" panose="02020603050405020304" pitchFamily="16" charset="0"/>
                  </a:rPr>
                  <a:t> </a:t>
                </a:r>
                <a:r>
                  <a:rPr lang="zh-CN" altLang="zh-CN" dirty="0">
                    <a:latin typeface="Times New Roman" panose="02020603050405020304" pitchFamily="16" charset="0"/>
                    <a:cs typeface="Times New Roman" panose="02020603050405020304" pitchFamily="16" charset="0"/>
                  </a:rPr>
                  <a:t>时，该推理规则覆盖训练样本集合中正例</a:t>
                </a:r>
                <a14:m>
                  <m:oMath xmlns:m="http://schemas.openxmlformats.org/officeDocument/2006/math">
                    <m:r>
                      <a:rPr lang="en-US" altLang="zh-CN" i="1">
                        <a:latin typeface="Cambria Math" panose="02040503050406030204"/>
                      </a:rPr>
                      <m:t>𝐹𝑎𝑡ℎ𝑒𝑟</m:t>
                    </m:r>
                    <m:r>
                      <a:rPr lang="en-US" altLang="zh-CN" i="1" dirty="0" smtClean="0">
                        <a:latin typeface="Cambria Math" panose="02040503050406030204" pitchFamily="18" charset="0"/>
                        <a:cs typeface="Times New Roman" panose="02020603050405020304" pitchFamily="16" charset="0"/>
                      </a:rPr>
                      <m:t>(</m:t>
                    </m:r>
                    <m:r>
                      <a:rPr lang="en-US" altLang="zh-CN" i="1" dirty="0" smtClean="0">
                        <a:latin typeface="Cambria Math" panose="02040503050406030204" pitchFamily="18" charset="0"/>
                        <a:cs typeface="Times New Roman" panose="02020603050405020304" pitchFamily="16" charset="0"/>
                      </a:rPr>
                      <m:t>𝐷𝑎𝑣𝑖𝑑</m:t>
                    </m:r>
                    <m:r>
                      <a:rPr lang="en-US" altLang="zh-CN" i="1" dirty="0" smtClean="0">
                        <a:latin typeface="Cambria Math" panose="02040503050406030204" pitchFamily="18" charset="0"/>
                        <a:cs typeface="Times New Roman" panose="02020603050405020304" pitchFamily="16" charset="0"/>
                      </a:rPr>
                      <m:t>, </m:t>
                    </m:r>
                    <m:r>
                      <a:rPr lang="en-US" altLang="zh-CN" i="1" dirty="0" smtClean="0">
                        <a:latin typeface="Cambria Math" panose="02040503050406030204" pitchFamily="18" charset="0"/>
                        <a:cs typeface="Times New Roman" panose="02020603050405020304" pitchFamily="16" charset="0"/>
                      </a:rPr>
                      <m:t>𝑀𝑖𝑘𝑒</m:t>
                    </m:r>
                    <m:r>
                      <a:rPr lang="en-US" altLang="zh-CN" i="1" dirty="0" smtClean="0">
                        <a:latin typeface="Cambria Math" panose="02040503050406030204" pitchFamily="18" charset="0"/>
                        <a:cs typeface="Times New Roman" panose="02020603050405020304" pitchFamily="16" charset="0"/>
                      </a:rPr>
                      <m:t>)</m:t>
                    </m:r>
                  </m:oMath>
                </a14:m>
                <a:r>
                  <a:rPr lang="zh-CN" altLang="zh-CN" dirty="0">
                    <a:latin typeface="Times New Roman" panose="02020603050405020304" pitchFamily="16" charset="0"/>
                    <a:cs typeface="Times New Roman" panose="02020603050405020304" pitchFamily="16" charset="0"/>
                  </a:rPr>
                  <a:t>且不覆盖任意反例，因此算法学习结束。</a:t>
                </a:r>
                <a:endParaRPr lang="zh-CN" altLang="zh-CN" dirty="0">
                  <a:latin typeface="Times New Roman" panose="02020603050405020304" pitchFamily="16" charset="0"/>
                  <a:cs typeface="Times New Roman" panose="02020603050405020304" pitchFamily="16" charset="0"/>
                </a:endParaRPr>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394447" y="789710"/>
                <a:ext cx="6043675" cy="5387254"/>
              </a:xfrm>
              <a:blipFill rotWithShape="1">
                <a:blip r:embed="rId1"/>
                <a:stretch>
                  <a:fillRect l="-2" t="-8" r="8" b="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nvGraphicFramePr>
            <p:xfrm>
              <a:off x="6736701" y="727788"/>
              <a:ext cx="5304550" cy="5737214"/>
            </p:xfrm>
            <a:graphic>
              <a:graphicData uri="http://schemas.openxmlformats.org/drawingml/2006/table">
                <a:tbl>
                  <a:tblPr firstRow="1" firstCol="1" bandRow="1">
                    <a:tableStyleId>{5C22544A-7EE6-4342-B048-85BDC9FD1C3A}</a:tableStyleId>
                  </a:tblPr>
                  <a:tblGrid>
                    <a:gridCol w="1469459"/>
                    <a:gridCol w="1436512"/>
                    <a:gridCol w="860527"/>
                    <a:gridCol w="890323"/>
                    <a:gridCol w="647729"/>
                  </a:tblGrid>
                  <a:tr h="548876">
                    <a:tc gridSpan="2">
                      <a:txBody>
                        <a:bodyPr/>
                        <a:lstStyle/>
                        <a:p>
                          <a:pPr algn="ctr">
                            <a:spcBef>
                              <a:spcPts val="0"/>
                            </a:spcBef>
                            <a:spcAft>
                              <a:spcPts val="0"/>
                            </a:spcAft>
                          </a:pPr>
                          <a:r>
                            <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推理规则</a:t>
                          </a:r>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spcBef>
                              <a:spcPts val="0"/>
                            </a:spcBef>
                            <a:spcAft>
                              <a:spcPts val="0"/>
                            </a:spcAft>
                          </a:pPr>
                          <a:r>
                            <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推理规则涵盖的</a:t>
                          </a:r>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p>
                          <a:pPr algn="ctr">
                            <a:spcBef>
                              <a:spcPts val="0"/>
                            </a:spcBef>
                            <a:spcAft>
                              <a:spcPts val="0"/>
                            </a:spcAft>
                          </a:pPr>
                          <a:r>
                            <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正例和反例数</a:t>
                          </a:r>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tc>
                    <a:tc rowSpan="2">
                      <a:txBody>
                        <a:bodyPr/>
                        <a:lstStyle/>
                        <a:p>
                          <a:pPr algn="ctr">
                            <a:spcBef>
                              <a:spcPts val="0"/>
                            </a:spcBef>
                            <a:spcAft>
                              <a:spcPts val="0"/>
                            </a:spcAft>
                          </a:pPr>
                          <a:r>
                            <a:rPr lang="en-US"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FOIL</a:t>
                          </a:r>
                          <a:r>
                            <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信息增益值</a:t>
                          </a:r>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55378">
                    <a:tc>
                      <a:txBody>
                        <a:bodyPr/>
                        <a:lstStyle/>
                        <a:p>
                          <a:pPr algn="ctr">
                            <a:spcBef>
                              <a:spcPts val="0"/>
                            </a:spcBef>
                            <a:spcAft>
                              <a:spcPts val="0"/>
                            </a:spcAft>
                          </a:pPr>
                          <a:r>
                            <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现有规则</a:t>
                          </a:r>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0"/>
                            </a:spcBef>
                            <a:spcAft>
                              <a:spcPts val="0"/>
                            </a:spcAft>
                          </a:pPr>
                          <a:r>
                            <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拟加入前提</a:t>
                          </a:r>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p>
                          <a:pPr algn="ctr">
                            <a:spcBef>
                              <a:spcPts val="0"/>
                            </a:spcBef>
                            <a:spcAft>
                              <a:spcPts val="0"/>
                            </a:spcAft>
                          </a:pPr>
                          <a:r>
                            <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约束谓词</a:t>
                          </a:r>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0"/>
                            </a:spcBef>
                            <a:spcAft>
                              <a:spcPts val="0"/>
                            </a:spcAft>
                          </a:pPr>
                          <a:r>
                            <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正例</a:t>
                          </a:r>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0"/>
                            </a:spcBef>
                            <a:spcAft>
                              <a:spcPts val="0"/>
                            </a:spcAft>
                          </a:pPr>
                          <a:r>
                            <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反例</a:t>
                          </a:r>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20315">
                    <a:tc gridSpan="2">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b="0" i="1" smtClean="0">
                                    <a:solidFill>
                                      <a:schemeClr val="tx1"/>
                                    </a:solidFill>
                                    <a:effectLst/>
                                    <a:latin typeface="Cambria Math" panose="02040503050406030204"/>
                                  </a:rPr>
                                  <m:t>𝐹𝑎𝑡ℎ𝑒𝑟</m:t>
                                </m:r>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𝑥</m:t>
                                </m:r>
                                <m:r>
                                  <a:rPr lang="en-US" sz="1600" b="0" smtClean="0">
                                    <a:solidFill>
                                      <a:schemeClr val="tx1"/>
                                    </a:solidFill>
                                    <a:effectLst/>
                                    <a:latin typeface="Cambria Math" panose="02040503050406030204"/>
                                  </a:rPr>
                                  <m:t>, </m:t>
                                </m:r>
                                <m:r>
                                  <a:rPr lang="en-US" sz="1600" b="0" i="1" smtClean="0">
                                    <a:solidFill>
                                      <a:schemeClr val="tx1"/>
                                    </a:solidFill>
                                    <a:effectLst/>
                                    <a:latin typeface="Cambria Math" panose="02040503050406030204"/>
                                  </a:rPr>
                                  <m:t>𝑦</m:t>
                                </m:r>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𝐶𝑜𝑢𝑝𝑙𝑒</m:t>
                                </m:r>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𝑥</m:t>
                                </m:r>
                                <m:r>
                                  <a:rPr lang="en-US" sz="1600" b="0" smtClean="0">
                                    <a:solidFill>
                                      <a:schemeClr val="tx1"/>
                                    </a:solidFill>
                                    <a:effectLst/>
                                    <a:latin typeface="Cambria Math" panose="02040503050406030204"/>
                                  </a:rPr>
                                  <m:t>, </m:t>
                                </m:r>
                                <m:r>
                                  <a:rPr lang="en-US" sz="1600" b="0" i="1" smtClean="0">
                                    <a:solidFill>
                                      <a:schemeClr val="tx1"/>
                                    </a:solidFill>
                                    <a:effectLst/>
                                    <a:latin typeface="Cambria Math" panose="02040503050406030204"/>
                                  </a:rPr>
                                  <m:t>𝑧</m:t>
                                </m:r>
                                <m:r>
                                  <a:rPr lang="en-US" sz="1600" b="0" smtClean="0">
                                    <a:solidFill>
                                      <a:schemeClr val="tx1"/>
                                    </a:solidFill>
                                    <a:effectLst/>
                                    <a:latin typeface="Cambria Math" panose="02040503050406030204"/>
                                  </a:rPr>
                                  <m:t>)</m:t>
                                </m:r>
                              </m:oMath>
                            </m:oMathPara>
                          </a14:m>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600" b="0" i="1" smtClean="0">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en-US" sz="1600" b="0">
                                        <a:solidFill>
                                          <a:schemeClr val="tx1"/>
                                        </a:solidFill>
                                        <a:effectLst/>
                                        <a:latin typeface="Cambria Math" panose="02040503050406030204"/>
                                      </a:rPr>
                                      <m:t>+</m:t>
                                    </m:r>
                                  </m:sub>
                                </m:sSub>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1</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600" b="0" i="1" smtClean="0">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en-US" sz="1600" b="0">
                                        <a:solidFill>
                                          <a:schemeClr val="tx1"/>
                                        </a:solidFill>
                                        <a:effectLst/>
                                        <a:latin typeface="Cambria Math" panose="02040503050406030204"/>
                                      </a:rPr>
                                      <m:t>−</m:t>
                                    </m:r>
                                  </m:sub>
                                </m:sSub>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1</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1.32</a:t>
                          </a:r>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20315">
                    <a:tc rowSpan="18">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b="0" i="1" smtClean="0">
                                    <a:solidFill>
                                      <a:schemeClr val="tx1"/>
                                    </a:solidFill>
                                    <a:effectLst/>
                                    <a:latin typeface="Cambria Math" panose="02040503050406030204"/>
                                  </a:rPr>
                                  <m:t>𝐹𝑎𝑡ℎ𝑒𝑟</m:t>
                                </m:r>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𝑥</m:t>
                                </m:r>
                                <m:r>
                                  <a:rPr lang="en-US" sz="1600" b="0" smtClean="0">
                                    <a:solidFill>
                                      <a:schemeClr val="tx1"/>
                                    </a:solidFill>
                                    <a:effectLst/>
                                    <a:latin typeface="Cambria Math" panose="02040503050406030204"/>
                                  </a:rPr>
                                  <m:t>, </m:t>
                                </m:r>
                                <m:r>
                                  <a:rPr lang="en-US" sz="1600" b="0" i="1" smtClean="0">
                                    <a:solidFill>
                                      <a:schemeClr val="tx1"/>
                                    </a:solidFill>
                                    <a:effectLst/>
                                    <a:latin typeface="Cambria Math" panose="02040503050406030204"/>
                                  </a:rPr>
                                  <m:t>𝑦</m:t>
                                </m:r>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𝐶𝑜𝑢𝑝𝑙𝑒</m:t>
                                </m:r>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𝑥</m:t>
                                </m:r>
                                <m:r>
                                  <a:rPr lang="en-US" sz="1600" b="0" smtClean="0">
                                    <a:solidFill>
                                      <a:schemeClr val="tx1"/>
                                    </a:solidFill>
                                    <a:effectLst/>
                                    <a:latin typeface="Cambria Math" panose="02040503050406030204"/>
                                  </a:rPr>
                                  <m:t>, </m:t>
                                </m:r>
                                <m:r>
                                  <a:rPr lang="en-US" sz="1600" b="0" i="1" smtClean="0">
                                    <a:solidFill>
                                      <a:schemeClr val="tx1"/>
                                    </a:solidFill>
                                    <a:effectLst/>
                                    <a:latin typeface="Cambria Math" panose="02040503050406030204"/>
                                  </a:rPr>
                                  <m:t>𝑧</m:t>
                                </m:r>
                                <m:r>
                                  <a:rPr lang="en-US" sz="1600" b="0" smtClean="0">
                                    <a:solidFill>
                                      <a:schemeClr val="tx1"/>
                                    </a:solidFill>
                                    <a:effectLst/>
                                    <a:latin typeface="Cambria Math" panose="02040503050406030204"/>
                                  </a:rPr>
                                  <m:t>)</m:t>
                                </m:r>
                              </m:oMath>
                            </m:oMathPara>
                          </a14:m>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𝑀𝑜𝑡ℎ𝑒𝑟</m:t>
                                </m:r>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𝑥</m:t>
                                </m:r>
                                <m:r>
                                  <a:rPr lang="en-US" sz="1600" b="0" smtClean="0">
                                    <a:solidFill>
                                      <a:schemeClr val="tx1"/>
                                    </a:solidFill>
                                    <a:effectLst/>
                                    <a:latin typeface="Cambria Math" panose="02040503050406030204"/>
                                  </a:rPr>
                                  <m:t>, </m:t>
                                </m:r>
                                <m:r>
                                  <a:rPr lang="en-US" sz="1600" b="0" i="1" smtClean="0">
                                    <a:solidFill>
                                      <a:schemeClr val="tx1"/>
                                    </a:solidFill>
                                    <a:effectLst/>
                                    <a:latin typeface="Cambria Math" panose="02040503050406030204"/>
                                  </a:rPr>
                                  <m:t>𝑦</m:t>
                                </m:r>
                                <m:r>
                                  <a:rPr lang="en-US" sz="1600" b="0" smtClean="0">
                                    <a:solidFill>
                                      <a:schemeClr val="tx1"/>
                                    </a:solidFill>
                                    <a:effectLst/>
                                    <a:latin typeface="Cambria Math" panose="02040503050406030204"/>
                                  </a:rPr>
                                  <m:t>)</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0</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zh-CN" alt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0</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20315">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𝑀𝑜𝑡ℎ𝑒𝑟</m:t>
                                </m:r>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𝑥</m:t>
                                </m:r>
                                <m:r>
                                  <a:rPr lang="en-US" sz="1600" b="0" smtClean="0">
                                    <a:solidFill>
                                      <a:schemeClr val="tx1"/>
                                    </a:solidFill>
                                    <a:effectLst/>
                                    <a:latin typeface="Cambria Math" panose="02040503050406030204"/>
                                  </a:rPr>
                                  <m:t>, </m:t>
                                </m:r>
                                <m:r>
                                  <a:rPr lang="en-US" sz="1600" b="0" i="1" smtClean="0">
                                    <a:solidFill>
                                      <a:schemeClr val="tx1"/>
                                    </a:solidFill>
                                    <a:effectLst/>
                                    <a:latin typeface="Cambria Math" panose="02040503050406030204"/>
                                  </a:rPr>
                                  <m:t>𝑧</m:t>
                                </m:r>
                                <m:r>
                                  <a:rPr lang="en-US" sz="1600" b="0" smtClean="0">
                                    <a:solidFill>
                                      <a:schemeClr val="tx1"/>
                                    </a:solidFill>
                                    <a:effectLst/>
                                    <a:latin typeface="Cambria Math" panose="02040503050406030204"/>
                                  </a:rPr>
                                  <m:t>)</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0</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zh-CN" alt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0</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20315">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𝑀𝑜𝑡ℎ𝑒𝑟</m:t>
                                </m:r>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𝑦</m:t>
                                </m:r>
                                <m:r>
                                  <a:rPr lang="en-US" sz="1600" b="0" smtClean="0">
                                    <a:solidFill>
                                      <a:schemeClr val="tx1"/>
                                    </a:solidFill>
                                    <a:effectLst/>
                                    <a:latin typeface="Cambria Math" panose="02040503050406030204"/>
                                  </a:rPr>
                                  <m:t>, </m:t>
                                </m:r>
                                <m:r>
                                  <a:rPr lang="en-US" sz="1600" b="0" i="1" smtClean="0">
                                    <a:solidFill>
                                      <a:schemeClr val="tx1"/>
                                    </a:solidFill>
                                    <a:effectLst/>
                                    <a:latin typeface="Cambria Math" panose="02040503050406030204"/>
                                  </a:rPr>
                                  <m:t>𝑥</m:t>
                                </m:r>
                                <m:r>
                                  <a:rPr lang="en-US" sz="1600" b="0" smtClean="0">
                                    <a:solidFill>
                                      <a:schemeClr val="tx1"/>
                                    </a:solidFill>
                                    <a:effectLst/>
                                    <a:latin typeface="Cambria Math" panose="02040503050406030204"/>
                                  </a:rPr>
                                  <m:t>)</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0</m:t>
                                </m:r>
                              </m:oMath>
                            </m:oMathPara>
                          </a14:m>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zh-CN" alt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0</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20315">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𝑀𝑜𝑡ℎ𝑒𝑟</m:t>
                                </m:r>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𝑦</m:t>
                                </m:r>
                                <m:r>
                                  <a:rPr lang="en-US" sz="1600" b="0" smtClean="0">
                                    <a:solidFill>
                                      <a:schemeClr val="tx1"/>
                                    </a:solidFill>
                                    <a:effectLst/>
                                    <a:latin typeface="Cambria Math" panose="02040503050406030204"/>
                                  </a:rPr>
                                  <m:t>, </m:t>
                                </m:r>
                                <m:r>
                                  <a:rPr lang="en-US" sz="1600" b="0" i="1" smtClean="0">
                                    <a:solidFill>
                                      <a:schemeClr val="tx1"/>
                                    </a:solidFill>
                                    <a:effectLst/>
                                    <a:latin typeface="Cambria Math" panose="02040503050406030204"/>
                                  </a:rPr>
                                  <m:t>𝑧</m:t>
                                </m:r>
                                <m:r>
                                  <a:rPr lang="en-US" sz="1600" b="0" smtClean="0">
                                    <a:solidFill>
                                      <a:schemeClr val="tx1"/>
                                    </a:solidFill>
                                    <a:effectLst/>
                                    <a:latin typeface="Cambria Math" panose="02040503050406030204"/>
                                  </a:rPr>
                                  <m:t>)</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0</m:t>
                                </m:r>
                              </m:oMath>
                            </m:oMathPara>
                          </a14:m>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zh-CN" alt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0</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20315">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𝑀𝑜𝑡ℎ𝑒𝑟</m:t>
                                </m:r>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𝑧</m:t>
                                </m:r>
                                <m:r>
                                  <a:rPr lang="en-US" sz="1600" b="0" smtClean="0">
                                    <a:solidFill>
                                      <a:schemeClr val="tx1"/>
                                    </a:solidFill>
                                    <a:effectLst/>
                                    <a:latin typeface="Cambria Math" panose="02040503050406030204"/>
                                  </a:rPr>
                                  <m:t>, </m:t>
                                </m:r>
                                <m:r>
                                  <a:rPr lang="en-US" sz="1600" b="0" i="1" smtClean="0">
                                    <a:solidFill>
                                      <a:schemeClr val="tx1"/>
                                    </a:solidFill>
                                    <a:effectLst/>
                                    <a:latin typeface="Cambria Math" panose="02040503050406030204"/>
                                  </a:rPr>
                                  <m:t>𝑥</m:t>
                                </m:r>
                                <m:r>
                                  <a:rPr lang="en-US" sz="1600" b="0" smtClean="0">
                                    <a:solidFill>
                                      <a:schemeClr val="tx1"/>
                                    </a:solidFill>
                                    <a:effectLst/>
                                    <a:latin typeface="Cambria Math" panose="02040503050406030204"/>
                                  </a:rPr>
                                  <m:t>)</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0</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zh-CN" alt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0</m:t>
                                </m:r>
                              </m:oMath>
                            </m:oMathPara>
                          </a14:m>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20315">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b="1" smtClean="0">
                                    <a:solidFill>
                                      <a:schemeClr val="tx1"/>
                                    </a:solidFill>
                                    <a:effectLst/>
                                    <a:latin typeface="Cambria Math" panose="02040503050406030204"/>
                                  </a:rPr>
                                  <m:t>∧</m:t>
                                </m:r>
                                <m:r>
                                  <a:rPr lang="en-US" sz="1600" b="1" i="1" smtClean="0">
                                    <a:solidFill>
                                      <a:schemeClr val="tx1"/>
                                    </a:solidFill>
                                    <a:effectLst/>
                                    <a:latin typeface="Cambria Math" panose="02040503050406030204"/>
                                  </a:rPr>
                                  <m:t>𝑴𝒐𝒕𝒉𝒆𝒓</m:t>
                                </m:r>
                                <m:r>
                                  <a:rPr lang="en-US" sz="1600" b="1" smtClean="0">
                                    <a:solidFill>
                                      <a:schemeClr val="tx1"/>
                                    </a:solidFill>
                                    <a:effectLst/>
                                    <a:latin typeface="Cambria Math" panose="02040503050406030204"/>
                                  </a:rPr>
                                  <m:t>(</m:t>
                                </m:r>
                                <m:r>
                                  <a:rPr lang="en-US" sz="1600" b="1" i="1" smtClean="0">
                                    <a:solidFill>
                                      <a:schemeClr val="tx1"/>
                                    </a:solidFill>
                                    <a:effectLst/>
                                    <a:latin typeface="Cambria Math" panose="02040503050406030204"/>
                                  </a:rPr>
                                  <m:t>𝒛</m:t>
                                </m:r>
                                <m:r>
                                  <a:rPr lang="en-US" sz="1600" b="1" smtClean="0">
                                    <a:solidFill>
                                      <a:schemeClr val="tx1"/>
                                    </a:solidFill>
                                    <a:effectLst/>
                                    <a:latin typeface="Cambria Math" panose="02040503050406030204"/>
                                  </a:rPr>
                                  <m:t>, </m:t>
                                </m:r>
                                <m:r>
                                  <a:rPr lang="en-US" sz="1600" b="1" i="1" smtClean="0">
                                    <a:solidFill>
                                      <a:schemeClr val="tx1"/>
                                    </a:solidFill>
                                    <a:effectLst/>
                                    <a:latin typeface="Cambria Math" panose="02040503050406030204"/>
                                  </a:rPr>
                                  <m:t>𝒚</m:t>
                                </m:r>
                                <m:r>
                                  <a:rPr lang="en-US" sz="1600" b="1" smtClean="0">
                                    <a:solidFill>
                                      <a:schemeClr val="tx1"/>
                                    </a:solidFill>
                                    <a:effectLst/>
                                    <a:latin typeface="Cambria Math" panose="02040503050406030204"/>
                                  </a:rPr>
                                  <m:t>)</m:t>
                                </m:r>
                              </m:oMath>
                            </m:oMathPara>
                          </a14:m>
                          <a:endParaRPr lang="zh-CN" sz="1600" b="1"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1" i="1" smtClean="0">
                                        <a:solidFill>
                                          <a:schemeClr val="tx1"/>
                                        </a:solidFill>
                                        <a:effectLst/>
                                        <a:latin typeface="Cambria Math" panose="02040503050406030204" pitchFamily="18" charset="0"/>
                                      </a:rPr>
                                    </m:ctrlPr>
                                  </m:accPr>
                                  <m:e>
                                    <m:sSub>
                                      <m:sSubPr>
                                        <m:ctrlPr>
                                          <a:rPr lang="zh-CN" sz="1600" b="1" i="1">
                                            <a:solidFill>
                                              <a:schemeClr val="tx1"/>
                                            </a:solidFill>
                                            <a:effectLst/>
                                            <a:latin typeface="Cambria Math" panose="02040503050406030204" pitchFamily="18" charset="0"/>
                                          </a:rPr>
                                        </m:ctrlPr>
                                      </m:sSubPr>
                                      <m:e>
                                        <m:r>
                                          <a:rPr lang="en-US" sz="1600" b="1" i="1">
                                            <a:solidFill>
                                              <a:schemeClr val="tx1"/>
                                            </a:solidFill>
                                            <a:effectLst/>
                                            <a:latin typeface="Cambria Math" panose="02040503050406030204"/>
                                          </a:rPr>
                                          <m:t>𝒎</m:t>
                                        </m:r>
                                      </m:e>
                                      <m:sub>
                                        <m:r>
                                          <a:rPr lang="en-US" sz="1600" b="1">
                                            <a:solidFill>
                                              <a:schemeClr val="tx1"/>
                                            </a:solidFill>
                                            <a:effectLst/>
                                            <a:latin typeface="Cambria Math" panose="02040503050406030204"/>
                                          </a:rPr>
                                          <m:t>+</m:t>
                                        </m:r>
                                      </m:sub>
                                    </m:sSub>
                                  </m:e>
                                </m:acc>
                                <m:r>
                                  <a:rPr lang="en-US" sz="1600" b="1">
                                    <a:solidFill>
                                      <a:schemeClr val="tx1"/>
                                    </a:solidFill>
                                    <a:effectLst/>
                                    <a:latin typeface="Cambria Math" panose="02040503050406030204"/>
                                  </a:rPr>
                                  <m:t>=</m:t>
                                </m:r>
                                <m:r>
                                  <a:rPr lang="en-US" sz="1600" b="1" i="1">
                                    <a:solidFill>
                                      <a:schemeClr val="tx1"/>
                                    </a:solidFill>
                                    <a:effectLst/>
                                    <a:latin typeface="Cambria Math" panose="02040503050406030204"/>
                                  </a:rPr>
                                  <m:t>𝟏</m:t>
                                </m:r>
                              </m:oMath>
                            </m:oMathPara>
                          </a14:m>
                          <a:endParaRPr lang="zh-CN" sz="1600" b="1">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1" i="1" smtClean="0">
                                        <a:solidFill>
                                          <a:schemeClr val="tx1"/>
                                        </a:solidFill>
                                        <a:effectLst/>
                                        <a:latin typeface="Cambria Math" panose="02040503050406030204" pitchFamily="18" charset="0"/>
                                      </a:rPr>
                                    </m:ctrlPr>
                                  </m:accPr>
                                  <m:e>
                                    <m:sSub>
                                      <m:sSubPr>
                                        <m:ctrlPr>
                                          <a:rPr lang="zh-CN" sz="1600" b="1" i="1">
                                            <a:solidFill>
                                              <a:schemeClr val="tx1"/>
                                            </a:solidFill>
                                            <a:effectLst/>
                                            <a:latin typeface="Cambria Math" panose="02040503050406030204" pitchFamily="18" charset="0"/>
                                          </a:rPr>
                                        </m:ctrlPr>
                                      </m:sSubPr>
                                      <m:e>
                                        <m:r>
                                          <a:rPr lang="en-US" sz="1600" b="1" i="1">
                                            <a:solidFill>
                                              <a:schemeClr val="tx1"/>
                                            </a:solidFill>
                                            <a:effectLst/>
                                            <a:latin typeface="Cambria Math" panose="02040503050406030204"/>
                                          </a:rPr>
                                          <m:t>𝒎</m:t>
                                        </m:r>
                                      </m:e>
                                      <m:sub>
                                        <m:r>
                                          <a:rPr lang="zh-CN" altLang="en-US" sz="1600" b="1">
                                            <a:solidFill>
                                              <a:schemeClr val="tx1"/>
                                            </a:solidFill>
                                            <a:effectLst/>
                                            <a:latin typeface="Cambria Math" panose="02040503050406030204"/>
                                          </a:rPr>
                                          <m:t>−</m:t>
                                        </m:r>
                                      </m:sub>
                                    </m:sSub>
                                  </m:e>
                                </m:acc>
                                <m:r>
                                  <a:rPr lang="en-US" sz="1600" b="1">
                                    <a:solidFill>
                                      <a:schemeClr val="tx1"/>
                                    </a:solidFill>
                                    <a:effectLst/>
                                    <a:latin typeface="Cambria Math" panose="02040503050406030204"/>
                                  </a:rPr>
                                  <m:t>=</m:t>
                                </m:r>
                                <m:r>
                                  <a:rPr lang="en-US" sz="1600" b="1" i="1">
                                    <a:solidFill>
                                      <a:schemeClr val="tx1"/>
                                    </a:solidFill>
                                    <a:effectLst/>
                                    <a:latin typeface="Cambria Math" panose="02040503050406030204"/>
                                  </a:rPr>
                                  <m:t>𝟎</m:t>
                                </m:r>
                              </m:oMath>
                            </m:oMathPara>
                          </a14:m>
                          <a:endParaRPr lang="zh-CN" sz="1600" b="1"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b="1"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1</a:t>
                          </a:r>
                          <a:endParaRPr lang="zh-CN" sz="1600" b="1"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20315">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𝑆𝑖𝑏𝑙𝑖𝑛𝑔</m:t>
                                </m:r>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𝑥</m:t>
                                </m:r>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𝑦</m:t>
                                </m:r>
                                <m:r>
                                  <a:rPr lang="en-US" sz="1600" b="0" smtClean="0">
                                    <a:solidFill>
                                      <a:schemeClr val="tx1"/>
                                    </a:solidFill>
                                    <a:effectLst/>
                                    <a:latin typeface="Cambria Math" panose="02040503050406030204"/>
                                  </a:rPr>
                                  <m:t>)</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0</m:t>
                                </m:r>
                              </m:oMath>
                            </m:oMathPara>
                          </a14:m>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zh-CN" alt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0</m:t>
                                </m:r>
                              </m:oMath>
                            </m:oMathPara>
                          </a14:m>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20315">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𝑆𝑖𝑏𝑙𝑖𝑛𝑔</m:t>
                                </m:r>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𝑥</m:t>
                                </m:r>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𝑧</m:t>
                                </m:r>
                                <m:r>
                                  <a:rPr lang="en-US" sz="1600" b="0" smtClean="0">
                                    <a:solidFill>
                                      <a:schemeClr val="tx1"/>
                                    </a:solidFill>
                                    <a:effectLst/>
                                    <a:latin typeface="Cambria Math" panose="02040503050406030204"/>
                                  </a:rPr>
                                  <m:t>)</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0</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zh-CN" alt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0</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20315">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𝑆𝑖𝑏𝑙𝑖𝑛𝑔</m:t>
                                </m:r>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𝑦</m:t>
                                </m:r>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𝑥</m:t>
                                </m:r>
                                <m:r>
                                  <a:rPr lang="en-US" sz="1600" b="0" smtClean="0">
                                    <a:solidFill>
                                      <a:schemeClr val="tx1"/>
                                    </a:solidFill>
                                    <a:effectLst/>
                                    <a:latin typeface="Cambria Math" panose="02040503050406030204"/>
                                  </a:rPr>
                                  <m:t>)</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0</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zh-CN" alt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0</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20315">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𝑆𝑖𝑏𝑙𝑖𝑛𝑔</m:t>
                                </m:r>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𝑦</m:t>
                                </m:r>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𝑧</m:t>
                                </m:r>
                                <m:r>
                                  <a:rPr lang="en-US" sz="1600" b="0" smtClean="0">
                                    <a:solidFill>
                                      <a:schemeClr val="tx1"/>
                                    </a:solidFill>
                                    <a:effectLst/>
                                    <a:latin typeface="Cambria Math" panose="02040503050406030204"/>
                                  </a:rPr>
                                  <m:t>)</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0</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zh-CN" alt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0</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20315">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𝑆𝑖𝑏𝑙𝑖𝑛𝑔</m:t>
                                </m:r>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𝑧</m:t>
                                </m:r>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𝑥</m:t>
                                </m:r>
                                <m:r>
                                  <a:rPr lang="en-US" sz="1600" b="0" smtClean="0">
                                    <a:solidFill>
                                      <a:schemeClr val="tx1"/>
                                    </a:solidFill>
                                    <a:effectLst/>
                                    <a:latin typeface="Cambria Math" panose="02040503050406030204"/>
                                  </a:rPr>
                                  <m:t>)</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0</m:t>
                                </m:r>
                              </m:oMath>
                            </m:oMathPara>
                          </a14:m>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zh-CN" alt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0</m:t>
                                </m:r>
                              </m:oMath>
                            </m:oMathPara>
                          </a14:m>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20315">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𝑆𝑖𝑏𝑙𝑖𝑛𝑔</m:t>
                                </m:r>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𝑧</m:t>
                                </m:r>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𝑦</m:t>
                                </m:r>
                                <m:r>
                                  <a:rPr lang="en-US" sz="1600" b="0" smtClean="0">
                                    <a:solidFill>
                                      <a:schemeClr val="tx1"/>
                                    </a:solidFill>
                                    <a:effectLst/>
                                    <a:latin typeface="Cambria Math" panose="02040503050406030204"/>
                                  </a:rPr>
                                  <m:t>)</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0</m:t>
                                </m:r>
                              </m:oMath>
                            </m:oMathPara>
                          </a14:m>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zh-CN" alt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0</m:t>
                                </m:r>
                              </m:oMath>
                            </m:oMathPara>
                          </a14:m>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20315">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𝐶𝑜𝑢𝑝𝑙𝑒</m:t>
                                </m:r>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𝑥</m:t>
                                </m:r>
                                <m:r>
                                  <a:rPr lang="en-US" sz="1600" b="0" smtClean="0">
                                    <a:solidFill>
                                      <a:schemeClr val="tx1"/>
                                    </a:solidFill>
                                    <a:effectLst/>
                                    <a:latin typeface="Cambria Math" panose="02040503050406030204"/>
                                  </a:rPr>
                                  <m:t>, </m:t>
                                </m:r>
                                <m:r>
                                  <a:rPr lang="en-US" sz="1600" b="0" i="1" smtClean="0">
                                    <a:solidFill>
                                      <a:schemeClr val="tx1"/>
                                    </a:solidFill>
                                    <a:effectLst/>
                                    <a:latin typeface="Cambria Math" panose="02040503050406030204"/>
                                  </a:rPr>
                                  <m:t>𝑦</m:t>
                                </m:r>
                                <m:r>
                                  <a:rPr lang="en-US" sz="1600" b="0" smtClean="0">
                                    <a:solidFill>
                                      <a:schemeClr val="tx1"/>
                                    </a:solidFill>
                                    <a:effectLst/>
                                    <a:latin typeface="Cambria Math" panose="02040503050406030204"/>
                                  </a:rPr>
                                  <m:t>)</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0</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zh-CN" alt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1</m:t>
                                </m:r>
                              </m:oMath>
                            </m:oMathPara>
                          </a14:m>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20315">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𝐶𝑜𝑢𝑝𝑙𝑒</m:t>
                                </m:r>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𝑥</m:t>
                                </m:r>
                                <m:r>
                                  <a:rPr lang="en-US" sz="1600" b="0" smtClean="0">
                                    <a:solidFill>
                                      <a:schemeClr val="tx1"/>
                                    </a:solidFill>
                                    <a:effectLst/>
                                    <a:latin typeface="Cambria Math" panose="02040503050406030204"/>
                                  </a:rPr>
                                  <m:t>, </m:t>
                                </m:r>
                                <m:r>
                                  <a:rPr lang="en-US" sz="1600" b="0" i="1" smtClean="0">
                                    <a:solidFill>
                                      <a:schemeClr val="tx1"/>
                                    </a:solidFill>
                                    <a:effectLst/>
                                    <a:latin typeface="Cambria Math" panose="02040503050406030204"/>
                                  </a:rPr>
                                  <m:t>𝑧</m:t>
                                </m:r>
                                <m:r>
                                  <a:rPr lang="en-US" sz="1600" b="0" smtClean="0">
                                    <a:solidFill>
                                      <a:schemeClr val="tx1"/>
                                    </a:solidFill>
                                    <a:effectLst/>
                                    <a:latin typeface="Cambria Math" panose="02040503050406030204"/>
                                  </a:rPr>
                                  <m:t>)</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1</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zh-CN" alt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1</m:t>
                                </m:r>
                              </m:oMath>
                            </m:oMathPara>
                          </a14:m>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0</a:t>
                          </a:r>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20315">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𝐶𝑜𝑢𝑝𝑙𝑒</m:t>
                                </m:r>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𝑦</m:t>
                                </m:r>
                                <m:r>
                                  <a:rPr lang="en-US" sz="1600" b="0" smtClean="0">
                                    <a:solidFill>
                                      <a:schemeClr val="tx1"/>
                                    </a:solidFill>
                                    <a:effectLst/>
                                    <a:latin typeface="Cambria Math" panose="02040503050406030204"/>
                                  </a:rPr>
                                  <m:t>, </m:t>
                                </m:r>
                                <m:r>
                                  <a:rPr lang="en-US" sz="1600" b="0" i="1" smtClean="0">
                                    <a:solidFill>
                                      <a:schemeClr val="tx1"/>
                                    </a:solidFill>
                                    <a:effectLst/>
                                    <a:latin typeface="Cambria Math" panose="02040503050406030204"/>
                                  </a:rPr>
                                  <m:t>𝑥</m:t>
                                </m:r>
                                <m:r>
                                  <a:rPr lang="en-US" sz="1600" b="0" smtClean="0">
                                    <a:solidFill>
                                      <a:schemeClr val="tx1"/>
                                    </a:solidFill>
                                    <a:effectLst/>
                                    <a:latin typeface="Cambria Math" panose="02040503050406030204"/>
                                  </a:rPr>
                                  <m:t>)</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0</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zh-CN" alt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oMath>
                          </a14:m>
                          <a:r>
                            <a:rPr lang="en-US"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0</a:t>
                          </a:r>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20315">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𝐶𝑜𝑢𝑝𝑙𝑒</m:t>
                                </m:r>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𝑦</m:t>
                                </m:r>
                                <m:r>
                                  <a:rPr lang="en-US" sz="1600" b="0" smtClean="0">
                                    <a:solidFill>
                                      <a:schemeClr val="tx1"/>
                                    </a:solidFill>
                                    <a:effectLst/>
                                    <a:latin typeface="Cambria Math" panose="02040503050406030204"/>
                                  </a:rPr>
                                  <m:t>, </m:t>
                                </m:r>
                                <m:r>
                                  <a:rPr lang="en-US" sz="1600" b="0" i="1" smtClean="0">
                                    <a:solidFill>
                                      <a:schemeClr val="tx1"/>
                                    </a:solidFill>
                                    <a:effectLst/>
                                    <a:latin typeface="Cambria Math" panose="02040503050406030204"/>
                                  </a:rPr>
                                  <m:t>𝑧</m:t>
                                </m:r>
                                <m:r>
                                  <a:rPr lang="en-US" sz="1600" b="0" smtClean="0">
                                    <a:solidFill>
                                      <a:schemeClr val="tx1"/>
                                    </a:solidFill>
                                    <a:effectLst/>
                                    <a:latin typeface="Cambria Math" panose="02040503050406030204"/>
                                  </a:rPr>
                                  <m:t>)</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0</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zh-CN" alt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0</m:t>
                                </m:r>
                              </m:oMath>
                            </m:oMathPara>
                          </a14:m>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20315">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𝐶𝑜𝑢𝑝𝑙𝑒</m:t>
                                </m:r>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𝑧</m:t>
                                </m:r>
                                <m:r>
                                  <a:rPr lang="en-US" sz="1600" b="0" smtClean="0">
                                    <a:solidFill>
                                      <a:schemeClr val="tx1"/>
                                    </a:solidFill>
                                    <a:effectLst/>
                                    <a:latin typeface="Cambria Math" panose="02040503050406030204"/>
                                  </a:rPr>
                                  <m:t>, </m:t>
                                </m:r>
                                <m:r>
                                  <a:rPr lang="en-US" sz="1600" b="0" i="1" smtClean="0">
                                    <a:solidFill>
                                      <a:schemeClr val="tx1"/>
                                    </a:solidFill>
                                    <a:effectLst/>
                                    <a:latin typeface="Cambria Math" panose="02040503050406030204"/>
                                  </a:rPr>
                                  <m:t>𝑥</m:t>
                                </m:r>
                                <m:r>
                                  <a:rPr lang="en-US" sz="1600" b="0" smtClean="0">
                                    <a:solidFill>
                                      <a:schemeClr val="tx1"/>
                                    </a:solidFill>
                                    <a:effectLst/>
                                    <a:latin typeface="Cambria Math" panose="02040503050406030204"/>
                                  </a:rPr>
                                  <m:t>)</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0</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zh-CN" alt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0</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20315">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𝐶𝑜𝑢𝑝𝑙𝑒</m:t>
                                </m:r>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𝑧</m:t>
                                </m:r>
                                <m:r>
                                  <a:rPr lang="en-US" sz="1600" b="0" smtClean="0">
                                    <a:solidFill>
                                      <a:schemeClr val="tx1"/>
                                    </a:solidFill>
                                    <a:effectLst/>
                                    <a:latin typeface="Cambria Math" panose="02040503050406030204"/>
                                  </a:rPr>
                                  <m:t>, </m:t>
                                </m:r>
                                <m:r>
                                  <a:rPr lang="en-US" sz="1600" b="0" i="1" smtClean="0">
                                    <a:solidFill>
                                      <a:schemeClr val="tx1"/>
                                    </a:solidFill>
                                    <a:effectLst/>
                                    <a:latin typeface="Cambria Math" panose="02040503050406030204"/>
                                  </a:rPr>
                                  <m:t>𝑦</m:t>
                                </m:r>
                                <m:r>
                                  <a:rPr lang="en-US" sz="1600" b="0" smtClean="0">
                                    <a:solidFill>
                                      <a:schemeClr val="tx1"/>
                                    </a:solidFill>
                                    <a:effectLst/>
                                    <a:latin typeface="Cambria Math" panose="02040503050406030204"/>
                                  </a:rPr>
                                  <m:t>)</m:t>
                                </m:r>
                              </m:oMath>
                            </m:oMathPara>
                          </a14:m>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0</m:t>
                                </m:r>
                              </m:oMath>
                            </m:oMathPara>
                          </a14:m>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zh-CN" alt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0</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Choice>
        <mc:Fallback xmlns="">
          <p:graphicFrame>
            <p:nvGraphicFramePr>
              <p:cNvPr id="4" name="表格 3"/>
              <p:cNvGraphicFramePr>
                <a:graphicFrameLocks noGrp="1"/>
              </p:cNvGraphicFramePr>
              <p:nvPr/>
            </p:nvGraphicFramePr>
            <p:xfrm>
              <a:off x="6736701" y="727788"/>
              <a:ext cx="5304550" cy="5737214"/>
            </p:xfrm>
            <a:graphic>
              <a:graphicData uri="http://schemas.openxmlformats.org/drawingml/2006/table">
                <a:tbl>
                  <a:tblPr firstRow="1" firstCol="1" bandRow="1">
                    <a:tableStyleId>{5C22544A-7EE6-4342-B048-85BDC9FD1C3A}</a:tableStyleId>
                  </a:tblPr>
                  <a:tblGrid>
                    <a:gridCol w="1469459"/>
                    <a:gridCol w="1436512"/>
                    <a:gridCol w="860527"/>
                    <a:gridCol w="890323"/>
                    <a:gridCol w="647729"/>
                  </a:tblGrid>
                  <a:tr h="548876">
                    <a:tc gridSpan="2">
                      <a:txBody>
                        <a:bodyPr/>
                        <a:lstStyle/>
                        <a:p>
                          <a:pPr algn="ctr">
                            <a:spcBef>
                              <a:spcPts val="0"/>
                            </a:spcBef>
                            <a:spcAft>
                              <a:spcPts val="0"/>
                            </a:spcAft>
                          </a:pPr>
                          <a:r>
                            <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推理规则</a:t>
                          </a:r>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spcBef>
                              <a:spcPts val="0"/>
                            </a:spcBef>
                            <a:spcAft>
                              <a:spcPts val="0"/>
                            </a:spcAft>
                          </a:pPr>
                          <a:r>
                            <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推理规则涵盖的</a:t>
                          </a:r>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p>
                          <a:pPr algn="ctr">
                            <a:spcBef>
                              <a:spcPts val="0"/>
                            </a:spcBef>
                            <a:spcAft>
                              <a:spcPts val="0"/>
                            </a:spcAft>
                          </a:pPr>
                          <a:r>
                            <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正例和反例数</a:t>
                          </a:r>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tc>
                    <a:tc rowSpan="2">
                      <a:txBody>
                        <a:bodyPr/>
                        <a:lstStyle/>
                        <a:p>
                          <a:pPr algn="ctr">
                            <a:spcBef>
                              <a:spcPts val="0"/>
                            </a:spcBef>
                            <a:spcAft>
                              <a:spcPts val="0"/>
                            </a:spcAft>
                          </a:pPr>
                          <a:r>
                            <a:rPr lang="en-US"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FOIL</a:t>
                          </a:r>
                          <a:r>
                            <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信息增益值</a:t>
                          </a:r>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55378">
                    <a:tc>
                      <a:txBody>
                        <a:bodyPr/>
                        <a:lstStyle/>
                        <a:p>
                          <a:pPr algn="ctr">
                            <a:spcBef>
                              <a:spcPts val="0"/>
                            </a:spcBef>
                            <a:spcAft>
                              <a:spcPts val="0"/>
                            </a:spcAft>
                          </a:pPr>
                          <a:r>
                            <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现有规则</a:t>
                          </a:r>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0"/>
                            </a:spcBef>
                            <a:spcAft>
                              <a:spcPts val="0"/>
                            </a:spcAft>
                          </a:pPr>
                          <a:r>
                            <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拟加入前提</a:t>
                          </a:r>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p>
                          <a:pPr algn="ctr">
                            <a:spcBef>
                              <a:spcPts val="0"/>
                            </a:spcBef>
                            <a:spcAft>
                              <a:spcPts val="0"/>
                            </a:spcAft>
                          </a:pPr>
                          <a:r>
                            <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约束谓词</a:t>
                          </a:r>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0"/>
                            </a:spcBef>
                            <a:spcAft>
                              <a:spcPts val="0"/>
                            </a:spcAft>
                          </a:pPr>
                          <a:r>
                            <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正例</a:t>
                          </a:r>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0"/>
                            </a:spcBef>
                            <a:spcAft>
                              <a:spcPts val="0"/>
                            </a:spcAft>
                          </a:pPr>
                          <a:r>
                            <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反例</a:t>
                          </a:r>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840">
                    <a:tc gridSpan="2">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hMerge="1">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1.32</a:t>
                          </a:r>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840">
                    <a:tc rowSpan="18">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840">
                    <a:tc vMerge="1">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840">
                    <a:tc vMerge="1">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840">
                    <a:tc vMerge="1">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840">
                    <a:tc vMerge="1">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840">
                    <a:tc vMerge="1">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b="1"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1</a:t>
                          </a:r>
                          <a:endParaRPr lang="zh-CN" sz="1600" b="1"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840">
                    <a:tc vMerge="1">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840">
                    <a:tc vMerge="1">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840">
                    <a:tc vMerge="1">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840">
                    <a:tc vMerge="1">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840">
                    <a:tc vMerge="1">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840">
                    <a:tc vMerge="1">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840">
                    <a:tc vMerge="1">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840">
                    <a:tc vMerge="1">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0</a:t>
                          </a:r>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840">
                    <a:tc vMerge="1">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840">
                    <a:tc vMerge="1">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840">
                    <a:tc vMerge="1">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840">
                    <a:tc vMerge="1">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知识图谱推理</a:t>
            </a:r>
            <a:r>
              <a:rPr lang="en-US" altLang="zh-CN" dirty="0"/>
              <a:t>:</a:t>
            </a:r>
            <a:r>
              <a:rPr lang="zh-CN" altLang="en-US" dirty="0"/>
              <a:t> </a:t>
            </a:r>
            <a:r>
              <a:rPr lang="en-US" altLang="zh-CN" dirty="0">
                <a:solidFill>
                  <a:srgbClr val="00B0F0"/>
                </a:solidFill>
              </a:rPr>
              <a:t>FOIL</a:t>
            </a:r>
            <a:r>
              <a:rPr lang="en-US" altLang="zh-CN" dirty="0"/>
              <a:t> (First Order Inductive Learner)</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94447" y="789710"/>
                <a:ext cx="6043675" cy="5387254"/>
              </a:xfrm>
            </p:spPr>
            <p:txBody>
              <a:bodyPr>
                <a:normAutofit/>
              </a:bodyPr>
              <a:lstStyle/>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b="0" i="1">
                          <a:solidFill>
                            <a:srgbClr val="C00000"/>
                          </a:solidFill>
                          <a:latin typeface="Cambria Math" panose="02040503050406030204"/>
                        </a:rPr>
                        <m:t>𝑀𝑜𝑡ℎ𝑒𝑟</m:t>
                      </m:r>
                      <m:d>
                        <m:dPr>
                          <m:ctrlPr>
                            <a:rPr lang="zh-CN" altLang="zh-CN" b="0" i="1">
                              <a:solidFill>
                                <a:srgbClr val="C00000"/>
                              </a:solidFill>
                              <a:latin typeface="Cambria Math" panose="02040503050406030204" pitchFamily="18" charset="0"/>
                            </a:rPr>
                          </m:ctrlPr>
                        </m:dPr>
                        <m:e>
                          <m:r>
                            <a:rPr lang="en-US" altLang="zh-CN" b="0" i="1">
                              <a:solidFill>
                                <a:srgbClr val="C00000"/>
                              </a:solidFill>
                              <a:latin typeface="Cambria Math" panose="02040503050406030204"/>
                            </a:rPr>
                            <m:t>𝑧</m:t>
                          </m:r>
                          <m:r>
                            <a:rPr lang="en-US" altLang="zh-CN" b="0" i="1">
                              <a:solidFill>
                                <a:srgbClr val="C00000"/>
                              </a:solidFill>
                              <a:latin typeface="Cambria Math" panose="02040503050406030204"/>
                            </a:rPr>
                            <m:t>, </m:t>
                          </m:r>
                          <m:r>
                            <a:rPr lang="en-US" altLang="zh-CN" b="0" i="1">
                              <a:solidFill>
                                <a:srgbClr val="C00000"/>
                              </a:solidFill>
                              <a:latin typeface="Cambria Math" panose="02040503050406030204"/>
                            </a:rPr>
                            <m:t>𝑦</m:t>
                          </m:r>
                        </m:e>
                      </m:d>
                      <m:r>
                        <a:rPr lang="en-US" altLang="zh-CN" b="0" i="1">
                          <a:solidFill>
                            <a:srgbClr val="C00000"/>
                          </a:solidFill>
                          <a:latin typeface="Cambria Math" panose="02040503050406030204"/>
                        </a:rPr>
                        <m:t>∧</m:t>
                      </m:r>
                      <m:r>
                        <a:rPr lang="en-US" altLang="zh-CN" b="0">
                          <a:solidFill>
                            <a:srgbClr val="C00000"/>
                          </a:solidFill>
                          <a:latin typeface="Cambria Math" panose="02040503050406030204"/>
                        </a:rPr>
                        <m:t> </m:t>
                      </m:r>
                      <m:r>
                        <a:rPr lang="en-US" altLang="zh-CN" b="0" i="1">
                          <a:solidFill>
                            <a:srgbClr val="C00000"/>
                          </a:solidFill>
                          <a:latin typeface="Cambria Math" panose="02040503050406030204"/>
                        </a:rPr>
                        <m:t>𝐶𝑜𝑢𝑝𝑙𝑒</m:t>
                      </m:r>
                      <m:d>
                        <m:dPr>
                          <m:ctrlPr>
                            <a:rPr lang="zh-CN" altLang="zh-CN" b="0" i="1">
                              <a:solidFill>
                                <a:srgbClr val="C00000"/>
                              </a:solidFill>
                              <a:latin typeface="Cambria Math" panose="02040503050406030204" pitchFamily="18" charset="0"/>
                            </a:rPr>
                          </m:ctrlPr>
                        </m:dPr>
                        <m:e>
                          <m:r>
                            <a:rPr lang="en-US" altLang="zh-CN" b="0" i="1">
                              <a:solidFill>
                                <a:srgbClr val="C00000"/>
                              </a:solidFill>
                              <a:latin typeface="Cambria Math" panose="02040503050406030204"/>
                            </a:rPr>
                            <m:t>𝑥</m:t>
                          </m:r>
                          <m:r>
                            <a:rPr lang="en-US" altLang="zh-CN" b="0" i="1">
                              <a:solidFill>
                                <a:srgbClr val="C00000"/>
                              </a:solidFill>
                              <a:latin typeface="Cambria Math" panose="02040503050406030204"/>
                            </a:rPr>
                            <m:t>,</m:t>
                          </m:r>
                          <m:r>
                            <a:rPr lang="en-US" altLang="zh-CN" b="0" i="1">
                              <a:solidFill>
                                <a:srgbClr val="C00000"/>
                              </a:solidFill>
                              <a:latin typeface="Cambria Math" panose="02040503050406030204"/>
                            </a:rPr>
                            <m:t>𝑧</m:t>
                          </m:r>
                        </m:e>
                      </m:d>
                      <m:r>
                        <a:rPr lang="en-US" altLang="zh-CN" b="0" i="1">
                          <a:solidFill>
                            <a:srgbClr val="C00000"/>
                          </a:solidFill>
                          <a:latin typeface="Cambria Math" panose="02040503050406030204"/>
                        </a:rPr>
                        <m:t>→</m:t>
                      </m:r>
                      <m:r>
                        <a:rPr lang="en-US" altLang="zh-CN" b="0" i="1">
                          <a:solidFill>
                            <a:srgbClr val="C00000"/>
                          </a:solidFill>
                          <a:latin typeface="Cambria Math" panose="02040503050406030204"/>
                        </a:rPr>
                        <m:t>𝐹𝑎𝑡ℎ𝑒𝑟</m:t>
                      </m:r>
                      <m:d>
                        <m:dPr>
                          <m:ctrlPr>
                            <a:rPr lang="zh-CN" altLang="zh-CN" b="0" i="1">
                              <a:solidFill>
                                <a:srgbClr val="C00000"/>
                              </a:solidFill>
                              <a:latin typeface="Cambria Math" panose="02040503050406030204" pitchFamily="18" charset="0"/>
                            </a:rPr>
                          </m:ctrlPr>
                        </m:dPr>
                        <m:e>
                          <m:r>
                            <a:rPr lang="en-US" altLang="zh-CN" b="0" i="1">
                              <a:solidFill>
                                <a:srgbClr val="C00000"/>
                              </a:solidFill>
                              <a:latin typeface="Cambria Math" panose="02040503050406030204"/>
                            </a:rPr>
                            <m:t>𝑥</m:t>
                          </m:r>
                          <m:r>
                            <a:rPr lang="en-US" altLang="zh-CN" b="0" i="1">
                              <a:solidFill>
                                <a:srgbClr val="C00000"/>
                              </a:solidFill>
                              <a:latin typeface="Cambria Math" panose="02040503050406030204"/>
                            </a:rPr>
                            <m:t>, </m:t>
                          </m:r>
                          <m:r>
                            <a:rPr lang="en-US" altLang="zh-CN" b="0" i="1">
                              <a:solidFill>
                                <a:srgbClr val="C00000"/>
                              </a:solidFill>
                              <a:latin typeface="Cambria Math" panose="02040503050406030204"/>
                            </a:rPr>
                            <m:t>𝑦</m:t>
                          </m:r>
                        </m:e>
                      </m:d>
                    </m:oMath>
                  </m:oMathPara>
                </a14:m>
                <a:endParaRPr lang="en-US" altLang="zh-CN" b="0" dirty="0">
                  <a:latin typeface="Times New Roman" panose="02020603050405020304" pitchFamily="16" charset="0"/>
                  <a:cs typeface="Times New Roman" panose="02020603050405020304" pitchFamily="16" charset="0"/>
                </a:endParaRPr>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394447" y="789710"/>
                <a:ext cx="6043675" cy="5387254"/>
              </a:xfrm>
              <a:blipFill rotWithShape="1">
                <a:blip r:embed="rId1"/>
                <a:stretch>
                  <a:fillRect l="-2" t="-8" r="8" b="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nvGraphicFramePr>
            <p:xfrm>
              <a:off x="6736701" y="727788"/>
              <a:ext cx="5304550" cy="5737214"/>
            </p:xfrm>
            <a:graphic>
              <a:graphicData uri="http://schemas.openxmlformats.org/drawingml/2006/table">
                <a:tbl>
                  <a:tblPr firstRow="1" firstCol="1" bandRow="1">
                    <a:tableStyleId>{5C22544A-7EE6-4342-B048-85BDC9FD1C3A}</a:tableStyleId>
                  </a:tblPr>
                  <a:tblGrid>
                    <a:gridCol w="1469459"/>
                    <a:gridCol w="1436512"/>
                    <a:gridCol w="860527"/>
                    <a:gridCol w="890323"/>
                    <a:gridCol w="647729"/>
                  </a:tblGrid>
                  <a:tr h="548876">
                    <a:tc gridSpan="2">
                      <a:txBody>
                        <a:bodyPr/>
                        <a:lstStyle/>
                        <a:p>
                          <a:pPr algn="ctr">
                            <a:spcBef>
                              <a:spcPts val="0"/>
                            </a:spcBef>
                            <a:spcAft>
                              <a:spcPts val="0"/>
                            </a:spcAft>
                          </a:pPr>
                          <a:r>
                            <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推理规则</a:t>
                          </a:r>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spcBef>
                              <a:spcPts val="0"/>
                            </a:spcBef>
                            <a:spcAft>
                              <a:spcPts val="0"/>
                            </a:spcAft>
                          </a:pPr>
                          <a:r>
                            <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推理规则涵盖的</a:t>
                          </a:r>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p>
                          <a:pPr algn="ctr">
                            <a:spcBef>
                              <a:spcPts val="0"/>
                            </a:spcBef>
                            <a:spcAft>
                              <a:spcPts val="0"/>
                            </a:spcAft>
                          </a:pPr>
                          <a:r>
                            <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正例和反例数</a:t>
                          </a:r>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tc>
                    <a:tc rowSpan="2">
                      <a:txBody>
                        <a:bodyPr/>
                        <a:lstStyle/>
                        <a:p>
                          <a:pPr algn="ctr">
                            <a:spcBef>
                              <a:spcPts val="0"/>
                            </a:spcBef>
                            <a:spcAft>
                              <a:spcPts val="0"/>
                            </a:spcAft>
                          </a:pPr>
                          <a:r>
                            <a:rPr lang="en-US"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FOIL</a:t>
                          </a:r>
                          <a:r>
                            <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信息增益值</a:t>
                          </a:r>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55378">
                    <a:tc>
                      <a:txBody>
                        <a:bodyPr/>
                        <a:lstStyle/>
                        <a:p>
                          <a:pPr algn="ctr">
                            <a:spcBef>
                              <a:spcPts val="0"/>
                            </a:spcBef>
                            <a:spcAft>
                              <a:spcPts val="0"/>
                            </a:spcAft>
                          </a:pPr>
                          <a:r>
                            <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现有规则</a:t>
                          </a:r>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0"/>
                            </a:spcBef>
                            <a:spcAft>
                              <a:spcPts val="0"/>
                            </a:spcAft>
                          </a:pPr>
                          <a:r>
                            <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拟加入前提</a:t>
                          </a:r>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p>
                          <a:pPr algn="ctr">
                            <a:spcBef>
                              <a:spcPts val="0"/>
                            </a:spcBef>
                            <a:spcAft>
                              <a:spcPts val="0"/>
                            </a:spcAft>
                          </a:pPr>
                          <a:r>
                            <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约束谓词</a:t>
                          </a:r>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0"/>
                            </a:spcBef>
                            <a:spcAft>
                              <a:spcPts val="0"/>
                            </a:spcAft>
                          </a:pPr>
                          <a:r>
                            <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正例</a:t>
                          </a:r>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0"/>
                            </a:spcBef>
                            <a:spcAft>
                              <a:spcPts val="0"/>
                            </a:spcAft>
                          </a:pPr>
                          <a:r>
                            <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反例</a:t>
                          </a:r>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20315">
                    <a:tc gridSpan="2">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b="0" i="1" smtClean="0">
                                    <a:solidFill>
                                      <a:schemeClr val="tx1"/>
                                    </a:solidFill>
                                    <a:effectLst/>
                                    <a:latin typeface="Cambria Math" panose="02040503050406030204"/>
                                  </a:rPr>
                                  <m:t>𝐹𝑎𝑡ℎ𝑒𝑟</m:t>
                                </m:r>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𝑥</m:t>
                                </m:r>
                                <m:r>
                                  <a:rPr lang="en-US" sz="1600" b="0" smtClean="0">
                                    <a:solidFill>
                                      <a:schemeClr val="tx1"/>
                                    </a:solidFill>
                                    <a:effectLst/>
                                    <a:latin typeface="Cambria Math" panose="02040503050406030204"/>
                                  </a:rPr>
                                  <m:t>, </m:t>
                                </m:r>
                                <m:r>
                                  <a:rPr lang="en-US" sz="1600" b="0" i="1" smtClean="0">
                                    <a:solidFill>
                                      <a:schemeClr val="tx1"/>
                                    </a:solidFill>
                                    <a:effectLst/>
                                    <a:latin typeface="Cambria Math" panose="02040503050406030204"/>
                                  </a:rPr>
                                  <m:t>𝑦</m:t>
                                </m:r>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𝐶𝑜𝑢𝑝𝑙𝑒</m:t>
                                </m:r>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𝑥</m:t>
                                </m:r>
                                <m:r>
                                  <a:rPr lang="en-US" sz="1600" b="0" smtClean="0">
                                    <a:solidFill>
                                      <a:schemeClr val="tx1"/>
                                    </a:solidFill>
                                    <a:effectLst/>
                                    <a:latin typeface="Cambria Math" panose="02040503050406030204"/>
                                  </a:rPr>
                                  <m:t>, </m:t>
                                </m:r>
                                <m:r>
                                  <a:rPr lang="en-US" sz="1600" b="0" i="1" smtClean="0">
                                    <a:solidFill>
                                      <a:schemeClr val="tx1"/>
                                    </a:solidFill>
                                    <a:effectLst/>
                                    <a:latin typeface="Cambria Math" panose="02040503050406030204"/>
                                  </a:rPr>
                                  <m:t>𝑧</m:t>
                                </m:r>
                                <m:r>
                                  <a:rPr lang="en-US" sz="1600" b="0" smtClean="0">
                                    <a:solidFill>
                                      <a:schemeClr val="tx1"/>
                                    </a:solidFill>
                                    <a:effectLst/>
                                    <a:latin typeface="Cambria Math" panose="02040503050406030204"/>
                                  </a:rPr>
                                  <m:t>)</m:t>
                                </m:r>
                              </m:oMath>
                            </m:oMathPara>
                          </a14:m>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600" b="0" i="1" smtClean="0">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en-US" sz="1600" b="0">
                                        <a:solidFill>
                                          <a:schemeClr val="tx1"/>
                                        </a:solidFill>
                                        <a:effectLst/>
                                        <a:latin typeface="Cambria Math" panose="02040503050406030204"/>
                                      </a:rPr>
                                      <m:t>+</m:t>
                                    </m:r>
                                  </m:sub>
                                </m:sSub>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1</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600" b="0" i="1" smtClean="0">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en-US" sz="1600" b="0">
                                        <a:solidFill>
                                          <a:schemeClr val="tx1"/>
                                        </a:solidFill>
                                        <a:effectLst/>
                                        <a:latin typeface="Cambria Math" panose="02040503050406030204"/>
                                      </a:rPr>
                                      <m:t>−</m:t>
                                    </m:r>
                                  </m:sub>
                                </m:sSub>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1</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1.32</a:t>
                          </a:r>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20315">
                    <a:tc rowSpan="18">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b="0" i="1" smtClean="0">
                                    <a:solidFill>
                                      <a:schemeClr val="tx1"/>
                                    </a:solidFill>
                                    <a:effectLst/>
                                    <a:latin typeface="Cambria Math" panose="02040503050406030204"/>
                                  </a:rPr>
                                  <m:t>𝐹𝑎𝑡ℎ𝑒𝑟</m:t>
                                </m:r>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𝑥</m:t>
                                </m:r>
                                <m:r>
                                  <a:rPr lang="en-US" sz="1600" b="0" smtClean="0">
                                    <a:solidFill>
                                      <a:schemeClr val="tx1"/>
                                    </a:solidFill>
                                    <a:effectLst/>
                                    <a:latin typeface="Cambria Math" panose="02040503050406030204"/>
                                  </a:rPr>
                                  <m:t>, </m:t>
                                </m:r>
                                <m:r>
                                  <a:rPr lang="en-US" sz="1600" b="0" i="1" smtClean="0">
                                    <a:solidFill>
                                      <a:schemeClr val="tx1"/>
                                    </a:solidFill>
                                    <a:effectLst/>
                                    <a:latin typeface="Cambria Math" panose="02040503050406030204"/>
                                  </a:rPr>
                                  <m:t>𝑦</m:t>
                                </m:r>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𝐶𝑜𝑢𝑝𝑙𝑒</m:t>
                                </m:r>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𝑥</m:t>
                                </m:r>
                                <m:r>
                                  <a:rPr lang="en-US" sz="1600" b="0" smtClean="0">
                                    <a:solidFill>
                                      <a:schemeClr val="tx1"/>
                                    </a:solidFill>
                                    <a:effectLst/>
                                    <a:latin typeface="Cambria Math" panose="02040503050406030204"/>
                                  </a:rPr>
                                  <m:t>, </m:t>
                                </m:r>
                                <m:r>
                                  <a:rPr lang="en-US" sz="1600" b="0" i="1" smtClean="0">
                                    <a:solidFill>
                                      <a:schemeClr val="tx1"/>
                                    </a:solidFill>
                                    <a:effectLst/>
                                    <a:latin typeface="Cambria Math" panose="02040503050406030204"/>
                                  </a:rPr>
                                  <m:t>𝑧</m:t>
                                </m:r>
                                <m:r>
                                  <a:rPr lang="en-US" sz="1600" b="0" smtClean="0">
                                    <a:solidFill>
                                      <a:schemeClr val="tx1"/>
                                    </a:solidFill>
                                    <a:effectLst/>
                                    <a:latin typeface="Cambria Math" panose="02040503050406030204"/>
                                  </a:rPr>
                                  <m:t>)</m:t>
                                </m:r>
                              </m:oMath>
                            </m:oMathPara>
                          </a14:m>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𝑀𝑜𝑡ℎ𝑒𝑟</m:t>
                                </m:r>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𝑥</m:t>
                                </m:r>
                                <m:r>
                                  <a:rPr lang="en-US" sz="1600" b="0" smtClean="0">
                                    <a:solidFill>
                                      <a:schemeClr val="tx1"/>
                                    </a:solidFill>
                                    <a:effectLst/>
                                    <a:latin typeface="Cambria Math" panose="02040503050406030204"/>
                                  </a:rPr>
                                  <m:t>, </m:t>
                                </m:r>
                                <m:r>
                                  <a:rPr lang="en-US" sz="1600" b="0" i="1" smtClean="0">
                                    <a:solidFill>
                                      <a:schemeClr val="tx1"/>
                                    </a:solidFill>
                                    <a:effectLst/>
                                    <a:latin typeface="Cambria Math" panose="02040503050406030204"/>
                                  </a:rPr>
                                  <m:t>𝑦</m:t>
                                </m:r>
                                <m:r>
                                  <a:rPr lang="en-US" sz="1600" b="0" smtClean="0">
                                    <a:solidFill>
                                      <a:schemeClr val="tx1"/>
                                    </a:solidFill>
                                    <a:effectLst/>
                                    <a:latin typeface="Cambria Math" panose="02040503050406030204"/>
                                  </a:rPr>
                                  <m:t>)</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0</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zh-CN" alt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0</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20315">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𝑀𝑜𝑡ℎ𝑒𝑟</m:t>
                                </m:r>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𝑥</m:t>
                                </m:r>
                                <m:r>
                                  <a:rPr lang="en-US" sz="1600" b="0" smtClean="0">
                                    <a:solidFill>
                                      <a:schemeClr val="tx1"/>
                                    </a:solidFill>
                                    <a:effectLst/>
                                    <a:latin typeface="Cambria Math" panose="02040503050406030204"/>
                                  </a:rPr>
                                  <m:t>, </m:t>
                                </m:r>
                                <m:r>
                                  <a:rPr lang="en-US" sz="1600" b="0" i="1" smtClean="0">
                                    <a:solidFill>
                                      <a:schemeClr val="tx1"/>
                                    </a:solidFill>
                                    <a:effectLst/>
                                    <a:latin typeface="Cambria Math" panose="02040503050406030204"/>
                                  </a:rPr>
                                  <m:t>𝑧</m:t>
                                </m:r>
                                <m:r>
                                  <a:rPr lang="en-US" sz="1600" b="0" smtClean="0">
                                    <a:solidFill>
                                      <a:schemeClr val="tx1"/>
                                    </a:solidFill>
                                    <a:effectLst/>
                                    <a:latin typeface="Cambria Math" panose="02040503050406030204"/>
                                  </a:rPr>
                                  <m:t>)</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0</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zh-CN" alt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0</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20315">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𝑀𝑜𝑡ℎ𝑒𝑟</m:t>
                                </m:r>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𝑦</m:t>
                                </m:r>
                                <m:r>
                                  <a:rPr lang="en-US" sz="1600" b="0" smtClean="0">
                                    <a:solidFill>
                                      <a:schemeClr val="tx1"/>
                                    </a:solidFill>
                                    <a:effectLst/>
                                    <a:latin typeface="Cambria Math" panose="02040503050406030204"/>
                                  </a:rPr>
                                  <m:t>, </m:t>
                                </m:r>
                                <m:r>
                                  <a:rPr lang="en-US" sz="1600" b="0" i="1" smtClean="0">
                                    <a:solidFill>
                                      <a:schemeClr val="tx1"/>
                                    </a:solidFill>
                                    <a:effectLst/>
                                    <a:latin typeface="Cambria Math" panose="02040503050406030204"/>
                                  </a:rPr>
                                  <m:t>𝑥</m:t>
                                </m:r>
                                <m:r>
                                  <a:rPr lang="en-US" sz="1600" b="0" smtClean="0">
                                    <a:solidFill>
                                      <a:schemeClr val="tx1"/>
                                    </a:solidFill>
                                    <a:effectLst/>
                                    <a:latin typeface="Cambria Math" panose="02040503050406030204"/>
                                  </a:rPr>
                                  <m:t>)</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0</m:t>
                                </m:r>
                              </m:oMath>
                            </m:oMathPara>
                          </a14:m>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zh-CN" alt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0</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20315">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𝑀𝑜𝑡ℎ𝑒𝑟</m:t>
                                </m:r>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𝑦</m:t>
                                </m:r>
                                <m:r>
                                  <a:rPr lang="en-US" sz="1600" b="0" smtClean="0">
                                    <a:solidFill>
                                      <a:schemeClr val="tx1"/>
                                    </a:solidFill>
                                    <a:effectLst/>
                                    <a:latin typeface="Cambria Math" panose="02040503050406030204"/>
                                  </a:rPr>
                                  <m:t>, </m:t>
                                </m:r>
                                <m:r>
                                  <a:rPr lang="en-US" sz="1600" b="0" i="1" smtClean="0">
                                    <a:solidFill>
                                      <a:schemeClr val="tx1"/>
                                    </a:solidFill>
                                    <a:effectLst/>
                                    <a:latin typeface="Cambria Math" panose="02040503050406030204"/>
                                  </a:rPr>
                                  <m:t>𝑧</m:t>
                                </m:r>
                                <m:r>
                                  <a:rPr lang="en-US" sz="1600" b="0" smtClean="0">
                                    <a:solidFill>
                                      <a:schemeClr val="tx1"/>
                                    </a:solidFill>
                                    <a:effectLst/>
                                    <a:latin typeface="Cambria Math" panose="02040503050406030204"/>
                                  </a:rPr>
                                  <m:t>)</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0</m:t>
                                </m:r>
                              </m:oMath>
                            </m:oMathPara>
                          </a14:m>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zh-CN" alt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0</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20315">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𝑀𝑜𝑡ℎ𝑒𝑟</m:t>
                                </m:r>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𝑧</m:t>
                                </m:r>
                                <m:r>
                                  <a:rPr lang="en-US" sz="1600" b="0" smtClean="0">
                                    <a:solidFill>
                                      <a:schemeClr val="tx1"/>
                                    </a:solidFill>
                                    <a:effectLst/>
                                    <a:latin typeface="Cambria Math" panose="02040503050406030204"/>
                                  </a:rPr>
                                  <m:t>, </m:t>
                                </m:r>
                                <m:r>
                                  <a:rPr lang="en-US" sz="1600" b="0" i="1" smtClean="0">
                                    <a:solidFill>
                                      <a:schemeClr val="tx1"/>
                                    </a:solidFill>
                                    <a:effectLst/>
                                    <a:latin typeface="Cambria Math" panose="02040503050406030204"/>
                                  </a:rPr>
                                  <m:t>𝑥</m:t>
                                </m:r>
                                <m:r>
                                  <a:rPr lang="en-US" sz="1600" b="0" smtClean="0">
                                    <a:solidFill>
                                      <a:schemeClr val="tx1"/>
                                    </a:solidFill>
                                    <a:effectLst/>
                                    <a:latin typeface="Cambria Math" panose="02040503050406030204"/>
                                  </a:rPr>
                                  <m:t>)</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0</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zh-CN" alt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0</m:t>
                                </m:r>
                              </m:oMath>
                            </m:oMathPara>
                          </a14:m>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20315">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b="1" smtClean="0">
                                    <a:solidFill>
                                      <a:schemeClr val="tx1"/>
                                    </a:solidFill>
                                    <a:effectLst/>
                                    <a:latin typeface="Cambria Math" panose="02040503050406030204"/>
                                  </a:rPr>
                                  <m:t>∧</m:t>
                                </m:r>
                                <m:r>
                                  <a:rPr lang="en-US" sz="1600" b="1" i="1" smtClean="0">
                                    <a:solidFill>
                                      <a:schemeClr val="tx1"/>
                                    </a:solidFill>
                                    <a:effectLst/>
                                    <a:latin typeface="Cambria Math" panose="02040503050406030204"/>
                                  </a:rPr>
                                  <m:t>𝑴𝒐𝒕𝒉𝒆𝒓</m:t>
                                </m:r>
                                <m:r>
                                  <a:rPr lang="en-US" sz="1600" b="1" smtClean="0">
                                    <a:solidFill>
                                      <a:schemeClr val="tx1"/>
                                    </a:solidFill>
                                    <a:effectLst/>
                                    <a:latin typeface="Cambria Math" panose="02040503050406030204"/>
                                  </a:rPr>
                                  <m:t>(</m:t>
                                </m:r>
                                <m:r>
                                  <a:rPr lang="en-US" sz="1600" b="1" i="1" smtClean="0">
                                    <a:solidFill>
                                      <a:schemeClr val="tx1"/>
                                    </a:solidFill>
                                    <a:effectLst/>
                                    <a:latin typeface="Cambria Math" panose="02040503050406030204"/>
                                  </a:rPr>
                                  <m:t>𝒛</m:t>
                                </m:r>
                                <m:r>
                                  <a:rPr lang="en-US" sz="1600" b="1" smtClean="0">
                                    <a:solidFill>
                                      <a:schemeClr val="tx1"/>
                                    </a:solidFill>
                                    <a:effectLst/>
                                    <a:latin typeface="Cambria Math" panose="02040503050406030204"/>
                                  </a:rPr>
                                  <m:t>, </m:t>
                                </m:r>
                                <m:r>
                                  <a:rPr lang="en-US" sz="1600" b="1" i="1" smtClean="0">
                                    <a:solidFill>
                                      <a:schemeClr val="tx1"/>
                                    </a:solidFill>
                                    <a:effectLst/>
                                    <a:latin typeface="Cambria Math" panose="02040503050406030204"/>
                                  </a:rPr>
                                  <m:t>𝒚</m:t>
                                </m:r>
                                <m:r>
                                  <a:rPr lang="en-US" sz="1600" b="1" smtClean="0">
                                    <a:solidFill>
                                      <a:schemeClr val="tx1"/>
                                    </a:solidFill>
                                    <a:effectLst/>
                                    <a:latin typeface="Cambria Math" panose="02040503050406030204"/>
                                  </a:rPr>
                                  <m:t>)</m:t>
                                </m:r>
                              </m:oMath>
                            </m:oMathPara>
                          </a14:m>
                          <a:endParaRPr lang="zh-CN" sz="1600" b="1"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1" i="1" smtClean="0">
                                        <a:solidFill>
                                          <a:schemeClr val="tx1"/>
                                        </a:solidFill>
                                        <a:effectLst/>
                                        <a:latin typeface="Cambria Math" panose="02040503050406030204" pitchFamily="18" charset="0"/>
                                      </a:rPr>
                                    </m:ctrlPr>
                                  </m:accPr>
                                  <m:e>
                                    <m:sSub>
                                      <m:sSubPr>
                                        <m:ctrlPr>
                                          <a:rPr lang="zh-CN" sz="1600" b="1" i="1">
                                            <a:solidFill>
                                              <a:schemeClr val="tx1"/>
                                            </a:solidFill>
                                            <a:effectLst/>
                                            <a:latin typeface="Cambria Math" panose="02040503050406030204" pitchFamily="18" charset="0"/>
                                          </a:rPr>
                                        </m:ctrlPr>
                                      </m:sSubPr>
                                      <m:e>
                                        <m:r>
                                          <a:rPr lang="en-US" sz="1600" b="1" i="1">
                                            <a:solidFill>
                                              <a:schemeClr val="tx1"/>
                                            </a:solidFill>
                                            <a:effectLst/>
                                            <a:latin typeface="Cambria Math" panose="02040503050406030204"/>
                                          </a:rPr>
                                          <m:t>𝒎</m:t>
                                        </m:r>
                                      </m:e>
                                      <m:sub>
                                        <m:r>
                                          <a:rPr lang="en-US" sz="1600" b="1">
                                            <a:solidFill>
                                              <a:schemeClr val="tx1"/>
                                            </a:solidFill>
                                            <a:effectLst/>
                                            <a:latin typeface="Cambria Math" panose="02040503050406030204"/>
                                          </a:rPr>
                                          <m:t>+</m:t>
                                        </m:r>
                                      </m:sub>
                                    </m:sSub>
                                  </m:e>
                                </m:acc>
                                <m:r>
                                  <a:rPr lang="en-US" sz="1600" b="1">
                                    <a:solidFill>
                                      <a:schemeClr val="tx1"/>
                                    </a:solidFill>
                                    <a:effectLst/>
                                    <a:latin typeface="Cambria Math" panose="02040503050406030204"/>
                                  </a:rPr>
                                  <m:t>=</m:t>
                                </m:r>
                                <m:r>
                                  <a:rPr lang="en-US" sz="1600" b="1" i="1">
                                    <a:solidFill>
                                      <a:schemeClr val="tx1"/>
                                    </a:solidFill>
                                    <a:effectLst/>
                                    <a:latin typeface="Cambria Math" panose="02040503050406030204"/>
                                  </a:rPr>
                                  <m:t>𝟏</m:t>
                                </m:r>
                              </m:oMath>
                            </m:oMathPara>
                          </a14:m>
                          <a:endParaRPr lang="zh-CN" sz="1600" b="1">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1" i="1" smtClean="0">
                                        <a:solidFill>
                                          <a:schemeClr val="tx1"/>
                                        </a:solidFill>
                                        <a:effectLst/>
                                        <a:latin typeface="Cambria Math" panose="02040503050406030204" pitchFamily="18" charset="0"/>
                                      </a:rPr>
                                    </m:ctrlPr>
                                  </m:accPr>
                                  <m:e>
                                    <m:sSub>
                                      <m:sSubPr>
                                        <m:ctrlPr>
                                          <a:rPr lang="zh-CN" sz="1600" b="1" i="1">
                                            <a:solidFill>
                                              <a:schemeClr val="tx1"/>
                                            </a:solidFill>
                                            <a:effectLst/>
                                            <a:latin typeface="Cambria Math" panose="02040503050406030204" pitchFamily="18" charset="0"/>
                                          </a:rPr>
                                        </m:ctrlPr>
                                      </m:sSubPr>
                                      <m:e>
                                        <m:r>
                                          <a:rPr lang="en-US" sz="1600" b="1" i="1">
                                            <a:solidFill>
                                              <a:schemeClr val="tx1"/>
                                            </a:solidFill>
                                            <a:effectLst/>
                                            <a:latin typeface="Cambria Math" panose="02040503050406030204"/>
                                          </a:rPr>
                                          <m:t>𝒎</m:t>
                                        </m:r>
                                      </m:e>
                                      <m:sub>
                                        <m:r>
                                          <a:rPr lang="zh-CN" altLang="en-US" sz="1600" b="1">
                                            <a:solidFill>
                                              <a:schemeClr val="tx1"/>
                                            </a:solidFill>
                                            <a:effectLst/>
                                            <a:latin typeface="Cambria Math" panose="02040503050406030204"/>
                                          </a:rPr>
                                          <m:t>−</m:t>
                                        </m:r>
                                      </m:sub>
                                    </m:sSub>
                                  </m:e>
                                </m:acc>
                                <m:r>
                                  <a:rPr lang="en-US" sz="1600" b="1">
                                    <a:solidFill>
                                      <a:schemeClr val="tx1"/>
                                    </a:solidFill>
                                    <a:effectLst/>
                                    <a:latin typeface="Cambria Math" panose="02040503050406030204"/>
                                  </a:rPr>
                                  <m:t>=</m:t>
                                </m:r>
                                <m:r>
                                  <a:rPr lang="en-US" sz="1600" b="1" i="1">
                                    <a:solidFill>
                                      <a:schemeClr val="tx1"/>
                                    </a:solidFill>
                                    <a:effectLst/>
                                    <a:latin typeface="Cambria Math" panose="02040503050406030204"/>
                                  </a:rPr>
                                  <m:t>𝟎</m:t>
                                </m:r>
                              </m:oMath>
                            </m:oMathPara>
                          </a14:m>
                          <a:endParaRPr lang="zh-CN" sz="1600" b="1"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b="1"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1</a:t>
                          </a:r>
                          <a:endParaRPr lang="zh-CN" sz="1600" b="1"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20315">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𝑆𝑖𝑏𝑙𝑖𝑛𝑔</m:t>
                                </m:r>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𝑥</m:t>
                                </m:r>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𝑦</m:t>
                                </m:r>
                                <m:r>
                                  <a:rPr lang="en-US" sz="1600" b="0" smtClean="0">
                                    <a:solidFill>
                                      <a:schemeClr val="tx1"/>
                                    </a:solidFill>
                                    <a:effectLst/>
                                    <a:latin typeface="Cambria Math" panose="02040503050406030204"/>
                                  </a:rPr>
                                  <m:t>)</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0</m:t>
                                </m:r>
                              </m:oMath>
                            </m:oMathPara>
                          </a14:m>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zh-CN" alt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0</m:t>
                                </m:r>
                              </m:oMath>
                            </m:oMathPara>
                          </a14:m>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20315">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𝑆𝑖𝑏𝑙𝑖𝑛𝑔</m:t>
                                </m:r>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𝑥</m:t>
                                </m:r>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𝑧</m:t>
                                </m:r>
                                <m:r>
                                  <a:rPr lang="en-US" sz="1600" b="0" smtClean="0">
                                    <a:solidFill>
                                      <a:schemeClr val="tx1"/>
                                    </a:solidFill>
                                    <a:effectLst/>
                                    <a:latin typeface="Cambria Math" panose="02040503050406030204"/>
                                  </a:rPr>
                                  <m:t>)</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0</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zh-CN" alt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0</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20315">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𝑆𝑖𝑏𝑙𝑖𝑛𝑔</m:t>
                                </m:r>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𝑦</m:t>
                                </m:r>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𝑥</m:t>
                                </m:r>
                                <m:r>
                                  <a:rPr lang="en-US" sz="1600" b="0" smtClean="0">
                                    <a:solidFill>
                                      <a:schemeClr val="tx1"/>
                                    </a:solidFill>
                                    <a:effectLst/>
                                    <a:latin typeface="Cambria Math" panose="02040503050406030204"/>
                                  </a:rPr>
                                  <m:t>)</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0</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zh-CN" alt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0</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20315">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𝑆𝑖𝑏𝑙𝑖𝑛𝑔</m:t>
                                </m:r>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𝑦</m:t>
                                </m:r>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𝑧</m:t>
                                </m:r>
                                <m:r>
                                  <a:rPr lang="en-US" sz="1600" b="0" smtClean="0">
                                    <a:solidFill>
                                      <a:schemeClr val="tx1"/>
                                    </a:solidFill>
                                    <a:effectLst/>
                                    <a:latin typeface="Cambria Math" panose="02040503050406030204"/>
                                  </a:rPr>
                                  <m:t>)</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0</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zh-CN" alt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0</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20315">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𝑆𝑖𝑏𝑙𝑖𝑛𝑔</m:t>
                                </m:r>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𝑧</m:t>
                                </m:r>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𝑥</m:t>
                                </m:r>
                                <m:r>
                                  <a:rPr lang="en-US" sz="1600" b="0" smtClean="0">
                                    <a:solidFill>
                                      <a:schemeClr val="tx1"/>
                                    </a:solidFill>
                                    <a:effectLst/>
                                    <a:latin typeface="Cambria Math" panose="02040503050406030204"/>
                                  </a:rPr>
                                  <m:t>)</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0</m:t>
                                </m:r>
                              </m:oMath>
                            </m:oMathPara>
                          </a14:m>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zh-CN" alt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0</m:t>
                                </m:r>
                              </m:oMath>
                            </m:oMathPara>
                          </a14:m>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20315">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𝑆𝑖𝑏𝑙𝑖𝑛𝑔</m:t>
                                </m:r>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𝑧</m:t>
                                </m:r>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𝑦</m:t>
                                </m:r>
                                <m:r>
                                  <a:rPr lang="en-US" sz="1600" b="0" smtClean="0">
                                    <a:solidFill>
                                      <a:schemeClr val="tx1"/>
                                    </a:solidFill>
                                    <a:effectLst/>
                                    <a:latin typeface="Cambria Math" panose="02040503050406030204"/>
                                  </a:rPr>
                                  <m:t>)</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0</m:t>
                                </m:r>
                              </m:oMath>
                            </m:oMathPara>
                          </a14:m>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zh-CN" alt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0</m:t>
                                </m:r>
                              </m:oMath>
                            </m:oMathPara>
                          </a14:m>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20315">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𝐶𝑜𝑢𝑝𝑙𝑒</m:t>
                                </m:r>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𝑥</m:t>
                                </m:r>
                                <m:r>
                                  <a:rPr lang="en-US" sz="1600" b="0" smtClean="0">
                                    <a:solidFill>
                                      <a:schemeClr val="tx1"/>
                                    </a:solidFill>
                                    <a:effectLst/>
                                    <a:latin typeface="Cambria Math" panose="02040503050406030204"/>
                                  </a:rPr>
                                  <m:t>, </m:t>
                                </m:r>
                                <m:r>
                                  <a:rPr lang="en-US" sz="1600" b="0" i="1" smtClean="0">
                                    <a:solidFill>
                                      <a:schemeClr val="tx1"/>
                                    </a:solidFill>
                                    <a:effectLst/>
                                    <a:latin typeface="Cambria Math" panose="02040503050406030204"/>
                                  </a:rPr>
                                  <m:t>𝑦</m:t>
                                </m:r>
                                <m:r>
                                  <a:rPr lang="en-US" sz="1600" b="0" smtClean="0">
                                    <a:solidFill>
                                      <a:schemeClr val="tx1"/>
                                    </a:solidFill>
                                    <a:effectLst/>
                                    <a:latin typeface="Cambria Math" panose="02040503050406030204"/>
                                  </a:rPr>
                                  <m:t>)</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0</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zh-CN" alt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1</m:t>
                                </m:r>
                              </m:oMath>
                            </m:oMathPara>
                          </a14:m>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20315">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𝐶𝑜𝑢𝑝𝑙𝑒</m:t>
                                </m:r>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𝑥</m:t>
                                </m:r>
                                <m:r>
                                  <a:rPr lang="en-US" sz="1600" b="0" smtClean="0">
                                    <a:solidFill>
                                      <a:schemeClr val="tx1"/>
                                    </a:solidFill>
                                    <a:effectLst/>
                                    <a:latin typeface="Cambria Math" panose="02040503050406030204"/>
                                  </a:rPr>
                                  <m:t>, </m:t>
                                </m:r>
                                <m:r>
                                  <a:rPr lang="en-US" sz="1600" b="0" i="1" smtClean="0">
                                    <a:solidFill>
                                      <a:schemeClr val="tx1"/>
                                    </a:solidFill>
                                    <a:effectLst/>
                                    <a:latin typeface="Cambria Math" panose="02040503050406030204"/>
                                  </a:rPr>
                                  <m:t>𝑧</m:t>
                                </m:r>
                                <m:r>
                                  <a:rPr lang="en-US" sz="1600" b="0" smtClean="0">
                                    <a:solidFill>
                                      <a:schemeClr val="tx1"/>
                                    </a:solidFill>
                                    <a:effectLst/>
                                    <a:latin typeface="Cambria Math" panose="02040503050406030204"/>
                                  </a:rPr>
                                  <m:t>)</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1</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zh-CN" alt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1</m:t>
                                </m:r>
                              </m:oMath>
                            </m:oMathPara>
                          </a14:m>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0</a:t>
                          </a:r>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20315">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𝐶𝑜𝑢𝑝𝑙𝑒</m:t>
                                </m:r>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𝑦</m:t>
                                </m:r>
                                <m:r>
                                  <a:rPr lang="en-US" sz="1600" b="0" smtClean="0">
                                    <a:solidFill>
                                      <a:schemeClr val="tx1"/>
                                    </a:solidFill>
                                    <a:effectLst/>
                                    <a:latin typeface="Cambria Math" panose="02040503050406030204"/>
                                  </a:rPr>
                                  <m:t>, </m:t>
                                </m:r>
                                <m:r>
                                  <a:rPr lang="en-US" sz="1600" b="0" i="1" smtClean="0">
                                    <a:solidFill>
                                      <a:schemeClr val="tx1"/>
                                    </a:solidFill>
                                    <a:effectLst/>
                                    <a:latin typeface="Cambria Math" panose="02040503050406030204"/>
                                  </a:rPr>
                                  <m:t>𝑥</m:t>
                                </m:r>
                                <m:r>
                                  <a:rPr lang="en-US" sz="1600" b="0" smtClean="0">
                                    <a:solidFill>
                                      <a:schemeClr val="tx1"/>
                                    </a:solidFill>
                                    <a:effectLst/>
                                    <a:latin typeface="Cambria Math" panose="02040503050406030204"/>
                                  </a:rPr>
                                  <m:t>)</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0</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zh-CN" alt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oMath>
                          </a14:m>
                          <a:r>
                            <a:rPr lang="en-US"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0</a:t>
                          </a:r>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20315">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𝐶𝑜𝑢𝑝𝑙𝑒</m:t>
                                </m:r>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𝑦</m:t>
                                </m:r>
                                <m:r>
                                  <a:rPr lang="en-US" sz="1600" b="0" smtClean="0">
                                    <a:solidFill>
                                      <a:schemeClr val="tx1"/>
                                    </a:solidFill>
                                    <a:effectLst/>
                                    <a:latin typeface="Cambria Math" panose="02040503050406030204"/>
                                  </a:rPr>
                                  <m:t>, </m:t>
                                </m:r>
                                <m:r>
                                  <a:rPr lang="en-US" sz="1600" b="0" i="1" smtClean="0">
                                    <a:solidFill>
                                      <a:schemeClr val="tx1"/>
                                    </a:solidFill>
                                    <a:effectLst/>
                                    <a:latin typeface="Cambria Math" panose="02040503050406030204"/>
                                  </a:rPr>
                                  <m:t>𝑧</m:t>
                                </m:r>
                                <m:r>
                                  <a:rPr lang="en-US" sz="1600" b="0" smtClean="0">
                                    <a:solidFill>
                                      <a:schemeClr val="tx1"/>
                                    </a:solidFill>
                                    <a:effectLst/>
                                    <a:latin typeface="Cambria Math" panose="02040503050406030204"/>
                                  </a:rPr>
                                  <m:t>)</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0</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zh-CN" alt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0</m:t>
                                </m:r>
                              </m:oMath>
                            </m:oMathPara>
                          </a14:m>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20315">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𝐶𝑜𝑢𝑝𝑙𝑒</m:t>
                                </m:r>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𝑧</m:t>
                                </m:r>
                                <m:r>
                                  <a:rPr lang="en-US" sz="1600" b="0" smtClean="0">
                                    <a:solidFill>
                                      <a:schemeClr val="tx1"/>
                                    </a:solidFill>
                                    <a:effectLst/>
                                    <a:latin typeface="Cambria Math" panose="02040503050406030204"/>
                                  </a:rPr>
                                  <m:t>, </m:t>
                                </m:r>
                                <m:r>
                                  <a:rPr lang="en-US" sz="1600" b="0" i="1" smtClean="0">
                                    <a:solidFill>
                                      <a:schemeClr val="tx1"/>
                                    </a:solidFill>
                                    <a:effectLst/>
                                    <a:latin typeface="Cambria Math" panose="02040503050406030204"/>
                                  </a:rPr>
                                  <m:t>𝑥</m:t>
                                </m:r>
                                <m:r>
                                  <a:rPr lang="en-US" sz="1600" b="0" smtClean="0">
                                    <a:solidFill>
                                      <a:schemeClr val="tx1"/>
                                    </a:solidFill>
                                    <a:effectLst/>
                                    <a:latin typeface="Cambria Math" panose="02040503050406030204"/>
                                  </a:rPr>
                                  <m:t>)</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0</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zh-CN" alt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0</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20315">
                    <a:tc vMerge="1">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𝐶𝑜𝑢𝑝𝑙𝑒</m:t>
                                </m:r>
                                <m:r>
                                  <a:rPr lang="en-US" sz="1600" b="0" smtClean="0">
                                    <a:solidFill>
                                      <a:schemeClr val="tx1"/>
                                    </a:solidFill>
                                    <a:effectLst/>
                                    <a:latin typeface="Cambria Math" panose="02040503050406030204"/>
                                  </a:rPr>
                                  <m:t>(</m:t>
                                </m:r>
                                <m:r>
                                  <a:rPr lang="en-US" sz="1600" b="0" i="1" smtClean="0">
                                    <a:solidFill>
                                      <a:schemeClr val="tx1"/>
                                    </a:solidFill>
                                    <a:effectLst/>
                                    <a:latin typeface="Cambria Math" panose="02040503050406030204"/>
                                  </a:rPr>
                                  <m:t>𝑧</m:t>
                                </m:r>
                                <m:r>
                                  <a:rPr lang="en-US" sz="1600" b="0" smtClean="0">
                                    <a:solidFill>
                                      <a:schemeClr val="tx1"/>
                                    </a:solidFill>
                                    <a:effectLst/>
                                    <a:latin typeface="Cambria Math" panose="02040503050406030204"/>
                                  </a:rPr>
                                  <m:t>, </m:t>
                                </m:r>
                                <m:r>
                                  <a:rPr lang="en-US" sz="1600" b="0" i="1" smtClean="0">
                                    <a:solidFill>
                                      <a:schemeClr val="tx1"/>
                                    </a:solidFill>
                                    <a:effectLst/>
                                    <a:latin typeface="Cambria Math" panose="02040503050406030204"/>
                                  </a:rPr>
                                  <m:t>𝑦</m:t>
                                </m:r>
                                <m:r>
                                  <a:rPr lang="en-US" sz="1600" b="0" smtClean="0">
                                    <a:solidFill>
                                      <a:schemeClr val="tx1"/>
                                    </a:solidFill>
                                    <a:effectLst/>
                                    <a:latin typeface="Cambria Math" panose="02040503050406030204"/>
                                  </a:rPr>
                                  <m:t>)</m:t>
                                </m:r>
                              </m:oMath>
                            </m:oMathPara>
                          </a14:m>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0</m:t>
                                </m:r>
                              </m:oMath>
                            </m:oMathPara>
                          </a14:m>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trlPr>
                                      <a:rPr lang="zh-CN" sz="1600" b="0" i="1" smtClean="0">
                                        <a:solidFill>
                                          <a:schemeClr val="tx1"/>
                                        </a:solidFill>
                                        <a:effectLst/>
                                        <a:latin typeface="Cambria Math" panose="02040503050406030204" pitchFamily="18" charset="0"/>
                                      </a:rPr>
                                    </m:ctrlPr>
                                  </m:accPr>
                                  <m:e>
                                    <m:sSub>
                                      <m:sSubPr>
                                        <m:ctrlPr>
                                          <a:rPr lang="zh-CN"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a:rPr>
                                          <m:t>𝑚</m:t>
                                        </m:r>
                                      </m:e>
                                      <m:sub>
                                        <m:r>
                                          <a:rPr lang="zh-CN" altLang="en-US" sz="1600" b="0">
                                            <a:solidFill>
                                              <a:schemeClr val="tx1"/>
                                            </a:solidFill>
                                            <a:effectLst/>
                                            <a:latin typeface="Cambria Math" panose="02040503050406030204"/>
                                          </a:rPr>
                                          <m:t>−</m:t>
                                        </m:r>
                                      </m:sub>
                                    </m:sSub>
                                  </m:e>
                                </m:acc>
                                <m:r>
                                  <a:rPr lang="en-US" sz="1600" b="0">
                                    <a:solidFill>
                                      <a:schemeClr val="tx1"/>
                                    </a:solidFill>
                                    <a:effectLst/>
                                    <a:latin typeface="Cambria Math" panose="02040503050406030204"/>
                                  </a:rPr>
                                  <m:t>=</m:t>
                                </m:r>
                                <m:r>
                                  <a:rPr lang="en-US" sz="1600" b="0" i="1">
                                    <a:solidFill>
                                      <a:schemeClr val="tx1"/>
                                    </a:solidFill>
                                    <a:effectLst/>
                                    <a:latin typeface="Cambria Math" panose="02040503050406030204"/>
                                  </a:rPr>
                                  <m:t>0</m:t>
                                </m:r>
                              </m:oMath>
                            </m:oMathPara>
                          </a14:m>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Choice>
        <mc:Fallback xmlns="">
          <p:graphicFrame>
            <p:nvGraphicFramePr>
              <p:cNvPr id="4" name="表格 3"/>
              <p:cNvGraphicFramePr>
                <a:graphicFrameLocks noGrp="1"/>
              </p:cNvGraphicFramePr>
              <p:nvPr/>
            </p:nvGraphicFramePr>
            <p:xfrm>
              <a:off x="6736701" y="727788"/>
              <a:ext cx="5304550" cy="5737214"/>
            </p:xfrm>
            <a:graphic>
              <a:graphicData uri="http://schemas.openxmlformats.org/drawingml/2006/table">
                <a:tbl>
                  <a:tblPr firstRow="1" firstCol="1" bandRow="1">
                    <a:tableStyleId>{5C22544A-7EE6-4342-B048-85BDC9FD1C3A}</a:tableStyleId>
                  </a:tblPr>
                  <a:tblGrid>
                    <a:gridCol w="1469459"/>
                    <a:gridCol w="1436512"/>
                    <a:gridCol w="860527"/>
                    <a:gridCol w="890323"/>
                    <a:gridCol w="647729"/>
                  </a:tblGrid>
                  <a:tr h="548876">
                    <a:tc gridSpan="2">
                      <a:txBody>
                        <a:bodyPr/>
                        <a:lstStyle/>
                        <a:p>
                          <a:pPr algn="ctr">
                            <a:spcBef>
                              <a:spcPts val="0"/>
                            </a:spcBef>
                            <a:spcAft>
                              <a:spcPts val="0"/>
                            </a:spcAft>
                          </a:pPr>
                          <a:r>
                            <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推理规则</a:t>
                          </a:r>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spcBef>
                              <a:spcPts val="0"/>
                            </a:spcBef>
                            <a:spcAft>
                              <a:spcPts val="0"/>
                            </a:spcAft>
                          </a:pPr>
                          <a:r>
                            <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推理规则涵盖的</a:t>
                          </a:r>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p>
                          <a:pPr algn="ctr">
                            <a:spcBef>
                              <a:spcPts val="0"/>
                            </a:spcBef>
                            <a:spcAft>
                              <a:spcPts val="0"/>
                            </a:spcAft>
                          </a:pPr>
                          <a:r>
                            <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正例和反例数</a:t>
                          </a:r>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tc>
                    <a:tc rowSpan="2">
                      <a:txBody>
                        <a:bodyPr/>
                        <a:lstStyle/>
                        <a:p>
                          <a:pPr algn="ctr">
                            <a:spcBef>
                              <a:spcPts val="0"/>
                            </a:spcBef>
                            <a:spcAft>
                              <a:spcPts val="0"/>
                            </a:spcAft>
                          </a:pPr>
                          <a:r>
                            <a:rPr lang="en-US"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FOIL</a:t>
                          </a:r>
                          <a:r>
                            <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信息增益值</a:t>
                          </a:r>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55378">
                    <a:tc>
                      <a:txBody>
                        <a:bodyPr/>
                        <a:lstStyle/>
                        <a:p>
                          <a:pPr algn="ctr">
                            <a:spcBef>
                              <a:spcPts val="0"/>
                            </a:spcBef>
                            <a:spcAft>
                              <a:spcPts val="0"/>
                            </a:spcAft>
                          </a:pPr>
                          <a:r>
                            <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现有规则</a:t>
                          </a:r>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0"/>
                            </a:spcBef>
                            <a:spcAft>
                              <a:spcPts val="0"/>
                            </a:spcAft>
                          </a:pPr>
                          <a:r>
                            <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拟加入前提</a:t>
                          </a:r>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p>
                          <a:pPr algn="ctr">
                            <a:spcBef>
                              <a:spcPts val="0"/>
                            </a:spcBef>
                            <a:spcAft>
                              <a:spcPts val="0"/>
                            </a:spcAft>
                          </a:pPr>
                          <a:r>
                            <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约束谓词</a:t>
                          </a:r>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0"/>
                            </a:spcBef>
                            <a:spcAft>
                              <a:spcPts val="0"/>
                            </a:spcAft>
                          </a:pPr>
                          <a:r>
                            <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正例</a:t>
                          </a:r>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0"/>
                            </a:spcBef>
                            <a:spcAft>
                              <a:spcPts val="0"/>
                            </a:spcAft>
                          </a:pPr>
                          <a:r>
                            <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反例</a:t>
                          </a:r>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840">
                    <a:tc gridSpan="2">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hMerge="1">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1.32</a:t>
                          </a:r>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840">
                    <a:tc rowSpan="18">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840">
                    <a:tc vMerge="1">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840">
                    <a:tc vMerge="1">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840">
                    <a:tc vMerge="1">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840">
                    <a:tc vMerge="1">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840">
                    <a:tc vMerge="1">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b="1"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1</a:t>
                          </a:r>
                          <a:endParaRPr lang="zh-CN" sz="1600" b="1"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840">
                    <a:tc vMerge="1">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840">
                    <a:tc vMerge="1">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840">
                    <a:tc vMerge="1">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840">
                    <a:tc vMerge="1">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840">
                    <a:tc vMerge="1">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840">
                    <a:tc vMerge="1">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840">
                    <a:tc vMerge="1">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840">
                    <a:tc vMerge="1">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0</a:t>
                          </a:r>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840">
                    <a:tc vMerge="1">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16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840">
                    <a:tc vMerge="1">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840">
                    <a:tc vMerge="1">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840">
                    <a:tc vMerge="1">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algn="ctr">
                            <a:spcBef>
                              <a:spcPts val="1000"/>
                            </a:spcBef>
                            <a:spcAft>
                              <a:spcPts val="0"/>
                            </a:spcAft>
                          </a:pPr>
                          <a:r>
                            <a:rPr lang="en-US"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NA</a:t>
                          </a:r>
                          <a:endParaRPr lang="zh-CN" sz="16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Fallback>
      </mc:AlternateContent>
      <p:sp>
        <p:nvSpPr>
          <p:cNvPr id="5" name="下箭头 2"/>
          <p:cNvSpPr/>
          <p:nvPr/>
        </p:nvSpPr>
        <p:spPr>
          <a:xfrm>
            <a:off x="2730830" y="2432941"/>
            <a:ext cx="504967" cy="818866"/>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mc:AlternateContent xmlns:mc="http://schemas.openxmlformats.org/markup-compatibility/2006">
        <mc:Choice xmlns:a14="http://schemas.microsoft.com/office/drawing/2010/main" Requires="a14">
          <p:sp>
            <p:nvSpPr>
              <p:cNvPr id="6" name="矩形 5"/>
              <p:cNvSpPr/>
              <p:nvPr/>
            </p:nvSpPr>
            <p:spPr>
              <a:xfrm>
                <a:off x="692500" y="3429000"/>
                <a:ext cx="4581625" cy="2246769"/>
              </a:xfrm>
              <a:prstGeom prst="rect">
                <a:avLst/>
              </a:prstGeom>
            </p:spPr>
            <p:txBody>
              <a:bodyPr wrap="square">
                <a:spAutoFit/>
              </a:bodyPr>
              <a:lstStyle/>
              <a:p>
                <a:pPr algn="ct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已知：</a:t>
                </a:r>
                <a:endParaRPr lang="en-US" altLang="zh-CN" sz="2800" i="1" dirty="0">
                  <a:latin typeface="Times New Roman" panose="02020603050405020304" pitchFamily="16" charset="0"/>
                  <a:ea typeface="黑体" panose="02010609060101010101" pitchFamily="49" charset="-122"/>
                  <a:cs typeface="Times New Roman" panose="02020603050405020304" pitchFamily="16" charset="0"/>
                </a:endParaRPr>
              </a:p>
              <a:p>
                <a:pPr algn="ctr"/>
                <a14:m>
                  <m:oMath xmlns:m="http://schemas.openxmlformats.org/officeDocument/2006/math">
                    <m:r>
                      <a:rPr lang="en-US" altLang="zh-CN" sz="2800" i="1">
                        <a:latin typeface="Cambria Math" panose="02040503050406030204"/>
                      </a:rPr>
                      <m:t>𝑀𝑜𝑡ℎ𝑒𝑟</m:t>
                    </m:r>
                  </m:oMath>
                </a14:m>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(James, Ann)</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a:p>
                <a:pPr algn="ctr"/>
                <a14:m>
                  <m:oMath xmlns:m="http://schemas.openxmlformats.org/officeDocument/2006/math">
                    <m:r>
                      <a:rPr lang="en-US" altLang="zh-CN" sz="2800" i="1">
                        <a:latin typeface="Cambria Math" panose="02040503050406030204"/>
                      </a:rPr>
                      <m:t>𝐶𝑜𝑢𝑝𝑙𝑒</m:t>
                    </m:r>
                  </m:oMath>
                </a14:m>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a:t>
                </a:r>
                <a:r>
                  <a:rPr lang="en-US" altLang="zh-CN" sz="2800" dirty="0" err="1">
                    <a:latin typeface="Times New Roman" panose="02020603050405020304" pitchFamily="16" charset="0"/>
                    <a:ea typeface="黑体" panose="02010609060101010101" pitchFamily="49" charset="-122"/>
                    <a:cs typeface="Times New Roman" panose="02020603050405020304" pitchFamily="16" charset="0"/>
                  </a:rPr>
                  <a:t>David,James</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a:p>
                <a:pPr algn="ct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a:p>
                <a:pPr algn="ct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于是：</a:t>
                </a:r>
                <a14:m>
                  <m:oMath xmlns:m="http://schemas.openxmlformats.org/officeDocument/2006/math">
                    <m:r>
                      <a:rPr lang="en-US" altLang="zh-CN" sz="2800" i="1">
                        <a:latin typeface="Cambria Math" panose="02040503050406030204"/>
                      </a:rPr>
                      <m:t>𝐹𝑎𝑡ℎ𝑒𝑟</m:t>
                    </m:r>
                  </m:oMath>
                </a14:m>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(David, Ann)</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6" name="矩形 5"/>
              <p:cNvSpPr>
                <a:spLocks noRot="1" noChangeAspect="1" noMove="1" noResize="1" noEditPoints="1" noAdjustHandles="1" noChangeArrowheads="1" noChangeShapeType="1" noTextEdit="1"/>
              </p:cNvSpPr>
              <p:nvPr/>
            </p:nvSpPr>
            <p:spPr>
              <a:xfrm>
                <a:off x="692500" y="3429000"/>
                <a:ext cx="4581625" cy="2246769"/>
              </a:xfrm>
              <a:prstGeom prst="rect">
                <a:avLst/>
              </a:prstGeom>
              <a:blipFill rotWithShape="1">
                <a:blip r:embed="rId3"/>
                <a:stretch>
                  <a:fillRect l="-8" r="10" b="6"/>
                </a:stretch>
              </a:blipFill>
            </p:spPr>
            <p:txBody>
              <a:bodyPr/>
              <a:lstStyle/>
              <a:p>
                <a:r>
                  <a:rPr lang="zh-CN" altLang="en-US">
                    <a:noFill/>
                  </a:rPr>
                  <a:t> </a:t>
                </a:r>
              </a:p>
            </p:txBody>
          </p:sp>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知识图谱推理</a:t>
            </a:r>
            <a:r>
              <a:rPr lang="en-US" altLang="zh-CN" dirty="0"/>
              <a:t>:</a:t>
            </a:r>
            <a:r>
              <a:rPr lang="zh-CN" altLang="en-US" dirty="0"/>
              <a:t> </a:t>
            </a:r>
            <a:r>
              <a:rPr lang="en-US" altLang="zh-CN" dirty="0">
                <a:solidFill>
                  <a:srgbClr val="00B0F0"/>
                </a:solidFill>
              </a:rPr>
              <a:t>FOIL</a:t>
            </a:r>
            <a:r>
              <a:rPr lang="en-US" altLang="zh-CN" dirty="0"/>
              <a:t> (First Order Inductive Learner)</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lvl="1"/>
                <a:endParaRPr lang="en-US" altLang="zh-CN" dirty="0"/>
              </a:p>
              <a:p>
                <a:pPr lvl="1"/>
                <a:endParaRPr lang="en-US" altLang="zh-CN" dirty="0"/>
              </a:p>
              <a:p>
                <a:pPr lvl="1"/>
                <a:endParaRPr lang="en-US" altLang="zh-CN" dirty="0"/>
              </a:p>
              <a:p>
                <a:r>
                  <a:rPr lang="zh-CN" altLang="en-US" dirty="0"/>
                  <a:t>推理</a:t>
                </a:r>
                <a:r>
                  <a:rPr lang="zh-CN" altLang="en-US" dirty="0">
                    <a:latin typeface="黑体" panose="02010609060101010101" pitchFamily="49" charset="-122"/>
                    <a:cs typeface="Times New Roman" panose="02020603050405020304" pitchFamily="16" charset="0"/>
                  </a:rPr>
                  <a:t>手段</a:t>
                </a:r>
                <a:r>
                  <a:rPr lang="en-US" altLang="zh-CN" dirty="0">
                    <a:latin typeface="黑体" panose="02010609060101010101" pitchFamily="49" charset="-122"/>
                    <a:cs typeface="Times New Roman" panose="02020603050405020304" pitchFamily="16" charset="0"/>
                  </a:rPr>
                  <a:t>:</a:t>
                </a:r>
                <a:r>
                  <a:rPr lang="en-US" altLang="zh-CN" sz="2800" dirty="0">
                    <a:latin typeface="黑体" panose="02010609060101010101" pitchFamily="49" charset="-122"/>
                    <a:cs typeface="Times New Roman" panose="02020603050405020304" pitchFamily="16" charset="0"/>
                  </a:rPr>
                  <a:t> </a:t>
                </a:r>
                <a:r>
                  <a:rPr lang="en-US" altLang="zh-CN" sz="2800" i="1" dirty="0">
                    <a:solidFill>
                      <a:srgbClr val="0066CC"/>
                    </a:solidFill>
                    <a:latin typeface="Times New Roman" panose="02020603050405020304" pitchFamily="16" charset="0"/>
                    <a:cs typeface="Times New Roman" panose="02020603050405020304" pitchFamily="16" charset="0"/>
                  </a:rPr>
                  <a:t>examples(positive </a:t>
                </a:r>
                <a:r>
                  <a:rPr lang="en-US" altLang="zh-CN" sz="2800" dirty="0">
                    <a:latin typeface="Times New Roman" panose="02020603050405020304" pitchFamily="16" charset="0"/>
                    <a:cs typeface="Times New Roman" panose="02020603050405020304" pitchFamily="16" charset="0"/>
                  </a:rPr>
                  <a:t>+ </a:t>
                </a:r>
                <a:r>
                  <a:rPr lang="en-US" altLang="zh-CN" sz="2800" i="1" dirty="0">
                    <a:solidFill>
                      <a:srgbClr val="0066CC"/>
                    </a:solidFill>
                    <a:latin typeface="Times New Roman" panose="02020603050405020304" pitchFamily="16" charset="0"/>
                    <a:cs typeface="Times New Roman" panose="02020603050405020304" pitchFamily="16" charset="0"/>
                  </a:rPr>
                  <a:t>negative </a:t>
                </a:r>
                <a:r>
                  <a:rPr lang="en-US" altLang="zh-CN" sz="2800" dirty="0">
                    <a:latin typeface="Times New Roman" panose="02020603050405020304" pitchFamily="16" charset="0"/>
                    <a:cs typeface="Times New Roman" panose="02020603050405020304" pitchFamily="16" charset="0"/>
                  </a:rPr>
                  <a:t>+ </a:t>
                </a:r>
                <a:r>
                  <a:rPr lang="en-US" altLang="zh-CN" sz="2800" i="1" dirty="0">
                    <a:solidFill>
                      <a:srgbClr val="0066CC"/>
                    </a:solidFill>
                    <a:latin typeface="Times New Roman" panose="02020603050405020304" pitchFamily="16" charset="0"/>
                    <a:cs typeface="Times New Roman" panose="02020603050405020304" pitchFamily="16" charset="0"/>
                  </a:rPr>
                  <a:t>background) </a:t>
                </a:r>
                <a14:m>
                  <m:oMath xmlns:m="http://schemas.openxmlformats.org/officeDocument/2006/math">
                    <m:r>
                      <a:rPr lang="en-US" altLang="zh-CN" sz="2800" i="1">
                        <a:latin typeface="Cambria Math" panose="02040503050406030204"/>
                        <a:ea typeface="Cambria Math" panose="02040503050406030204"/>
                        <a:cs typeface="Times New Roman" panose="02020603050405020304" pitchFamily="16" charset="0"/>
                      </a:rPr>
                      <m:t>⟹</m:t>
                    </m:r>
                  </m:oMath>
                </a14:m>
                <a:r>
                  <a:rPr lang="en-US" altLang="zh-CN" sz="2800" dirty="0">
                    <a:latin typeface="Times New Roman" panose="02020603050405020304" pitchFamily="16" charset="0"/>
                    <a:cs typeface="Times New Roman" panose="02020603050405020304" pitchFamily="16" charset="0"/>
                  </a:rPr>
                  <a:t> </a:t>
                </a:r>
                <a:r>
                  <a:rPr lang="en-US" altLang="zh-CN" sz="2800" dirty="0">
                    <a:solidFill>
                      <a:srgbClr val="C00000"/>
                    </a:solidFill>
                    <a:latin typeface="Times New Roman" panose="02020603050405020304" pitchFamily="16" charset="0"/>
                    <a:cs typeface="Times New Roman" panose="02020603050405020304" pitchFamily="16" charset="0"/>
                  </a:rPr>
                  <a:t>hypothesis </a:t>
                </a:r>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p:cNvSpPr/>
              <p:nvPr/>
            </p:nvSpPr>
            <p:spPr>
              <a:xfrm>
                <a:off x="536008" y="693943"/>
                <a:ext cx="10825692" cy="648191"/>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3200" i="1">
                          <a:latin typeface="Cambria Math" panose="02040503050406030204"/>
                        </a:rPr>
                        <m:t>(∀</m:t>
                      </m:r>
                      <m:r>
                        <a:rPr lang="en-US" altLang="zh-CN" sz="3200" i="1">
                          <a:latin typeface="Cambria Math" panose="02040503050406030204"/>
                        </a:rPr>
                        <m:t>𝑥</m:t>
                      </m:r>
                      <m:r>
                        <a:rPr lang="en-US" altLang="zh-CN" sz="3200" i="1">
                          <a:latin typeface="Cambria Math" panose="02040503050406030204"/>
                        </a:rPr>
                        <m:t>)(∀</m:t>
                      </m:r>
                      <m:r>
                        <a:rPr lang="en-US" altLang="zh-CN" sz="3200" i="1">
                          <a:latin typeface="Cambria Math" panose="02040503050406030204"/>
                        </a:rPr>
                        <m:t>𝑦</m:t>
                      </m:r>
                      <m:r>
                        <a:rPr lang="en-US" altLang="zh-CN" sz="3200" i="1">
                          <a:latin typeface="Cambria Math" panose="02040503050406030204"/>
                        </a:rPr>
                        <m:t>)(∀</m:t>
                      </m:r>
                      <m:r>
                        <a:rPr lang="en-US" altLang="zh-CN" sz="3200" i="1">
                          <a:latin typeface="Cambria Math" panose="02040503050406030204"/>
                        </a:rPr>
                        <m:t>𝑧</m:t>
                      </m:r>
                      <m:r>
                        <a:rPr lang="en-US" altLang="zh-CN" sz="3200" i="1">
                          <a:latin typeface="Cambria Math" panose="02040503050406030204"/>
                        </a:rPr>
                        <m:t>)</m:t>
                      </m:r>
                      <m:d>
                        <m:dPr>
                          <m:ctrlPr>
                            <a:rPr lang="zh-CN" altLang="zh-CN" sz="3200" i="1">
                              <a:latin typeface="Cambria Math" panose="02040503050406030204" pitchFamily="18" charset="0"/>
                            </a:rPr>
                          </m:ctrlPr>
                        </m:dPr>
                        <m:e>
                          <m:r>
                            <a:rPr lang="en-US" altLang="zh-CN" sz="3200" i="1">
                              <a:latin typeface="Cambria Math" panose="02040503050406030204"/>
                            </a:rPr>
                            <m:t>𝑀𝑜𝑡ℎ𝑒𝑟</m:t>
                          </m:r>
                          <m:d>
                            <m:dPr>
                              <m:ctrlPr>
                                <a:rPr lang="zh-CN" altLang="zh-CN" sz="3200" i="1">
                                  <a:latin typeface="Cambria Math" panose="02040503050406030204" pitchFamily="18" charset="0"/>
                                </a:rPr>
                              </m:ctrlPr>
                            </m:dPr>
                            <m:e>
                              <m:r>
                                <a:rPr lang="en-US" altLang="zh-CN" sz="3200" i="1">
                                  <a:latin typeface="Cambria Math" panose="02040503050406030204"/>
                                </a:rPr>
                                <m:t>𝑧</m:t>
                              </m:r>
                              <m:r>
                                <a:rPr lang="en-US" altLang="zh-CN" sz="3200" i="1">
                                  <a:latin typeface="Cambria Math" panose="02040503050406030204"/>
                                </a:rPr>
                                <m:t>, </m:t>
                              </m:r>
                              <m:r>
                                <a:rPr lang="en-US" altLang="zh-CN" sz="3200" i="1">
                                  <a:latin typeface="Cambria Math" panose="02040503050406030204"/>
                                </a:rPr>
                                <m:t>𝑦</m:t>
                              </m:r>
                            </m:e>
                          </m:d>
                          <m:r>
                            <a:rPr lang="en-US" altLang="zh-CN" sz="3200" i="1">
                              <a:latin typeface="Cambria Math" panose="02040503050406030204"/>
                            </a:rPr>
                            <m:t>∧</m:t>
                          </m:r>
                          <m:r>
                            <a:rPr lang="en-US" altLang="zh-CN" sz="3200">
                              <a:latin typeface="Cambria Math" panose="02040503050406030204"/>
                            </a:rPr>
                            <m:t> </m:t>
                          </m:r>
                          <m:r>
                            <a:rPr lang="en-US" altLang="zh-CN" sz="3200" i="1">
                              <a:latin typeface="Cambria Math" panose="02040503050406030204"/>
                            </a:rPr>
                            <m:t>𝐶𝑜𝑢𝑝𝑙𝑒</m:t>
                          </m:r>
                          <m:d>
                            <m:dPr>
                              <m:ctrlPr>
                                <a:rPr lang="zh-CN" altLang="zh-CN" sz="3200" i="1">
                                  <a:latin typeface="Cambria Math" panose="02040503050406030204" pitchFamily="18" charset="0"/>
                                </a:rPr>
                              </m:ctrlPr>
                            </m:dPr>
                            <m:e>
                              <m:r>
                                <a:rPr lang="en-US" altLang="zh-CN" sz="3200" i="1">
                                  <a:latin typeface="Cambria Math" panose="02040503050406030204"/>
                                </a:rPr>
                                <m:t>𝑥</m:t>
                              </m:r>
                              <m:r>
                                <a:rPr lang="en-US" altLang="zh-CN" sz="3200" i="1">
                                  <a:latin typeface="Cambria Math" panose="02040503050406030204"/>
                                </a:rPr>
                                <m:t>,</m:t>
                              </m:r>
                              <m:r>
                                <a:rPr lang="en-US" altLang="zh-CN" sz="3200" i="1">
                                  <a:latin typeface="Cambria Math" panose="02040503050406030204"/>
                                </a:rPr>
                                <m:t>𝑧</m:t>
                              </m:r>
                            </m:e>
                          </m:d>
                          <m:r>
                            <a:rPr lang="en-US" altLang="zh-CN" sz="3200" i="1">
                              <a:latin typeface="Cambria Math" panose="02040503050406030204"/>
                            </a:rPr>
                            <m:t>→</m:t>
                          </m:r>
                          <m:r>
                            <a:rPr lang="en-US" altLang="zh-CN" sz="3200" i="1">
                              <a:latin typeface="Cambria Math" panose="02040503050406030204"/>
                            </a:rPr>
                            <m:t>𝐹𝑎𝑡ℎ𝑒𝑟</m:t>
                          </m:r>
                          <m:d>
                            <m:dPr>
                              <m:ctrlPr>
                                <a:rPr lang="zh-CN" altLang="zh-CN" sz="3200" i="1">
                                  <a:latin typeface="Cambria Math" panose="02040503050406030204" pitchFamily="18" charset="0"/>
                                </a:rPr>
                              </m:ctrlPr>
                            </m:dPr>
                            <m:e>
                              <m:r>
                                <a:rPr lang="en-US" altLang="zh-CN" sz="3200" i="1">
                                  <a:latin typeface="Cambria Math" panose="02040503050406030204"/>
                                </a:rPr>
                                <m:t>𝑥</m:t>
                              </m:r>
                              <m:r>
                                <a:rPr lang="en-US" altLang="zh-CN" sz="3200" i="1">
                                  <a:latin typeface="Cambria Math" panose="02040503050406030204"/>
                                </a:rPr>
                                <m:t>, </m:t>
                              </m:r>
                              <m:r>
                                <a:rPr lang="en-US" altLang="zh-CN" sz="3200" i="1">
                                  <a:latin typeface="Cambria Math" panose="02040503050406030204"/>
                                </a:rPr>
                                <m:t>𝑦</m:t>
                              </m:r>
                            </m:e>
                          </m:d>
                        </m:e>
                      </m:d>
                    </m:oMath>
                  </m:oMathPara>
                </a14:m>
                <a:endParaRPr lang="zh-CN" altLang="zh-CN" sz="4000" dirty="0"/>
              </a:p>
            </p:txBody>
          </p:sp>
        </mc:Choice>
        <mc:Fallback>
          <p:sp>
            <p:nvSpPr>
              <p:cNvPr id="4" name="矩形 3"/>
              <p:cNvSpPr>
                <a:spLocks noRot="1" noChangeAspect="1" noMove="1" noResize="1" noEditPoints="1" noAdjustHandles="1" noChangeArrowheads="1" noChangeShapeType="1" noTextEdit="1"/>
              </p:cNvSpPr>
              <p:nvPr/>
            </p:nvSpPr>
            <p:spPr>
              <a:xfrm>
                <a:off x="536008" y="693943"/>
                <a:ext cx="10825692" cy="648191"/>
              </a:xfrm>
              <a:prstGeom prst="rect">
                <a:avLst/>
              </a:prstGeom>
              <a:blipFill rotWithShape="1">
                <a:blip r:embed="rId2"/>
                <a:stretch>
                  <a:fillRect l="-1" t="-81" r="3" b="58"/>
                </a:stretch>
              </a:blipFill>
            </p:spPr>
            <p:txBody>
              <a:bodyPr/>
              <a:lstStyle/>
              <a:p>
                <a:r>
                  <a:rPr lang="zh-CN" altLang="en-US">
                    <a:noFill/>
                  </a:rPr>
                  <a:t> </a:t>
                </a:r>
              </a:p>
            </p:txBody>
          </p:sp>
        </mc:Fallback>
      </mc:AlternateContent>
      <p:cxnSp>
        <p:nvCxnSpPr>
          <p:cNvPr id="5" name="直接连接符 4"/>
          <p:cNvCxnSpPr/>
          <p:nvPr/>
        </p:nvCxnSpPr>
        <p:spPr>
          <a:xfrm>
            <a:off x="9010607" y="1488348"/>
            <a:ext cx="1937982" cy="13647"/>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上箭头 4"/>
          <p:cNvSpPr/>
          <p:nvPr/>
        </p:nvSpPr>
        <p:spPr>
          <a:xfrm>
            <a:off x="9907108" y="1526395"/>
            <a:ext cx="388127" cy="504967"/>
          </a:xfrm>
          <a:prstGeom prst="up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3200" dirty="0">
              <a:solidFill>
                <a:schemeClr val="lt1"/>
              </a:solidFill>
              <a:ea typeface="黑体" panose="02010609060101010101" pitchFamily="49" charset="-122"/>
            </a:endParaRPr>
          </a:p>
        </p:txBody>
      </p:sp>
      <p:cxnSp>
        <p:nvCxnSpPr>
          <p:cNvPr id="7" name="直接连接符 6"/>
          <p:cNvCxnSpPr/>
          <p:nvPr/>
        </p:nvCxnSpPr>
        <p:spPr>
          <a:xfrm>
            <a:off x="656890" y="1466883"/>
            <a:ext cx="728754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上箭头 8"/>
          <p:cNvSpPr/>
          <p:nvPr/>
        </p:nvSpPr>
        <p:spPr>
          <a:xfrm>
            <a:off x="3494578" y="1493224"/>
            <a:ext cx="388127" cy="504967"/>
          </a:xfrm>
          <a:prstGeom prst="up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3200" dirty="0">
              <a:ea typeface="黑体" panose="02010609060101010101" pitchFamily="49" charset="-122"/>
            </a:endParaRPr>
          </a:p>
        </p:txBody>
      </p:sp>
      <p:sp>
        <p:nvSpPr>
          <p:cNvPr id="9" name="矩形 8"/>
          <p:cNvSpPr/>
          <p:nvPr/>
        </p:nvSpPr>
        <p:spPr>
          <a:xfrm>
            <a:off x="8299591" y="1923551"/>
            <a:ext cx="3603163" cy="646331"/>
          </a:xfrm>
          <a:prstGeom prst="rect">
            <a:avLst/>
          </a:prstGeom>
        </p:spPr>
        <p:txBody>
          <a:bodyPr wrap="square">
            <a:spAutoFit/>
          </a:bodyPr>
          <a:lstStyle/>
          <a:p>
            <a:pPr algn="ctr"/>
            <a:r>
              <a:rPr lang="zh-CN" altLang="en-US" sz="3600" dirty="0">
                <a:latin typeface="黑体" panose="02010609060101010101" pitchFamily="49" charset="-122"/>
                <a:ea typeface="黑体" panose="02010609060101010101" pitchFamily="49" charset="-122"/>
              </a:rPr>
              <a:t>目标谓词</a:t>
            </a:r>
            <a:r>
              <a:rPr lang="en-US" altLang="zh-CN" sz="3600" dirty="0">
                <a:latin typeface="黑体" panose="02010609060101010101" pitchFamily="49" charset="-122"/>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已知</a:t>
            </a:r>
            <a:r>
              <a:rPr lang="en-US" altLang="zh-CN" sz="3600" dirty="0">
                <a:latin typeface="黑体" panose="02010609060101010101" pitchFamily="49" charset="-122"/>
                <a:ea typeface="黑体" panose="02010609060101010101" pitchFamily="49" charset="-122"/>
              </a:rPr>
              <a:t>)</a:t>
            </a:r>
            <a:endParaRPr lang="zh-CN" altLang="en-US" sz="3600" dirty="0">
              <a:latin typeface="黑体" panose="02010609060101010101" pitchFamily="49" charset="-122"/>
              <a:ea typeface="黑体" panose="02010609060101010101" pitchFamily="49" charset="-122"/>
            </a:endParaRPr>
          </a:p>
        </p:txBody>
      </p:sp>
      <p:sp>
        <p:nvSpPr>
          <p:cNvPr id="10" name="矩形 9"/>
          <p:cNvSpPr/>
          <p:nvPr/>
        </p:nvSpPr>
        <p:spPr>
          <a:xfrm>
            <a:off x="368685" y="1949910"/>
            <a:ext cx="6639914" cy="646331"/>
          </a:xfrm>
          <a:prstGeom prst="rect">
            <a:avLst/>
          </a:prstGeom>
        </p:spPr>
        <p:txBody>
          <a:bodyPr wrap="square">
            <a:spAutoFit/>
          </a:bodyPr>
          <a:lstStyle/>
          <a:p>
            <a:pPr algn="ctr"/>
            <a:r>
              <a:rPr lang="zh-CN" altLang="en-US" sz="3600" dirty="0">
                <a:latin typeface="黑体" panose="02010609060101010101" pitchFamily="49" charset="-122"/>
                <a:ea typeface="黑体" panose="02010609060101010101" pitchFamily="49" charset="-122"/>
              </a:rPr>
              <a:t>前提约束谓词</a:t>
            </a:r>
            <a:r>
              <a:rPr lang="en-US" altLang="zh-CN" sz="3600" dirty="0">
                <a:latin typeface="黑体" panose="02010609060101010101" pitchFamily="49" charset="-122"/>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学习得到</a:t>
            </a:r>
            <a:r>
              <a:rPr lang="en-US" altLang="zh-CN" sz="3600" dirty="0">
                <a:latin typeface="黑体" panose="02010609060101010101" pitchFamily="49" charset="-122"/>
                <a:ea typeface="黑体" panose="02010609060101010101" pitchFamily="49" charset="-122"/>
              </a:rPr>
              <a:t>)</a:t>
            </a:r>
            <a:endParaRPr lang="zh-CN" altLang="en-US" sz="3600" dirty="0">
              <a:latin typeface="黑体" panose="02010609060101010101" pitchFamily="49" charset="-122"/>
              <a:ea typeface="黑体" panose="02010609060101010101" pitchFamily="49" charset="-122"/>
            </a:endParaRPr>
          </a:p>
        </p:txBody>
      </p:sp>
      <p:sp>
        <p:nvSpPr>
          <p:cNvPr id="11" name="矩形 10"/>
          <p:cNvSpPr/>
          <p:nvPr/>
        </p:nvSpPr>
        <p:spPr>
          <a:xfrm>
            <a:off x="8763705" y="707590"/>
            <a:ext cx="2597995" cy="698225"/>
          </a:xfrm>
          <a:prstGeom prst="rect">
            <a:avLst/>
          </a:prstGeom>
          <a:solidFill>
            <a:srgbClr val="FFFF00">
              <a:alpha val="32000"/>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mc:AlternateContent xmlns:mc="http://schemas.openxmlformats.org/markup-compatibility/2006" xmlns:a14="http://schemas.microsoft.com/office/drawing/2010/main">
        <mc:Choice Requires="a14">
          <p:graphicFrame>
            <p:nvGraphicFramePr>
              <p:cNvPr id="12" name="表格 11"/>
              <p:cNvGraphicFramePr>
                <a:graphicFrameLocks noGrp="1"/>
              </p:cNvGraphicFramePr>
              <p:nvPr/>
            </p:nvGraphicFramePr>
            <p:xfrm>
              <a:off x="312306" y="3636173"/>
              <a:ext cx="5816045" cy="2448560"/>
            </p:xfrm>
            <a:graphic>
              <a:graphicData uri="http://schemas.openxmlformats.org/drawingml/2006/table">
                <a:tbl>
                  <a:tblPr firstRow="1" firstCol="1" bandRow="1">
                    <a:tableStyleId>{5C22544A-7EE6-4342-B048-85BDC9FD1C3A}</a:tableStyleId>
                  </a:tblPr>
                  <a:tblGrid>
                    <a:gridCol w="475626"/>
                    <a:gridCol w="2231615"/>
                    <a:gridCol w="766919"/>
                    <a:gridCol w="2341885"/>
                  </a:tblGrid>
                  <a:tr h="2193146">
                    <a:tc>
                      <a:txBody>
                        <a:bodyPr/>
                        <a:lstStyle/>
                        <a:p>
                          <a:pPr algn="ctr">
                            <a:spcBef>
                              <a:spcPts val="1000"/>
                            </a:spcBef>
                            <a:spcAft>
                              <a:spcPts val="0"/>
                            </a:spcAft>
                          </a:pPr>
                          <a:r>
                            <a:rPr lang="zh-CN" sz="1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背景知识</a:t>
                          </a:r>
                          <a:endParaRPr lang="en-US" altLang="zh-CN" sz="1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p>
                          <a:pPr algn="ctr">
                            <a:spcBef>
                              <a:spcPts val="1000"/>
                            </a:spcBef>
                            <a:spcAft>
                              <a:spcPts val="0"/>
                            </a:spcAft>
                          </a:pPr>
                          <a:r>
                            <a:rPr lang="zh-CN" altLang="en-US" sz="1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样例</a:t>
                          </a:r>
                          <a:endParaRPr lang="en-US" altLang="zh-CN" sz="1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p>
                          <a:pPr algn="ctr">
                            <a:spcBef>
                              <a:spcPts val="1000"/>
                            </a:spcBef>
                            <a:spcAft>
                              <a:spcPts val="0"/>
                            </a:spcAft>
                          </a:pPr>
                          <a:r>
                            <a:rPr lang="zh-CN" altLang="en-US" sz="1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集合</a:t>
                          </a:r>
                          <a:endParaRPr lang="zh-CN" sz="1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Bef>
                              <a:spcPts val="1000"/>
                            </a:spcBef>
                            <a:spcAft>
                              <a:spcPts val="0"/>
                            </a:spcAft>
                          </a:pPr>
                          <a14:m>
                            <m:oMath xmlns:m="http://schemas.openxmlformats.org/officeDocument/2006/math">
                              <m:r>
                                <m:rPr>
                                  <m:sty m:val="p"/>
                                </m:rPr>
                                <a:rPr lang="en-US" sz="1800" b="0" i="1" smtClean="0">
                                  <a:solidFill>
                                    <a:schemeClr val="tx1"/>
                                  </a:solidFill>
                                  <a:effectLst/>
                                  <a:latin typeface="Cambria Math" panose="02040503050406030204"/>
                                </a:rPr>
                                <m:t>Sibling</m:t>
                              </m:r>
                            </m:oMath>
                          </a14:m>
                          <a:r>
                            <a:rPr lang="en-US" sz="1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(Ann, Mike)</a:t>
                          </a:r>
                          <a:endParaRPr lang="zh-CN" sz="1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p>
                          <a:pPr algn="just">
                            <a:spcBef>
                              <a:spcPts val="1000"/>
                            </a:spcBef>
                            <a:spcAft>
                              <a:spcPts val="0"/>
                            </a:spcAft>
                          </a:pPr>
                          <a14:m>
                            <m:oMath xmlns:m="http://schemas.openxmlformats.org/officeDocument/2006/math">
                              <m:r>
                                <m:rPr>
                                  <m:sty m:val="p"/>
                                </m:rPr>
                                <a:rPr lang="en-US" sz="1800" b="0" i="1">
                                  <a:solidFill>
                                    <a:schemeClr val="tx1"/>
                                  </a:solidFill>
                                  <a:effectLst/>
                                  <a:latin typeface="Cambria Math" panose="02040503050406030204"/>
                                </a:rPr>
                                <m:t>Coupl</m:t>
                              </m:r>
                              <m:r>
                                <m:rPr>
                                  <m:sty m:val="p"/>
                                </m:rPr>
                                <a:rPr lang="en-US" sz="1800" b="0">
                                  <a:solidFill>
                                    <a:schemeClr val="tx1"/>
                                  </a:solidFill>
                                  <a:effectLst/>
                                  <a:latin typeface="Cambria Math" panose="02040503050406030204"/>
                                </a:rPr>
                                <m:t>e</m:t>
                              </m:r>
                            </m:oMath>
                          </a14:m>
                          <a:r>
                            <a:rPr lang="en-US" sz="1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(David, James)</a:t>
                          </a:r>
                          <a:endParaRPr lang="zh-CN" sz="1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p>
                          <a:pPr algn="just">
                            <a:spcBef>
                              <a:spcPts val="1000"/>
                            </a:spcBef>
                            <a:spcAft>
                              <a:spcPts val="0"/>
                            </a:spcAft>
                          </a:pPr>
                          <a14:m>
                            <m:oMath xmlns:m="http://schemas.openxmlformats.org/officeDocument/2006/math">
                              <m:r>
                                <m:rPr>
                                  <m:sty m:val="p"/>
                                </m:rPr>
                                <a:rPr lang="en-US" sz="1800" b="0" i="1">
                                  <a:solidFill>
                                    <a:schemeClr val="tx1"/>
                                  </a:solidFill>
                                  <a:effectLst/>
                                  <a:latin typeface="Cambria Math" panose="02040503050406030204"/>
                                </a:rPr>
                                <m:t>Mother</m:t>
                              </m:r>
                            </m:oMath>
                          </a14:m>
                          <a:r>
                            <a:rPr lang="en-US" sz="1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(James, Ann)</a:t>
                          </a:r>
                          <a:endParaRPr lang="zh-CN" sz="1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p>
                          <a:pPr algn="just">
                            <a:spcBef>
                              <a:spcPts val="1000"/>
                            </a:spcBef>
                            <a:spcAft>
                              <a:spcPts val="0"/>
                            </a:spcAft>
                          </a:pPr>
                          <a14:m>
                            <m:oMath xmlns:m="http://schemas.openxmlformats.org/officeDocument/2006/math">
                              <m:r>
                                <m:rPr>
                                  <m:sty m:val="p"/>
                                </m:rPr>
                                <a:rPr lang="en-US" sz="1800" b="0" i="1">
                                  <a:solidFill>
                                    <a:schemeClr val="tx1"/>
                                  </a:solidFill>
                                  <a:effectLst/>
                                  <a:latin typeface="Cambria Math" panose="02040503050406030204"/>
                                </a:rPr>
                                <m:t>Mother</m:t>
                              </m:r>
                            </m:oMath>
                          </a14:m>
                          <a:r>
                            <a:rPr lang="en-US" sz="1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(James, Mike)</a:t>
                          </a:r>
                          <a:endParaRPr lang="zh-CN" sz="1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目标谓词</a:t>
                          </a:r>
                          <a:endParaRPr lang="zh-CN" sz="1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p>
                          <a:pPr algn="ctr">
                            <a:spcBef>
                              <a:spcPts val="1000"/>
                            </a:spcBef>
                            <a:spcAft>
                              <a:spcPts val="0"/>
                            </a:spcAft>
                          </a:pPr>
                          <a:r>
                            <a:rPr lang="zh-CN" sz="1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训练样例</a:t>
                          </a:r>
                          <a:endParaRPr lang="en-US" altLang="zh-CN" sz="1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p>
                          <a:pPr algn="ctr">
                            <a:spcBef>
                              <a:spcPts val="1000"/>
                            </a:spcBef>
                            <a:spcAft>
                              <a:spcPts val="0"/>
                            </a:spcAft>
                          </a:pPr>
                          <a:r>
                            <a:rPr lang="zh-CN" altLang="en-US" sz="1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集合</a:t>
                          </a:r>
                          <a:endParaRPr lang="zh-CN" sz="1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Bef>
                              <a:spcPts val="1000"/>
                            </a:spcBef>
                            <a:spcAft>
                              <a:spcPts val="0"/>
                            </a:spcAft>
                          </a:pPr>
                          <a14:m>
                            <m:oMath xmlns:m="http://schemas.openxmlformats.org/officeDocument/2006/math">
                              <m:r>
                                <m:rPr>
                                  <m:sty m:val="p"/>
                                </m:rPr>
                                <a:rPr lang="en-US" sz="1800" b="0" i="1" smtClean="0">
                                  <a:solidFill>
                                    <a:schemeClr val="tx1"/>
                                  </a:solidFill>
                                  <a:effectLst/>
                                  <a:latin typeface="Cambria Math" panose="02040503050406030204"/>
                                </a:rPr>
                                <m:t>Father</m:t>
                              </m:r>
                            </m:oMath>
                          </a14:m>
                          <a:r>
                            <a:rPr lang="en-US" sz="1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(David, Mike)</a:t>
                          </a:r>
                          <a:endParaRPr lang="zh-CN" sz="1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p>
                          <a:pPr algn="just">
                            <a:spcBef>
                              <a:spcPts val="1000"/>
                            </a:spcBef>
                            <a:spcAft>
                              <a:spcPts val="0"/>
                            </a:spcAft>
                          </a:pPr>
                          <a14:m>
                            <m:oMath xmlns:m="http://schemas.openxmlformats.org/officeDocument/2006/math">
                              <m:r>
                                <a:rPr lang="en-US" sz="1800" b="0">
                                  <a:solidFill>
                                    <a:schemeClr val="tx1"/>
                                  </a:solidFill>
                                  <a:effectLst/>
                                  <a:latin typeface="Cambria Math" panose="02040503050406030204"/>
                                </a:rPr>
                                <m:t>¬</m:t>
                              </m:r>
                              <m:r>
                                <m:rPr>
                                  <m:sty m:val="p"/>
                                </m:rPr>
                                <a:rPr lang="en-US" sz="1800" b="0" i="1">
                                  <a:solidFill>
                                    <a:schemeClr val="tx1"/>
                                  </a:solidFill>
                                  <a:effectLst/>
                                  <a:latin typeface="Cambria Math" panose="02040503050406030204"/>
                                </a:rPr>
                                <m:t>Father</m:t>
                              </m:r>
                            </m:oMath>
                          </a14:m>
                          <a:r>
                            <a:rPr lang="en-US" sz="1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(David, James)</a:t>
                          </a:r>
                          <a:endParaRPr lang="zh-CN" sz="1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p>
                          <a:pPr algn="just">
                            <a:spcBef>
                              <a:spcPts val="1000"/>
                            </a:spcBef>
                            <a:spcAft>
                              <a:spcPts val="0"/>
                            </a:spcAft>
                          </a:pPr>
                          <a14:m>
                            <m:oMath xmlns:m="http://schemas.openxmlformats.org/officeDocument/2006/math">
                              <m:r>
                                <a:rPr lang="en-US" sz="1800" b="0">
                                  <a:solidFill>
                                    <a:schemeClr val="tx1"/>
                                  </a:solidFill>
                                  <a:effectLst/>
                                  <a:latin typeface="Cambria Math" panose="02040503050406030204"/>
                                </a:rPr>
                                <m:t>¬</m:t>
                              </m:r>
                              <m:r>
                                <m:rPr>
                                  <m:sty m:val="p"/>
                                </m:rPr>
                                <a:rPr lang="en-US" sz="1800" b="0" i="1">
                                  <a:solidFill>
                                    <a:schemeClr val="tx1"/>
                                  </a:solidFill>
                                  <a:effectLst/>
                                  <a:latin typeface="Cambria Math" panose="02040503050406030204"/>
                                </a:rPr>
                                <m:t>Father</m:t>
                              </m:r>
                            </m:oMath>
                          </a14:m>
                          <a:r>
                            <a:rPr lang="en-US" sz="1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(James, Ann)</a:t>
                          </a:r>
                          <a:endParaRPr lang="zh-CN" sz="1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p>
                          <a:pPr algn="just">
                            <a:spcBef>
                              <a:spcPts val="1000"/>
                            </a:spcBef>
                            <a:spcAft>
                              <a:spcPts val="0"/>
                            </a:spcAft>
                          </a:pPr>
                          <a14:m>
                            <m:oMath xmlns:m="http://schemas.openxmlformats.org/officeDocument/2006/math">
                              <m:r>
                                <a:rPr lang="en-US" sz="1800" b="0">
                                  <a:solidFill>
                                    <a:schemeClr val="tx1"/>
                                  </a:solidFill>
                                  <a:effectLst/>
                                  <a:latin typeface="Cambria Math" panose="02040503050406030204"/>
                                </a:rPr>
                                <m:t>¬</m:t>
                              </m:r>
                              <m:r>
                                <m:rPr>
                                  <m:sty m:val="p"/>
                                </m:rPr>
                                <a:rPr lang="en-US" sz="1800" b="0" i="1">
                                  <a:solidFill>
                                    <a:schemeClr val="tx1"/>
                                  </a:solidFill>
                                  <a:effectLst/>
                                  <a:latin typeface="Cambria Math" panose="02040503050406030204"/>
                                </a:rPr>
                                <m:t>Father</m:t>
                              </m:r>
                            </m:oMath>
                          </a14:m>
                          <a:r>
                            <a:rPr lang="en-US" sz="1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(James, Mike)</a:t>
                          </a:r>
                          <a:endParaRPr lang="zh-CN" sz="1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p>
                          <a:pPr algn="just">
                            <a:spcBef>
                              <a:spcPts val="1000"/>
                            </a:spcBef>
                            <a:spcAft>
                              <a:spcPts val="0"/>
                            </a:spcAft>
                          </a:pPr>
                          <a14:m>
                            <m:oMath xmlns:m="http://schemas.openxmlformats.org/officeDocument/2006/math">
                              <m:r>
                                <a:rPr lang="en-US" sz="1800" b="0">
                                  <a:solidFill>
                                    <a:schemeClr val="tx1"/>
                                  </a:solidFill>
                                  <a:effectLst/>
                                  <a:latin typeface="Cambria Math" panose="02040503050406030204"/>
                                </a:rPr>
                                <m:t>¬</m:t>
                              </m:r>
                              <m:r>
                                <m:rPr>
                                  <m:sty m:val="p"/>
                                </m:rPr>
                                <a:rPr lang="en-US" sz="1800" b="0" i="1">
                                  <a:solidFill>
                                    <a:schemeClr val="tx1"/>
                                  </a:solidFill>
                                  <a:effectLst/>
                                  <a:latin typeface="Cambria Math" panose="02040503050406030204"/>
                                </a:rPr>
                                <m:t>Father</m:t>
                              </m:r>
                            </m:oMath>
                          </a14:m>
                          <a:r>
                            <a:rPr lang="en-US" sz="1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(Ann, Mike)</a:t>
                          </a:r>
                          <a:endParaRPr lang="zh-CN" sz="1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Choice>
        <mc:Fallback xmlns="">
          <p:graphicFrame>
            <p:nvGraphicFramePr>
              <p:cNvPr id="12" name="表格 11"/>
              <p:cNvGraphicFramePr>
                <a:graphicFrameLocks noGrp="1"/>
              </p:cNvGraphicFramePr>
              <p:nvPr/>
            </p:nvGraphicFramePr>
            <p:xfrm>
              <a:off x="312306" y="3636173"/>
              <a:ext cx="5816045" cy="2448560"/>
            </p:xfrm>
            <a:graphic>
              <a:graphicData uri="http://schemas.openxmlformats.org/drawingml/2006/table">
                <a:tbl>
                  <a:tblPr firstRow="1" firstCol="1" bandRow="1">
                    <a:tableStyleId>{5C22544A-7EE6-4342-B048-85BDC9FD1C3A}</a:tableStyleId>
                  </a:tblPr>
                  <a:tblGrid>
                    <a:gridCol w="475626"/>
                    <a:gridCol w="2231615"/>
                    <a:gridCol w="766919"/>
                    <a:gridCol w="2341885"/>
                  </a:tblGrid>
                  <a:tr h="2448560">
                    <a:tc>
                      <a:txBody>
                        <a:bodyPr/>
                        <a:lstStyle/>
                        <a:p>
                          <a:pPr algn="ctr">
                            <a:spcBef>
                              <a:spcPts val="1000"/>
                            </a:spcBef>
                            <a:spcAft>
                              <a:spcPts val="0"/>
                            </a:spcAft>
                          </a:pPr>
                          <a:r>
                            <a:rPr lang="zh-CN" sz="1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背景知识</a:t>
                          </a:r>
                          <a:endParaRPr lang="en-US" altLang="zh-CN" sz="1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p>
                          <a:pPr algn="ctr">
                            <a:spcBef>
                              <a:spcPts val="1000"/>
                            </a:spcBef>
                            <a:spcAft>
                              <a:spcPts val="0"/>
                            </a:spcAft>
                          </a:pPr>
                          <a:r>
                            <a:rPr lang="zh-CN" altLang="en-US" sz="1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样例</a:t>
                          </a:r>
                          <a:endParaRPr lang="en-US" altLang="zh-CN" sz="1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p>
                          <a:pPr algn="ctr">
                            <a:spcBef>
                              <a:spcPts val="1000"/>
                            </a:spcBef>
                            <a:spcAft>
                              <a:spcPts val="0"/>
                            </a:spcAft>
                          </a:pPr>
                          <a:r>
                            <a:rPr lang="zh-CN" altLang="en-US" sz="1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集合</a:t>
                          </a:r>
                          <a:endParaRPr lang="zh-CN" sz="1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pPr algn="ctr">
                            <a:spcBef>
                              <a:spcPts val="1000"/>
                            </a:spcBef>
                            <a:spcAft>
                              <a:spcPts val="0"/>
                            </a:spcAft>
                          </a:pPr>
                          <a:r>
                            <a:rPr lang="zh-CN" sz="1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目标谓词</a:t>
                          </a:r>
                          <a:endParaRPr lang="zh-CN" sz="1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p>
                          <a:pPr algn="ctr">
                            <a:spcBef>
                              <a:spcPts val="1000"/>
                            </a:spcBef>
                            <a:spcAft>
                              <a:spcPts val="0"/>
                            </a:spcAft>
                          </a:pPr>
                          <a:r>
                            <a:rPr lang="zh-CN" sz="1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训练样例</a:t>
                          </a:r>
                          <a:endParaRPr lang="en-US" altLang="zh-CN" sz="1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p>
                          <a:pPr algn="ctr">
                            <a:spcBef>
                              <a:spcPts val="1000"/>
                            </a:spcBef>
                            <a:spcAft>
                              <a:spcPts val="0"/>
                            </a:spcAft>
                          </a:pPr>
                          <a:r>
                            <a:rPr lang="zh-CN" altLang="en-US" sz="1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集合</a:t>
                          </a:r>
                          <a:endParaRPr lang="zh-CN" sz="18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r>
                </a:tbl>
              </a:graphicData>
            </a:graphic>
          </p:graphicFrame>
        </mc:Fallback>
      </mc:AlternateContent>
      <p:sp>
        <p:nvSpPr>
          <p:cNvPr id="13" name="矩形 12"/>
          <p:cNvSpPr/>
          <p:nvPr/>
        </p:nvSpPr>
        <p:spPr>
          <a:xfrm>
            <a:off x="6210492" y="3636173"/>
            <a:ext cx="5621391" cy="2308324"/>
          </a:xfrm>
          <a:prstGeom prst="rect">
            <a:avLst/>
          </a:prstGeom>
        </p:spPr>
        <p:txBody>
          <a:bodyPr wrap="square">
            <a:spAutoFit/>
          </a:bodyPr>
          <a:lstStyle/>
          <a:p>
            <a:pPr algn="just"/>
            <a:r>
              <a:rPr lang="zh-CN" altLang="zh-CN" sz="2800" dirty="0">
                <a:latin typeface="Times New Roman" panose="02020603050405020304" pitchFamily="16" charset="0"/>
                <a:ea typeface="黑体" panose="02010609060101010101" pitchFamily="49" charset="-122"/>
                <a:cs typeface="Times New Roman" panose="02020603050405020304" pitchFamily="16" charset="0"/>
              </a:rPr>
              <a:t>给定目标谓词，</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FOIL</a:t>
            </a:r>
            <a:r>
              <a:rPr lang="zh-CN" altLang="zh-CN" sz="2800" dirty="0">
                <a:latin typeface="Times New Roman" panose="02020603050405020304" pitchFamily="16" charset="0"/>
                <a:ea typeface="黑体" panose="02010609060101010101" pitchFamily="49" charset="-122"/>
                <a:cs typeface="Times New Roman" panose="02020603050405020304" pitchFamily="16" charset="0"/>
              </a:rPr>
              <a:t>算法从实例（正例、</a:t>
            </a: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反</a:t>
            </a:r>
            <a:r>
              <a:rPr lang="zh-CN" altLang="zh-CN" sz="2800" dirty="0">
                <a:latin typeface="Times New Roman" panose="02020603050405020304" pitchFamily="16" charset="0"/>
                <a:ea typeface="黑体" panose="02010609060101010101" pitchFamily="49" charset="-122"/>
                <a:cs typeface="Times New Roman" panose="02020603050405020304" pitchFamily="16" charset="0"/>
              </a:rPr>
              <a:t>例、背景样例）出发，不断测试所得到推理规则是否还包含</a:t>
            </a: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反</a:t>
            </a:r>
            <a:r>
              <a:rPr lang="zh-CN" altLang="zh-CN" sz="2800" dirty="0">
                <a:latin typeface="Times New Roman" panose="02020603050405020304" pitchFamily="16" charset="0"/>
                <a:ea typeface="黑体" panose="02010609060101010101" pitchFamily="49" charset="-122"/>
                <a:cs typeface="Times New Roman" panose="02020603050405020304" pitchFamily="16" charset="0"/>
              </a:rPr>
              <a:t>例，一旦不包含负例，则学习结束，</a:t>
            </a: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展示了</a:t>
            </a:r>
            <a:r>
              <a:rPr lang="zh-CN" altLang="zh-CN" sz="2800" dirty="0">
                <a:latin typeface="Times New Roman" panose="02020603050405020304" pitchFamily="16" charset="0"/>
                <a:ea typeface="黑体" panose="02010609060101010101" pitchFamily="49" charset="-122"/>
                <a:cs typeface="Times New Roman" panose="02020603050405020304" pitchFamily="16" charset="0"/>
              </a:rPr>
              <a:t> “</a:t>
            </a:r>
            <a:r>
              <a:rPr lang="zh-CN" altLang="zh-CN" sz="28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归纳学习</a:t>
            </a:r>
            <a:r>
              <a:rPr lang="zh-CN" altLang="zh-CN" sz="2800" dirty="0">
                <a:latin typeface="Times New Roman" panose="02020603050405020304" pitchFamily="16" charset="0"/>
                <a:ea typeface="黑体" panose="02010609060101010101" pitchFamily="49" charset="-122"/>
                <a:cs typeface="Times New Roman" panose="02020603050405020304" pitchFamily="16" charset="0"/>
              </a:rPr>
              <a:t>”能力。</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p:cNvSpPr>
            <a:spLocks noGrp="1"/>
          </p:cNvSpPr>
          <p:nvPr>
            <p:ph type="title"/>
          </p:nvPr>
        </p:nvSpPr>
        <p:spPr>
          <a:xfrm>
            <a:off x="394447" y="1"/>
            <a:ext cx="11797552" cy="669129"/>
          </a:xfrm>
        </p:spPr>
        <p:txBody>
          <a:bodyPr/>
          <a:lstStyle/>
          <a:p>
            <a:r>
              <a:rPr lang="zh-CN" altLang="en-US" dirty="0"/>
              <a:t>知识图谱推理</a:t>
            </a:r>
            <a:r>
              <a:rPr lang="en-US" altLang="zh-CN" dirty="0"/>
              <a:t>:</a:t>
            </a:r>
            <a:r>
              <a:rPr lang="zh-CN" altLang="en-US" dirty="0"/>
              <a:t> </a:t>
            </a:r>
            <a:r>
              <a:rPr lang="en-US" altLang="zh-CN" dirty="0">
                <a:solidFill>
                  <a:srgbClr val="00B0F0"/>
                </a:solidFill>
              </a:rPr>
              <a:t>FOIL</a:t>
            </a:r>
            <a:r>
              <a:rPr lang="en-US" altLang="zh-CN" dirty="0"/>
              <a:t> (First Order Inductive Learner)</a:t>
            </a:r>
            <a:endParaRPr lang="zh-CN" altLang="en-US" sz="4000" dirty="0">
              <a:latin typeface="黑体" panose="02010609060101010101" pitchFamily="49" charset="-122"/>
              <a:ea typeface="黑体" panose="02010609060101010101" pitchFamily="49" charset="-122"/>
              <a:cs typeface="Times New Roman" panose="02020603050405020304" pitchFamily="16" charset="0"/>
            </a:endParaRPr>
          </a:p>
        </p:txBody>
      </p:sp>
      <mc:AlternateContent xmlns:mc="http://schemas.openxmlformats.org/markup-compatibility/2006" xmlns:a14="http://schemas.microsoft.com/office/drawing/2010/main">
        <mc:Choice Requires="a14">
          <p:graphicFrame>
            <p:nvGraphicFramePr>
              <p:cNvPr id="17" name="表格 16"/>
              <p:cNvGraphicFramePr>
                <a:graphicFrameLocks noGrp="1"/>
              </p:cNvGraphicFramePr>
              <p:nvPr/>
            </p:nvGraphicFramePr>
            <p:xfrm>
              <a:off x="444514" y="1037087"/>
              <a:ext cx="11302971" cy="5238424"/>
            </p:xfrm>
            <a:graphic>
              <a:graphicData uri="http://schemas.openxmlformats.org/drawingml/2006/table">
                <a:tbl>
                  <a:tblPr firstRow="1" firstCol="1" bandRow="1">
                    <a:tableStyleId>{5C22544A-7EE6-4342-B048-85BDC9FD1C3A}</a:tableStyleId>
                  </a:tblPr>
                  <a:tblGrid>
                    <a:gridCol w="1315862"/>
                    <a:gridCol w="9987109"/>
                  </a:tblGrid>
                  <a:tr h="578086">
                    <a:tc gridSpan="2">
                      <a:txBody>
                        <a:bodyPr/>
                        <a:lstStyle/>
                        <a:p>
                          <a:pPr algn="ctr">
                            <a:spcBef>
                              <a:spcPts val="1000"/>
                            </a:spcBef>
                            <a:spcAft>
                              <a:spcPts val="0"/>
                            </a:spcAft>
                          </a:pPr>
                          <a:r>
                            <a:rPr lang="en-US" sz="3200" dirty="0">
                              <a:effectLst/>
                              <a:latin typeface="Times New Roman" panose="02020603050405020304" pitchFamily="16" charset="0"/>
                              <a:ea typeface="黑体" panose="02010609060101010101" pitchFamily="49" charset="-122"/>
                              <a:cs typeface="Times New Roman" panose="02020603050405020304" pitchFamily="16" charset="0"/>
                            </a:rPr>
                            <a:t>FOIL</a:t>
                          </a:r>
                          <a:r>
                            <a:rPr lang="zh-CN" sz="3200" dirty="0">
                              <a:effectLst/>
                              <a:latin typeface="Times New Roman" panose="02020603050405020304" pitchFamily="16" charset="0"/>
                              <a:ea typeface="黑体" panose="02010609060101010101" pitchFamily="49" charset="-122"/>
                              <a:cs typeface="Times New Roman" panose="02020603050405020304" pitchFamily="16" charset="0"/>
                            </a:rPr>
                            <a:t>算法</a:t>
                          </a:r>
                          <a:endParaRPr lang="zh-CN" sz="3200" dirty="0">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tc>
                    <a:tc hMerge="1">
                      <a:tcPr/>
                    </a:tc>
                  </a:tr>
                  <a:tr h="691072">
                    <a:tc>
                      <a:txBody>
                        <a:bodyPr/>
                        <a:lstStyle/>
                        <a:p>
                          <a:pPr algn="ctr">
                            <a:spcBef>
                              <a:spcPts val="1000"/>
                            </a:spcBef>
                            <a:spcAft>
                              <a:spcPts val="0"/>
                            </a:spcAft>
                          </a:pPr>
                          <a:r>
                            <a:rPr lang="zh-CN" sz="3200" dirty="0">
                              <a:effectLst/>
                              <a:latin typeface="Times New Roman" panose="02020603050405020304" pitchFamily="16" charset="0"/>
                              <a:ea typeface="黑体" panose="02010609060101010101" pitchFamily="49" charset="-122"/>
                              <a:cs typeface="Times New Roman" panose="02020603050405020304" pitchFamily="16" charset="0"/>
                            </a:rPr>
                            <a:t>输入：</a:t>
                          </a:r>
                          <a:endParaRPr lang="zh-CN" sz="3200" dirty="0">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tc>
                    <a:tc>
                      <a:txBody>
                        <a:bodyPr/>
                        <a:lstStyle/>
                        <a:p>
                          <a:pPr algn="ctr">
                            <a:spcBef>
                              <a:spcPts val="1000"/>
                            </a:spcBef>
                            <a:spcAft>
                              <a:spcPts val="0"/>
                            </a:spcAft>
                          </a:pPr>
                          <a:r>
                            <a:rPr lang="zh-CN" sz="3200" dirty="0">
                              <a:effectLst/>
                              <a:latin typeface="Times New Roman" panose="02020603050405020304" pitchFamily="16" charset="0"/>
                              <a:ea typeface="黑体" panose="02010609060101010101" pitchFamily="49" charset="-122"/>
                              <a:cs typeface="Times New Roman" panose="02020603050405020304" pitchFamily="16" charset="0"/>
                            </a:rPr>
                            <a:t>目标谓词</a:t>
                          </a:r>
                          <a14:m>
                            <m:oMath xmlns:m="http://schemas.openxmlformats.org/officeDocument/2006/math">
                              <m:r>
                                <a:rPr lang="en-US" sz="3200">
                                  <a:effectLst/>
                                  <a:latin typeface="Cambria Math" panose="02040503050406030204"/>
                                </a:rPr>
                                <m:t>𝑃</m:t>
                              </m:r>
                            </m:oMath>
                          </a14:m>
                          <a:r>
                            <a:rPr lang="zh-CN" sz="3200" dirty="0">
                              <a:effectLst/>
                              <a:latin typeface="Times New Roman" panose="02020603050405020304" pitchFamily="16" charset="0"/>
                              <a:ea typeface="黑体" panose="02010609060101010101" pitchFamily="49" charset="-122"/>
                              <a:cs typeface="Times New Roman" panose="02020603050405020304" pitchFamily="16" charset="0"/>
                            </a:rPr>
                            <a:t>，</a:t>
                          </a:r>
                          <a14:m>
                            <m:oMath xmlns:m="http://schemas.openxmlformats.org/officeDocument/2006/math">
                              <m:r>
                                <a:rPr lang="en-US" sz="3200">
                                  <a:effectLst/>
                                  <a:latin typeface="Cambria Math" panose="02040503050406030204"/>
                                </a:rPr>
                                <m:t>𝑃</m:t>
                              </m:r>
                            </m:oMath>
                          </a14:m>
                          <a:r>
                            <a:rPr lang="zh-CN" sz="3200" dirty="0">
                              <a:effectLst/>
                              <a:latin typeface="Times New Roman" panose="02020603050405020304" pitchFamily="16" charset="0"/>
                              <a:ea typeface="黑体" panose="02010609060101010101" pitchFamily="49" charset="-122"/>
                              <a:cs typeface="Times New Roman" panose="02020603050405020304" pitchFamily="16" charset="0"/>
                            </a:rPr>
                            <a:t>的训练样例（正例集合</a:t>
                          </a:r>
                          <a14:m>
                            <m:oMath xmlns:m="http://schemas.openxmlformats.org/officeDocument/2006/math">
                              <m:sSup>
                                <m:sSupPr>
                                  <m:ctrlPr>
                                    <a:rPr lang="zh-CN" sz="3200" i="1">
                                      <a:effectLst/>
                                      <a:latin typeface="Cambria Math" panose="02040503050406030204" pitchFamily="18" charset="0"/>
                                    </a:rPr>
                                  </m:ctrlPr>
                                </m:sSupPr>
                                <m:e>
                                  <m:r>
                                    <a:rPr lang="en-US" sz="3200">
                                      <a:effectLst/>
                                      <a:latin typeface="Cambria Math" panose="02040503050406030204"/>
                                    </a:rPr>
                                    <m:t>𝐸</m:t>
                                  </m:r>
                                </m:e>
                                <m:sup>
                                  <m:r>
                                    <a:rPr lang="en-US" sz="3200">
                                      <a:effectLst/>
                                      <a:latin typeface="Cambria Math" panose="02040503050406030204"/>
                                    </a:rPr>
                                    <m:t>+</m:t>
                                  </m:r>
                                </m:sup>
                              </m:sSup>
                            </m:oMath>
                          </a14:m>
                          <a:r>
                            <a:rPr lang="zh-CN" sz="3200" dirty="0">
                              <a:effectLst/>
                              <a:latin typeface="Times New Roman" panose="02020603050405020304" pitchFamily="16" charset="0"/>
                              <a:ea typeface="黑体" panose="02010609060101010101" pitchFamily="49" charset="-122"/>
                              <a:cs typeface="Times New Roman" panose="02020603050405020304" pitchFamily="16" charset="0"/>
                            </a:rPr>
                            <a:t>和反例集合</a:t>
                          </a:r>
                          <a14:m>
                            <m:oMath xmlns:m="http://schemas.openxmlformats.org/officeDocument/2006/math">
                              <m:sSup>
                                <m:sSupPr>
                                  <m:ctrlPr>
                                    <a:rPr lang="zh-CN" sz="3200" i="1">
                                      <a:effectLst/>
                                      <a:latin typeface="Cambria Math" panose="02040503050406030204" pitchFamily="18" charset="0"/>
                                    </a:rPr>
                                  </m:ctrlPr>
                                </m:sSupPr>
                                <m:e>
                                  <m:r>
                                    <a:rPr lang="en-US" sz="3200">
                                      <a:effectLst/>
                                      <a:latin typeface="Cambria Math" panose="02040503050406030204"/>
                                    </a:rPr>
                                    <m:t>𝐸</m:t>
                                  </m:r>
                                </m:e>
                                <m:sup>
                                  <m:r>
                                    <a:rPr lang="en-US" sz="3200">
                                      <a:effectLst/>
                                      <a:latin typeface="Cambria Math" panose="02040503050406030204"/>
                                    </a:rPr>
                                    <m:t>−</m:t>
                                  </m:r>
                                </m:sup>
                              </m:sSup>
                            </m:oMath>
                          </a14:m>
                          <a:r>
                            <a:rPr lang="zh-CN" sz="3200" dirty="0">
                              <a:effectLst/>
                              <a:latin typeface="Times New Roman" panose="02020603050405020304" pitchFamily="16" charset="0"/>
                              <a:ea typeface="黑体" panose="02010609060101010101" pitchFamily="49" charset="-122"/>
                              <a:cs typeface="Times New Roman" panose="02020603050405020304" pitchFamily="16" charset="0"/>
                            </a:rPr>
                            <a:t>），其他背景知识</a:t>
                          </a:r>
                          <a:endParaRPr lang="zh-CN" sz="3200" dirty="0">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tc>
                  </a:tr>
                  <a:tr h="578086">
                    <a:tc>
                      <a:txBody>
                        <a:bodyPr/>
                        <a:lstStyle/>
                        <a:p>
                          <a:pPr algn="ctr">
                            <a:spcBef>
                              <a:spcPts val="1000"/>
                            </a:spcBef>
                            <a:spcAft>
                              <a:spcPts val="0"/>
                            </a:spcAft>
                          </a:pPr>
                          <a:r>
                            <a:rPr lang="zh-CN" sz="3200">
                              <a:effectLst/>
                              <a:latin typeface="Times New Roman" panose="02020603050405020304" pitchFamily="16" charset="0"/>
                              <a:ea typeface="黑体" panose="02010609060101010101" pitchFamily="49" charset="-122"/>
                              <a:cs typeface="Times New Roman" panose="02020603050405020304" pitchFamily="16" charset="0"/>
                            </a:rPr>
                            <a:t>输出：</a:t>
                          </a:r>
                          <a:endParaRPr lang="zh-CN" sz="3200">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tc>
                    <a:tc>
                      <a:txBody>
                        <a:bodyPr/>
                        <a:lstStyle/>
                        <a:p>
                          <a:pPr algn="ctr">
                            <a:spcBef>
                              <a:spcPts val="1000"/>
                            </a:spcBef>
                            <a:spcAft>
                              <a:spcPts val="0"/>
                            </a:spcAft>
                          </a:pPr>
                          <a:r>
                            <a:rPr lang="zh-CN" sz="3200" dirty="0">
                              <a:effectLst/>
                              <a:latin typeface="Times New Roman" panose="02020603050405020304" pitchFamily="16" charset="0"/>
                              <a:ea typeface="黑体" panose="02010609060101010101" pitchFamily="49" charset="-122"/>
                              <a:cs typeface="Times New Roman" panose="02020603050405020304" pitchFamily="16" charset="0"/>
                            </a:rPr>
                            <a:t>推导得到目标谓词</a:t>
                          </a:r>
                          <a14:m>
                            <m:oMath xmlns:m="http://schemas.openxmlformats.org/officeDocument/2006/math">
                              <m:r>
                                <a:rPr lang="en-US" sz="3200">
                                  <a:effectLst/>
                                  <a:latin typeface="Cambria Math" panose="02040503050406030204"/>
                                </a:rPr>
                                <m:t>𝑃</m:t>
                              </m:r>
                            </m:oMath>
                          </a14:m>
                          <a:r>
                            <a:rPr lang="zh-CN" sz="3200" dirty="0">
                              <a:effectLst/>
                              <a:latin typeface="Times New Roman" panose="02020603050405020304" pitchFamily="16" charset="0"/>
                              <a:ea typeface="黑体" panose="02010609060101010101" pitchFamily="49" charset="-122"/>
                              <a:cs typeface="Times New Roman" panose="02020603050405020304" pitchFamily="16" charset="0"/>
                            </a:rPr>
                            <a:t>的推理规则</a:t>
                          </a:r>
                          <a:endParaRPr lang="zh-CN" sz="3200" dirty="0">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tc>
                  </a:tr>
                  <a:tr h="578086">
                    <a:tc>
                      <a:txBody>
                        <a:bodyPr/>
                        <a:lstStyle/>
                        <a:p>
                          <a:pPr algn="ctr">
                            <a:spcBef>
                              <a:spcPts val="1000"/>
                            </a:spcBef>
                            <a:spcAft>
                              <a:spcPts val="0"/>
                            </a:spcAft>
                          </a:pPr>
                          <a:r>
                            <a:rPr lang="en-US" sz="3200" dirty="0">
                              <a:effectLst/>
                              <a:latin typeface="Times New Roman" panose="02020603050405020304" pitchFamily="16" charset="0"/>
                              <a:ea typeface="黑体" panose="02010609060101010101" pitchFamily="49" charset="-122"/>
                              <a:cs typeface="Times New Roman" panose="02020603050405020304" pitchFamily="16" charset="0"/>
                            </a:rPr>
                            <a:t>1</a:t>
                          </a:r>
                          <a:endParaRPr lang="zh-CN" sz="3200" dirty="0">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tc>
                    <a:tc>
                      <a:txBody>
                        <a:bodyPr/>
                        <a:lstStyle/>
                        <a:p>
                          <a:pPr algn="ctr">
                            <a:spcBef>
                              <a:spcPts val="1000"/>
                            </a:spcBef>
                            <a:spcAft>
                              <a:spcPts val="0"/>
                            </a:spcAft>
                          </a:pPr>
                          <a:r>
                            <a:rPr lang="zh-CN" sz="3200" dirty="0">
                              <a:effectLst/>
                              <a:latin typeface="Times New Roman" panose="02020603050405020304" pitchFamily="16" charset="0"/>
                              <a:ea typeface="黑体" panose="02010609060101010101" pitchFamily="49" charset="-122"/>
                              <a:cs typeface="Times New Roman" panose="02020603050405020304" pitchFamily="16" charset="0"/>
                            </a:rPr>
                            <a:t>将目标谓词作为所学习推理规则的结论</a:t>
                          </a:r>
                          <a:endParaRPr lang="zh-CN" sz="3200" dirty="0">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tc>
                  </a:tr>
                  <a:tr h="1156171">
                    <a:tc>
                      <a:txBody>
                        <a:bodyPr/>
                        <a:lstStyle/>
                        <a:p>
                          <a:pPr algn="ctr">
                            <a:spcBef>
                              <a:spcPts val="1000"/>
                            </a:spcBef>
                            <a:spcAft>
                              <a:spcPts val="0"/>
                            </a:spcAft>
                          </a:pPr>
                          <a:r>
                            <a:rPr lang="en-US" sz="3200">
                              <a:effectLst/>
                              <a:latin typeface="Times New Roman" panose="02020603050405020304" pitchFamily="16" charset="0"/>
                              <a:ea typeface="黑体" panose="02010609060101010101" pitchFamily="49" charset="-122"/>
                              <a:cs typeface="Times New Roman" panose="02020603050405020304" pitchFamily="16" charset="0"/>
                            </a:rPr>
                            <a:t>2</a:t>
                          </a:r>
                          <a:endParaRPr lang="zh-CN" sz="3200">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tc>
                    <a:tc>
                      <a:txBody>
                        <a:bodyPr/>
                        <a:lstStyle/>
                        <a:p>
                          <a:pPr algn="ctr">
                            <a:spcBef>
                              <a:spcPts val="1000"/>
                            </a:spcBef>
                            <a:spcAft>
                              <a:spcPts val="0"/>
                            </a:spcAft>
                          </a:pPr>
                          <a:r>
                            <a:rPr lang="zh-CN" sz="3200" dirty="0">
                              <a:effectLst/>
                              <a:latin typeface="Times New Roman" panose="02020603050405020304" pitchFamily="16" charset="0"/>
                              <a:ea typeface="黑体" panose="02010609060101010101" pitchFamily="49" charset="-122"/>
                              <a:cs typeface="Times New Roman" panose="02020603050405020304" pitchFamily="16" charset="0"/>
                            </a:rPr>
                            <a:t>将其他谓词逐一作为前提约束谓词加入推理规则，计算所得到推理规则的</a:t>
                          </a:r>
                          <a:r>
                            <a:rPr lang="en-US" sz="3200" dirty="0">
                              <a:effectLst/>
                              <a:latin typeface="Times New Roman" panose="02020603050405020304" pitchFamily="16" charset="0"/>
                              <a:ea typeface="黑体" panose="02010609060101010101" pitchFamily="49" charset="-122"/>
                              <a:cs typeface="Times New Roman" panose="02020603050405020304" pitchFamily="16" charset="0"/>
                            </a:rPr>
                            <a:t>FOIL</a:t>
                          </a:r>
                          <a:r>
                            <a:rPr lang="zh-CN" altLang="en-US" sz="3200" dirty="0">
                              <a:effectLst/>
                              <a:latin typeface="Times New Roman" panose="02020603050405020304" pitchFamily="16" charset="0"/>
                              <a:ea typeface="黑体" panose="02010609060101010101" pitchFamily="49" charset="-122"/>
                              <a:cs typeface="Times New Roman" panose="02020603050405020304" pitchFamily="16" charset="0"/>
                            </a:rPr>
                            <a:t>信息</a:t>
                          </a:r>
                          <a:r>
                            <a:rPr lang="zh-CN" sz="3200" dirty="0">
                              <a:effectLst/>
                              <a:latin typeface="Times New Roman" panose="02020603050405020304" pitchFamily="16" charset="0"/>
                              <a:ea typeface="黑体" panose="02010609060101010101" pitchFamily="49" charset="-122"/>
                              <a:cs typeface="Times New Roman" panose="02020603050405020304" pitchFamily="16" charset="0"/>
                            </a:rPr>
                            <a:t>增益值，选取最优前提约束谓词以生成新推理规则</a:t>
                          </a:r>
                          <a:r>
                            <a:rPr lang="zh-CN" altLang="zh-CN" sz="3200" kern="1200" dirty="0">
                              <a:solidFill>
                                <a:schemeClr val="dk1"/>
                              </a:solidFill>
                              <a:effectLst/>
                              <a:latin typeface="Times New Roman" panose="02020603050405020304" pitchFamily="16" charset="0"/>
                              <a:ea typeface="黑体" panose="02010609060101010101" pitchFamily="49" charset="-122"/>
                              <a:cs typeface="Times New Roman" panose="02020603050405020304" pitchFamily="16" charset="0"/>
                            </a:rPr>
                            <a:t>，并将训练样例集合中与该推理规则不符的样例去掉</a:t>
                          </a:r>
                          <a:endParaRPr lang="zh-CN" sz="3200" kern="1200" dirty="0">
                            <a:solidFill>
                              <a:schemeClr val="dk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tc>
                  </a:tr>
                  <a:tr h="578086">
                    <a:tc>
                      <a:txBody>
                        <a:bodyPr/>
                        <a:lstStyle/>
                        <a:p>
                          <a:pPr algn="ctr">
                            <a:spcBef>
                              <a:spcPts val="1000"/>
                            </a:spcBef>
                            <a:spcAft>
                              <a:spcPts val="0"/>
                            </a:spcAft>
                          </a:pPr>
                          <a:r>
                            <a:rPr lang="en-US" sz="3200">
                              <a:effectLst/>
                              <a:latin typeface="Times New Roman" panose="02020603050405020304" pitchFamily="16" charset="0"/>
                              <a:ea typeface="黑体" panose="02010609060101010101" pitchFamily="49" charset="-122"/>
                              <a:cs typeface="Times New Roman" panose="02020603050405020304" pitchFamily="16" charset="0"/>
                            </a:rPr>
                            <a:t>3</a:t>
                          </a:r>
                          <a:endParaRPr lang="zh-CN" sz="3200">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tc>
                    <a:tc>
                      <a:txBody>
                        <a:bodyPr/>
                        <a:lstStyle/>
                        <a:p>
                          <a:pPr algn="ctr">
                            <a:spcBef>
                              <a:spcPts val="1000"/>
                            </a:spcBef>
                            <a:spcAft>
                              <a:spcPts val="0"/>
                            </a:spcAft>
                          </a:pPr>
                          <a:r>
                            <a:rPr lang="zh-CN" sz="3200" dirty="0">
                              <a:effectLst/>
                              <a:latin typeface="Times New Roman" panose="02020603050405020304" pitchFamily="16" charset="0"/>
                              <a:ea typeface="黑体" panose="02010609060101010101" pitchFamily="49" charset="-122"/>
                              <a:cs typeface="Times New Roman" panose="02020603050405020304" pitchFamily="16" charset="0"/>
                            </a:rPr>
                            <a:t>重复</a:t>
                          </a:r>
                          <a:r>
                            <a:rPr lang="en-US" sz="3200" dirty="0">
                              <a:effectLst/>
                              <a:latin typeface="Times New Roman" panose="02020603050405020304" pitchFamily="16" charset="0"/>
                              <a:ea typeface="黑体" panose="02010609060101010101" pitchFamily="49" charset="-122"/>
                              <a:cs typeface="Times New Roman" panose="02020603050405020304" pitchFamily="16" charset="0"/>
                            </a:rPr>
                            <a:t>2</a:t>
                          </a:r>
                          <a:r>
                            <a:rPr lang="zh-CN" sz="3200" dirty="0">
                              <a:effectLst/>
                              <a:latin typeface="Times New Roman" panose="02020603050405020304" pitchFamily="16" charset="0"/>
                              <a:ea typeface="黑体" panose="02010609060101010101" pitchFamily="49" charset="-122"/>
                              <a:cs typeface="Times New Roman" panose="02020603050405020304" pitchFamily="16" charset="0"/>
                            </a:rPr>
                            <a:t>过程，直到所得到的推理规则不覆盖任意反例</a:t>
                          </a:r>
                          <a:endParaRPr lang="zh-CN" sz="3200" dirty="0">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tc>
                  </a:tr>
                </a:tbl>
              </a:graphicData>
            </a:graphic>
          </p:graphicFrame>
        </mc:Choice>
        <mc:Fallback xmlns="">
          <p:graphicFrame>
            <p:nvGraphicFramePr>
              <p:cNvPr id="17" name="表格 16"/>
              <p:cNvGraphicFramePr>
                <a:graphicFrameLocks noGrp="1"/>
              </p:cNvGraphicFramePr>
              <p:nvPr/>
            </p:nvGraphicFramePr>
            <p:xfrm>
              <a:off x="444514" y="1037087"/>
              <a:ext cx="11302971" cy="5238424"/>
            </p:xfrm>
            <a:graphic>
              <a:graphicData uri="http://schemas.openxmlformats.org/drawingml/2006/table">
                <a:tbl>
                  <a:tblPr firstRow="1" firstCol="1" bandRow="1">
                    <a:tableStyleId>{5C22544A-7EE6-4342-B048-85BDC9FD1C3A}</a:tableStyleId>
                  </a:tblPr>
                  <a:tblGrid>
                    <a:gridCol w="1315862"/>
                    <a:gridCol w="9987109"/>
                  </a:tblGrid>
                  <a:tr h="578086">
                    <a:tc gridSpan="2">
                      <a:txBody>
                        <a:bodyPr/>
                        <a:lstStyle/>
                        <a:p>
                          <a:pPr algn="ctr">
                            <a:spcBef>
                              <a:spcPts val="1000"/>
                            </a:spcBef>
                            <a:spcAft>
                              <a:spcPts val="0"/>
                            </a:spcAft>
                          </a:pPr>
                          <a:r>
                            <a:rPr lang="en-US" sz="3200" dirty="0">
                              <a:effectLst/>
                              <a:latin typeface="Times New Roman" panose="02020603050405020304" pitchFamily="16" charset="0"/>
                              <a:ea typeface="黑体" panose="02010609060101010101" pitchFamily="49" charset="-122"/>
                              <a:cs typeface="Times New Roman" panose="02020603050405020304" pitchFamily="16" charset="0"/>
                            </a:rPr>
                            <a:t>FOIL</a:t>
                          </a:r>
                          <a:r>
                            <a:rPr lang="zh-CN" sz="3200" dirty="0">
                              <a:effectLst/>
                              <a:latin typeface="Times New Roman" panose="02020603050405020304" pitchFamily="16" charset="0"/>
                              <a:ea typeface="黑体" panose="02010609060101010101" pitchFamily="49" charset="-122"/>
                              <a:cs typeface="Times New Roman" panose="02020603050405020304" pitchFamily="16" charset="0"/>
                            </a:rPr>
                            <a:t>算法</a:t>
                          </a:r>
                          <a:endParaRPr lang="zh-CN" sz="3200" dirty="0">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tc>
                    <a:tc hMerge="1">
                      <a:tcPr/>
                    </a:tc>
                  </a:tr>
                  <a:tr h="977265">
                    <a:tc>
                      <a:txBody>
                        <a:bodyPr/>
                        <a:lstStyle/>
                        <a:p>
                          <a:pPr algn="ctr">
                            <a:spcBef>
                              <a:spcPts val="1000"/>
                            </a:spcBef>
                            <a:spcAft>
                              <a:spcPts val="0"/>
                            </a:spcAft>
                          </a:pPr>
                          <a:r>
                            <a:rPr lang="zh-CN" sz="3200" dirty="0">
                              <a:effectLst/>
                              <a:latin typeface="Times New Roman" panose="02020603050405020304" pitchFamily="16" charset="0"/>
                              <a:ea typeface="黑体" panose="02010609060101010101" pitchFamily="49" charset="-122"/>
                              <a:cs typeface="Times New Roman" panose="02020603050405020304" pitchFamily="16" charset="0"/>
                            </a:rPr>
                            <a:t>输入：</a:t>
                          </a:r>
                          <a:endParaRPr lang="zh-CN" sz="3200" dirty="0">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tc>
                    <a:tc>
                      <a:txBody>
                        <a:bodyPr/>
                        <a:lstStyle/>
                        <a:p>
                          <a:endParaRPr lang="zh-CN"/>
                        </a:p>
                      </a:txBody>
                      <a:tcPr marL="68580" marR="68580" marT="0" marB="0">
                        <a:blipFill>
                          <a:blip r:embed="rId1"/>
                        </a:blipFill>
                      </a:tcPr>
                    </a:tc>
                  </a:tr>
                  <a:tr h="577850">
                    <a:tc>
                      <a:txBody>
                        <a:bodyPr/>
                        <a:lstStyle/>
                        <a:p>
                          <a:pPr algn="ctr">
                            <a:spcBef>
                              <a:spcPts val="1000"/>
                            </a:spcBef>
                            <a:spcAft>
                              <a:spcPts val="0"/>
                            </a:spcAft>
                          </a:pPr>
                          <a:r>
                            <a:rPr lang="zh-CN" sz="3200">
                              <a:effectLst/>
                              <a:latin typeface="Times New Roman" panose="02020603050405020304" pitchFamily="16" charset="0"/>
                              <a:ea typeface="黑体" panose="02010609060101010101" pitchFamily="49" charset="-122"/>
                              <a:cs typeface="Times New Roman" panose="02020603050405020304" pitchFamily="16" charset="0"/>
                            </a:rPr>
                            <a:t>输出：</a:t>
                          </a:r>
                          <a:endParaRPr lang="zh-CN" sz="3200">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tc>
                    <a:tc>
                      <a:txBody>
                        <a:bodyPr/>
                        <a:lstStyle/>
                        <a:p>
                          <a:endParaRPr lang="zh-CN"/>
                        </a:p>
                      </a:txBody>
                      <a:tcPr marL="68580" marR="68580" marT="0" marB="0">
                        <a:blipFill>
                          <a:blip r:embed="rId1"/>
                        </a:blipFill>
                      </a:tcPr>
                    </a:tc>
                  </a:tr>
                  <a:tr h="578086">
                    <a:tc>
                      <a:txBody>
                        <a:bodyPr/>
                        <a:lstStyle/>
                        <a:p>
                          <a:pPr algn="ctr">
                            <a:spcBef>
                              <a:spcPts val="1000"/>
                            </a:spcBef>
                            <a:spcAft>
                              <a:spcPts val="0"/>
                            </a:spcAft>
                          </a:pPr>
                          <a:r>
                            <a:rPr lang="en-US" sz="3200" dirty="0">
                              <a:effectLst/>
                              <a:latin typeface="Times New Roman" panose="02020603050405020304" pitchFamily="16" charset="0"/>
                              <a:ea typeface="黑体" panose="02010609060101010101" pitchFamily="49" charset="-122"/>
                              <a:cs typeface="Times New Roman" panose="02020603050405020304" pitchFamily="16" charset="0"/>
                            </a:rPr>
                            <a:t>1</a:t>
                          </a:r>
                          <a:endParaRPr lang="zh-CN" sz="3200" dirty="0">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tc>
                    <a:tc>
                      <a:txBody>
                        <a:bodyPr/>
                        <a:lstStyle/>
                        <a:p>
                          <a:pPr algn="ctr">
                            <a:spcBef>
                              <a:spcPts val="1000"/>
                            </a:spcBef>
                            <a:spcAft>
                              <a:spcPts val="0"/>
                            </a:spcAft>
                          </a:pPr>
                          <a:r>
                            <a:rPr lang="zh-CN" sz="3200" dirty="0">
                              <a:effectLst/>
                              <a:latin typeface="Times New Roman" panose="02020603050405020304" pitchFamily="16" charset="0"/>
                              <a:ea typeface="黑体" panose="02010609060101010101" pitchFamily="49" charset="-122"/>
                              <a:cs typeface="Times New Roman" panose="02020603050405020304" pitchFamily="16" charset="0"/>
                            </a:rPr>
                            <a:t>将目标谓词作为所学习推理规则的结论</a:t>
                          </a:r>
                          <a:endParaRPr lang="zh-CN" sz="3200" dirty="0">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tc>
                  </a:tr>
                  <a:tr h="1156171">
                    <a:tc>
                      <a:txBody>
                        <a:bodyPr/>
                        <a:lstStyle/>
                        <a:p>
                          <a:pPr algn="ctr">
                            <a:spcBef>
                              <a:spcPts val="1000"/>
                            </a:spcBef>
                            <a:spcAft>
                              <a:spcPts val="0"/>
                            </a:spcAft>
                          </a:pPr>
                          <a:r>
                            <a:rPr lang="en-US" sz="3200">
                              <a:effectLst/>
                              <a:latin typeface="Times New Roman" panose="02020603050405020304" pitchFamily="16" charset="0"/>
                              <a:ea typeface="黑体" panose="02010609060101010101" pitchFamily="49" charset="-122"/>
                              <a:cs typeface="Times New Roman" panose="02020603050405020304" pitchFamily="16" charset="0"/>
                            </a:rPr>
                            <a:t>2</a:t>
                          </a:r>
                          <a:endParaRPr lang="zh-CN" sz="3200">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tc>
                    <a:tc>
                      <a:txBody>
                        <a:bodyPr/>
                        <a:lstStyle/>
                        <a:p>
                          <a:pPr algn="ctr">
                            <a:spcBef>
                              <a:spcPts val="1000"/>
                            </a:spcBef>
                            <a:spcAft>
                              <a:spcPts val="0"/>
                            </a:spcAft>
                          </a:pPr>
                          <a:r>
                            <a:rPr lang="zh-CN" sz="3200" dirty="0">
                              <a:effectLst/>
                              <a:latin typeface="Times New Roman" panose="02020603050405020304" pitchFamily="16" charset="0"/>
                              <a:ea typeface="黑体" panose="02010609060101010101" pitchFamily="49" charset="-122"/>
                              <a:cs typeface="Times New Roman" panose="02020603050405020304" pitchFamily="16" charset="0"/>
                            </a:rPr>
                            <a:t>将其他谓词逐一作为前提约束谓词加入推理规则，计算所得到推理规则的</a:t>
                          </a:r>
                          <a:r>
                            <a:rPr lang="en-US" sz="3200" dirty="0">
                              <a:effectLst/>
                              <a:latin typeface="Times New Roman" panose="02020603050405020304" pitchFamily="16" charset="0"/>
                              <a:ea typeface="黑体" panose="02010609060101010101" pitchFamily="49" charset="-122"/>
                              <a:cs typeface="Times New Roman" panose="02020603050405020304" pitchFamily="16" charset="0"/>
                            </a:rPr>
                            <a:t>FOIL</a:t>
                          </a:r>
                          <a:r>
                            <a:rPr lang="zh-CN" altLang="en-US" sz="3200" dirty="0">
                              <a:effectLst/>
                              <a:latin typeface="Times New Roman" panose="02020603050405020304" pitchFamily="16" charset="0"/>
                              <a:ea typeface="黑体" panose="02010609060101010101" pitchFamily="49" charset="-122"/>
                              <a:cs typeface="Times New Roman" panose="02020603050405020304" pitchFamily="16" charset="0"/>
                            </a:rPr>
                            <a:t>信息</a:t>
                          </a:r>
                          <a:r>
                            <a:rPr lang="zh-CN" sz="3200" dirty="0">
                              <a:effectLst/>
                              <a:latin typeface="Times New Roman" panose="02020603050405020304" pitchFamily="16" charset="0"/>
                              <a:ea typeface="黑体" panose="02010609060101010101" pitchFamily="49" charset="-122"/>
                              <a:cs typeface="Times New Roman" panose="02020603050405020304" pitchFamily="16" charset="0"/>
                            </a:rPr>
                            <a:t>增益值，选取最优前提约束谓词以生成新推理规则</a:t>
                          </a:r>
                          <a:r>
                            <a:rPr lang="zh-CN" altLang="zh-CN" sz="3200" kern="1200" dirty="0">
                              <a:solidFill>
                                <a:schemeClr val="dk1"/>
                              </a:solidFill>
                              <a:effectLst/>
                              <a:latin typeface="Times New Roman" panose="02020603050405020304" pitchFamily="16" charset="0"/>
                              <a:ea typeface="黑体" panose="02010609060101010101" pitchFamily="49" charset="-122"/>
                              <a:cs typeface="Times New Roman" panose="02020603050405020304" pitchFamily="16" charset="0"/>
                            </a:rPr>
                            <a:t>，并将训练样例集合中与该推理规则不符的样例去掉</a:t>
                          </a:r>
                          <a:endParaRPr lang="zh-CN" sz="3200" kern="1200" dirty="0">
                            <a:solidFill>
                              <a:schemeClr val="dk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tc>
                  </a:tr>
                  <a:tr h="578086">
                    <a:tc>
                      <a:txBody>
                        <a:bodyPr/>
                        <a:lstStyle/>
                        <a:p>
                          <a:pPr algn="ctr">
                            <a:spcBef>
                              <a:spcPts val="1000"/>
                            </a:spcBef>
                            <a:spcAft>
                              <a:spcPts val="0"/>
                            </a:spcAft>
                          </a:pPr>
                          <a:r>
                            <a:rPr lang="en-US" sz="3200">
                              <a:effectLst/>
                              <a:latin typeface="Times New Roman" panose="02020603050405020304" pitchFamily="16" charset="0"/>
                              <a:ea typeface="黑体" panose="02010609060101010101" pitchFamily="49" charset="-122"/>
                              <a:cs typeface="Times New Roman" panose="02020603050405020304" pitchFamily="16" charset="0"/>
                            </a:rPr>
                            <a:t>3</a:t>
                          </a:r>
                          <a:endParaRPr lang="zh-CN" sz="3200">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tc>
                    <a:tc>
                      <a:txBody>
                        <a:bodyPr/>
                        <a:lstStyle/>
                        <a:p>
                          <a:pPr algn="ctr">
                            <a:spcBef>
                              <a:spcPts val="1000"/>
                            </a:spcBef>
                            <a:spcAft>
                              <a:spcPts val="0"/>
                            </a:spcAft>
                          </a:pPr>
                          <a:r>
                            <a:rPr lang="zh-CN" sz="3200" dirty="0">
                              <a:effectLst/>
                              <a:latin typeface="Times New Roman" panose="02020603050405020304" pitchFamily="16" charset="0"/>
                              <a:ea typeface="黑体" panose="02010609060101010101" pitchFamily="49" charset="-122"/>
                              <a:cs typeface="Times New Roman" panose="02020603050405020304" pitchFamily="16" charset="0"/>
                            </a:rPr>
                            <a:t>重复</a:t>
                          </a:r>
                          <a:r>
                            <a:rPr lang="en-US" sz="3200" dirty="0">
                              <a:effectLst/>
                              <a:latin typeface="Times New Roman" panose="02020603050405020304" pitchFamily="16" charset="0"/>
                              <a:ea typeface="黑体" panose="02010609060101010101" pitchFamily="49" charset="-122"/>
                              <a:cs typeface="Times New Roman" panose="02020603050405020304" pitchFamily="16" charset="0"/>
                            </a:rPr>
                            <a:t>2</a:t>
                          </a:r>
                          <a:r>
                            <a:rPr lang="zh-CN" sz="3200" dirty="0">
                              <a:effectLst/>
                              <a:latin typeface="Times New Roman" panose="02020603050405020304" pitchFamily="16" charset="0"/>
                              <a:ea typeface="黑体" panose="02010609060101010101" pitchFamily="49" charset="-122"/>
                              <a:cs typeface="Times New Roman" panose="02020603050405020304" pitchFamily="16" charset="0"/>
                            </a:rPr>
                            <a:t>过程，直到所得到的推理规则不覆盖任意反例</a:t>
                          </a:r>
                          <a:endParaRPr lang="zh-CN" sz="3200" dirty="0">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tc>
                  </a:tr>
                </a:tbl>
              </a:graphicData>
            </a:graphic>
          </p:graphicFrame>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知识图谱推理</a:t>
            </a:r>
            <a:endParaRPr lang="zh-CN" altLang="en-US" dirty="0"/>
          </a:p>
        </p:txBody>
      </p:sp>
      <p:sp>
        <p:nvSpPr>
          <p:cNvPr id="3" name="内容占位符 2"/>
          <p:cNvSpPr>
            <a:spLocks noGrp="1"/>
          </p:cNvSpPr>
          <p:nvPr>
            <p:ph idx="1"/>
          </p:nvPr>
        </p:nvSpPr>
        <p:spPr/>
        <p:txBody>
          <a:bodyPr/>
          <a:lstStyle/>
          <a:p>
            <a:endParaRPr lang="en-US" altLang="zh-CN" dirty="0"/>
          </a:p>
          <a:p>
            <a:endParaRPr lang="zh-CN" altLang="en-US" dirty="0"/>
          </a:p>
        </p:txBody>
      </p:sp>
      <p:sp>
        <p:nvSpPr>
          <p:cNvPr id="4" name="右箭头 2"/>
          <p:cNvSpPr/>
          <p:nvPr/>
        </p:nvSpPr>
        <p:spPr bwMode="auto">
          <a:xfrm>
            <a:off x="3275511" y="2867910"/>
            <a:ext cx="2158481" cy="342900"/>
          </a:xfrm>
          <a:prstGeom prst="rightArrow">
            <a:avLst/>
          </a:prstGeom>
          <a:solidFill>
            <a:srgbClr val="FFC000"/>
          </a:solidFill>
          <a:ln w="9525" cap="flat" cmpd="sng" algn="ctr">
            <a:solidFill>
              <a:sysClr val="windowText" lastClr="000000"/>
            </a:solidFill>
            <a:prstDash val="solid"/>
            <a:round/>
            <a:headEnd type="none" w="med" len="med"/>
            <a:tailEnd type="none" w="med" len="med"/>
          </a:ln>
          <a:effectLst/>
        </p:spPr>
        <p:txBody>
          <a:bodyPr vert="horz" wrap="none" lIns="91440" tIns="45720" rIns="91440" bIns="45720" numCol="1" rtlCol="0" anchor="t" anchorCtr="0" compatLnSpc="1"/>
          <a:lstStyle/>
          <a:p>
            <a:pPr marL="0" marR="0" lvl="0" indent="0" defTabSz="914400" eaLnBrk="1" fontAlgn="base" latinLnBrk="0" hangingPunct="1">
              <a:lnSpc>
                <a:spcPct val="100000"/>
              </a:lnSpc>
              <a:spcBef>
                <a:spcPct val="0"/>
              </a:spcBef>
              <a:spcAft>
                <a:spcPct val="0"/>
              </a:spcAft>
              <a:buClr>
                <a:srgbClr val="2683C6"/>
              </a:buClr>
              <a:buSzTx/>
              <a:buFont typeface="Wingdings" panose="05000000000000000000" pitchFamily="2" charset="2"/>
              <a:buNone/>
              <a:defRPr/>
            </a:pPr>
            <a:endParaRPr kumimoji="0" lang="zh-CN" altLang="en-US" sz="1800" b="1" i="0" u="none" strike="noStrike" kern="0" cap="none" spc="0" normalizeH="0" baseline="0" noProof="0">
              <a:ln>
                <a:noFill/>
              </a:ln>
              <a:solidFill>
                <a:prstClr val="black"/>
              </a:solidFill>
              <a:effectLst/>
              <a:uLnTx/>
              <a:uFillTx/>
              <a:latin typeface="Times New Roman" panose="02020603050405020304" pitchFamily="16" charset="0"/>
            </a:endParaRPr>
          </a:p>
        </p:txBody>
      </p:sp>
      <p:grpSp>
        <p:nvGrpSpPr>
          <p:cNvPr id="5" name="组合 4"/>
          <p:cNvGrpSpPr/>
          <p:nvPr/>
        </p:nvGrpSpPr>
        <p:grpSpPr>
          <a:xfrm>
            <a:off x="5789647" y="1876125"/>
            <a:ext cx="1620180" cy="3455973"/>
            <a:chOff x="5004048" y="1972599"/>
            <a:chExt cx="1999828" cy="5001332"/>
          </a:xfrm>
        </p:grpSpPr>
        <p:sp>
          <p:nvSpPr>
            <p:cNvPr id="6" name="矩形 5"/>
            <p:cNvSpPr/>
            <p:nvPr/>
          </p:nvSpPr>
          <p:spPr bwMode="auto">
            <a:xfrm>
              <a:off x="5004048" y="1972599"/>
              <a:ext cx="1891817" cy="3964460"/>
            </a:xfrm>
            <a:prstGeom prst="rect">
              <a:avLst/>
            </a:prstGeom>
            <a:gradFill rotWithShape="1">
              <a:gsLst>
                <a:gs pos="0">
                  <a:srgbClr val="1CADE4">
                    <a:tint val="30000"/>
                    <a:satMod val="250000"/>
                  </a:srgbClr>
                </a:gs>
                <a:gs pos="72000">
                  <a:srgbClr val="1CADE4">
                    <a:tint val="75000"/>
                    <a:satMod val="210000"/>
                  </a:srgbClr>
                </a:gs>
                <a:gs pos="100000">
                  <a:srgbClr val="1CADE4">
                    <a:tint val="85000"/>
                    <a:satMod val="210000"/>
                  </a:srgbClr>
                </a:gs>
              </a:gsLst>
              <a:lin ang="5400000" scaled="1"/>
            </a:gradFill>
            <a:ln w="10000" cap="flat" cmpd="sng" algn="ctr">
              <a:solidFill>
                <a:srgbClr val="1CADE4"/>
              </a:solidFill>
              <a:prstDash val="solid"/>
              <a:headEnd type="none" w="med" len="med"/>
              <a:tailEnd type="none" w="med" len="med"/>
            </a:ln>
            <a:effectLst>
              <a:outerShdw blurRad="76200" dist="50800" dir="5400000" rotWithShape="0">
                <a:srgbClr val="4E3B30">
                  <a:alpha val="60000"/>
                </a:srgbClr>
              </a:outerShdw>
            </a:effectLst>
          </p:spPr>
          <p:txBody>
            <a:bodyPr rot="0" spcFirstLastPara="0" vert="horz" wrap="square" lIns="91440" tIns="45720" rIns="91440" bIns="45720" numCol="1" spcCol="0" rtlCol="0" fromWordArt="0" anchor="t" anchorCtr="0" forceAA="0" compatLnSpc="1">
              <a:noAutofit/>
            </a:bodyPr>
            <a:lstStyle>
              <a:defPPr>
                <a:defRPr lang="zh-CN"/>
              </a:defPPr>
              <a:lvl1pPr algn="ctr" rtl="0" fontAlgn="base">
                <a:spcBef>
                  <a:spcPct val="0"/>
                </a:spcBef>
                <a:spcAft>
                  <a:spcPct val="0"/>
                </a:spcAft>
                <a:defRPr sz="2800" kern="1200">
                  <a:solidFill>
                    <a:schemeClr val="dk1"/>
                  </a:solidFill>
                  <a:latin typeface="+mn-lt"/>
                  <a:ea typeface="+mn-ea"/>
                  <a:cs typeface="+mn-cs"/>
                </a:defRPr>
              </a:lvl1pPr>
              <a:lvl2pPr marL="457200" algn="ctr" rtl="0" fontAlgn="base">
                <a:spcBef>
                  <a:spcPct val="0"/>
                </a:spcBef>
                <a:spcAft>
                  <a:spcPct val="0"/>
                </a:spcAft>
                <a:defRPr sz="2800" kern="1200">
                  <a:solidFill>
                    <a:schemeClr val="dk1"/>
                  </a:solidFill>
                  <a:latin typeface="+mn-lt"/>
                  <a:ea typeface="+mn-ea"/>
                  <a:cs typeface="+mn-cs"/>
                </a:defRPr>
              </a:lvl2pPr>
              <a:lvl3pPr marL="914400" algn="ctr" rtl="0" fontAlgn="base">
                <a:spcBef>
                  <a:spcPct val="0"/>
                </a:spcBef>
                <a:spcAft>
                  <a:spcPct val="0"/>
                </a:spcAft>
                <a:defRPr sz="2800" kern="1200">
                  <a:solidFill>
                    <a:schemeClr val="dk1"/>
                  </a:solidFill>
                  <a:latin typeface="+mn-lt"/>
                  <a:ea typeface="+mn-ea"/>
                  <a:cs typeface="+mn-cs"/>
                </a:defRPr>
              </a:lvl3pPr>
              <a:lvl4pPr marL="1371600" algn="ctr" rtl="0" fontAlgn="base">
                <a:spcBef>
                  <a:spcPct val="0"/>
                </a:spcBef>
                <a:spcAft>
                  <a:spcPct val="0"/>
                </a:spcAft>
                <a:defRPr sz="2800" kern="1200">
                  <a:solidFill>
                    <a:schemeClr val="dk1"/>
                  </a:solidFill>
                  <a:latin typeface="+mn-lt"/>
                  <a:ea typeface="+mn-ea"/>
                  <a:cs typeface="+mn-cs"/>
                </a:defRPr>
              </a:lvl4pPr>
              <a:lvl5pPr marL="1828800" algn="ctr" rtl="0" fontAlgn="base">
                <a:spcBef>
                  <a:spcPct val="0"/>
                </a:spcBef>
                <a:spcAft>
                  <a:spcPct val="0"/>
                </a:spcAft>
                <a:defRPr sz="2800" kern="1200">
                  <a:solidFill>
                    <a:schemeClr val="dk1"/>
                  </a:solidFill>
                  <a:latin typeface="+mn-lt"/>
                  <a:ea typeface="+mn-ea"/>
                  <a:cs typeface="+mn-cs"/>
                </a:defRPr>
              </a:lvl5pPr>
              <a:lvl6pPr marL="2286000" algn="l" defTabSz="914400" rtl="0" eaLnBrk="1" latinLnBrk="0" hangingPunct="1">
                <a:defRPr sz="2800" kern="1200">
                  <a:solidFill>
                    <a:schemeClr val="dk1"/>
                  </a:solidFill>
                  <a:latin typeface="+mn-lt"/>
                  <a:ea typeface="+mn-ea"/>
                  <a:cs typeface="+mn-cs"/>
                </a:defRPr>
              </a:lvl6pPr>
              <a:lvl7pPr marL="2743200" algn="l" defTabSz="914400" rtl="0" eaLnBrk="1" latinLnBrk="0" hangingPunct="1">
                <a:defRPr sz="2800" kern="1200">
                  <a:solidFill>
                    <a:schemeClr val="dk1"/>
                  </a:solidFill>
                  <a:latin typeface="+mn-lt"/>
                  <a:ea typeface="+mn-ea"/>
                  <a:cs typeface="+mn-cs"/>
                </a:defRPr>
              </a:lvl7pPr>
              <a:lvl8pPr marL="3200400" algn="l" defTabSz="914400" rtl="0" eaLnBrk="1" latinLnBrk="0" hangingPunct="1">
                <a:defRPr sz="2800" kern="1200">
                  <a:solidFill>
                    <a:schemeClr val="dk1"/>
                  </a:solidFill>
                  <a:latin typeface="+mn-lt"/>
                  <a:ea typeface="+mn-ea"/>
                  <a:cs typeface="+mn-cs"/>
                </a:defRPr>
              </a:lvl8pPr>
              <a:lvl9pPr marL="3657600" algn="l" defTabSz="914400" rtl="0" eaLnBrk="1" latinLnBrk="0" hangingPunct="1">
                <a:defRPr sz="28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prstClr val="black"/>
                </a:solidFill>
                <a:effectLst/>
                <a:uLnTx/>
                <a:uFillTx/>
                <a:latin typeface="Times New Roman" panose="02020603050405020304" pitchFamily="16" charset="0"/>
                <a:ea typeface="宋体" panose="02010600030101010101" pitchFamily="2" charset="-122"/>
                <a:cs typeface="Times New Roman" panose="02020603050405020304" pitchFamily="16" charset="0"/>
              </a:endParaRPr>
            </a:p>
          </p:txBody>
        </p:sp>
        <p:sp>
          <p:nvSpPr>
            <p:cNvPr id="7" name="TextBox 11"/>
            <p:cNvSpPr txBox="1"/>
            <p:nvPr/>
          </p:nvSpPr>
          <p:spPr>
            <a:xfrm>
              <a:off x="5112060" y="2119063"/>
              <a:ext cx="1891816" cy="4854868"/>
            </a:xfrm>
            <a:prstGeom prst="rect">
              <a:avLst/>
            </a:prstGeom>
            <a:noFill/>
            <a:ln w="25400" cap="flat" cmpd="sng" algn="ctr">
              <a:noFill/>
              <a:prstDash val="solid"/>
            </a:ln>
            <a:effectLst/>
          </p:spPr>
          <p:txBody>
            <a:bodyPr wrap="square" rtlCol="0">
              <a:spAutoFit/>
            </a:bodyPr>
            <a:lstStyle/>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400" b="0" i="0" u="none" strike="noStrike" kern="0" cap="none" spc="0" normalizeH="0" baseline="0" noProof="0" dirty="0">
                  <a:ln>
                    <a:noFill/>
                  </a:ln>
                  <a:solidFill>
                    <a:srgbClr val="C00000"/>
                  </a:solidFill>
                  <a:effectLst/>
                  <a:uLnTx/>
                  <a:uFillTx/>
                  <a:latin typeface="Times New Roman" panose="02020603050405020304" pitchFamily="16" charset="0"/>
                  <a:ea typeface="黑体" panose="02010609060101010101" pitchFamily="49" charset="-122"/>
                  <a:cs typeface="Times New Roman" panose="02020603050405020304" pitchFamily="16" charset="0"/>
                </a:rPr>
                <a:t>概念 </a:t>
              </a:r>
              <a:endParaRPr kumimoji="0" lang="en-US" altLang="zh-CN" sz="2400" b="0" i="0" u="none" strike="noStrike" kern="0" cap="none" spc="0" normalizeH="0" baseline="0" noProof="0" dirty="0">
                <a:ln>
                  <a:noFill/>
                </a:ln>
                <a:solidFill>
                  <a:srgbClr val="C00000"/>
                </a:solidFill>
                <a:effectLst/>
                <a:uLnTx/>
                <a:uFillTx/>
                <a:latin typeface="Times New Roman" panose="02020603050405020304" pitchFamily="16" charset="0"/>
                <a:ea typeface="黑体" panose="02010609060101010101" pitchFamily="49" charset="-122"/>
                <a:cs typeface="Times New Roman" panose="02020603050405020304" pitchFamily="16" charset="0"/>
              </a:endParaRPr>
            </a:p>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C00000"/>
                </a:solidFill>
                <a:effectLst/>
                <a:uLnTx/>
                <a:uFillTx/>
                <a:latin typeface="Times New Roman" panose="02020603050405020304" pitchFamily="16" charset="0"/>
                <a:ea typeface="黑体" panose="02010609060101010101" pitchFamily="49" charset="-122"/>
                <a:cs typeface="Times New Roman" panose="02020603050405020304" pitchFamily="16" charset="0"/>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6" charset="0"/>
                  <a:ea typeface="黑体" panose="02010609060101010101" pitchFamily="49" charset="-122"/>
                  <a:cs typeface="Times New Roman" panose="02020603050405020304" pitchFamily="16" charset="0"/>
                </a:rPr>
                <a:t>实体 </a:t>
              </a:r>
              <a:endPar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6" charset="0"/>
                <a:ea typeface="黑体" panose="02010609060101010101" pitchFamily="49" charset="-122"/>
                <a:cs typeface="Times New Roman" panose="02020603050405020304" pitchFamily="16" charset="0"/>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6" charset="0"/>
                <a:ea typeface="黑体" panose="02010609060101010101" pitchFamily="49" charset="-122"/>
                <a:cs typeface="Times New Roman" panose="02020603050405020304" pitchFamily="16" charset="0"/>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400" b="0" i="0" u="none" strike="noStrike" kern="0" cap="none" spc="0" normalizeH="0" baseline="0" noProof="0" dirty="0">
                  <a:ln>
                    <a:noFill/>
                  </a:ln>
                  <a:solidFill>
                    <a:srgbClr val="C00000"/>
                  </a:solidFill>
                  <a:effectLst/>
                  <a:uLnTx/>
                  <a:uFillTx/>
                  <a:latin typeface="Times New Roman" panose="02020603050405020304" pitchFamily="16" charset="0"/>
                  <a:ea typeface="黑体" panose="02010609060101010101" pitchFamily="49" charset="-122"/>
                  <a:cs typeface="Times New Roman" panose="02020603050405020304" pitchFamily="16" charset="0"/>
                </a:rPr>
                <a:t>属性</a:t>
              </a:r>
              <a:endParaRPr kumimoji="0" lang="zh-CN" altLang="en-US" sz="2400" b="0" i="0" u="none" strike="noStrike" kern="0" cap="none" spc="0" normalizeH="0" baseline="0" noProof="0" dirty="0">
                <a:ln>
                  <a:noFill/>
                </a:ln>
                <a:solidFill>
                  <a:srgbClr val="C00000"/>
                </a:solidFill>
                <a:effectLst/>
                <a:uLnTx/>
                <a:uFillTx/>
                <a:latin typeface="Times New Roman" panose="02020603050405020304" pitchFamily="16" charset="0"/>
                <a:ea typeface="黑体" panose="02010609060101010101" pitchFamily="49" charset="-122"/>
                <a:cs typeface="Times New Roman" panose="02020603050405020304" pitchFamily="16" charset="0"/>
              </a:endParaRPr>
            </a:p>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6" charset="0"/>
                <a:ea typeface="黑体" panose="02010609060101010101" pitchFamily="49" charset="-122"/>
                <a:cs typeface="Times New Roman" panose="02020603050405020304" pitchFamily="16" charset="0"/>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6" charset="0"/>
                  <a:ea typeface="黑体" panose="02010609060101010101" pitchFamily="49" charset="-122"/>
                  <a:cs typeface="Times New Roman" panose="02020603050405020304" pitchFamily="16" charset="0"/>
                </a:rPr>
                <a:t>关系</a:t>
              </a:r>
              <a:endPar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6" charset="0"/>
                <a:ea typeface="黑体" panose="02010609060101010101" pitchFamily="49" charset="-122"/>
                <a:cs typeface="Times New Roman" panose="02020603050405020304" pitchFamily="16" charset="0"/>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zh-CN" altLang="en-US" sz="2200" b="0" i="0" u="none" strike="noStrike" kern="0" cap="none" spc="0" normalizeH="0" baseline="0" noProof="0" dirty="0">
                <a:ln>
                  <a:noFill/>
                </a:ln>
                <a:solidFill>
                  <a:prstClr val="black"/>
                </a:solidFill>
                <a:effectLst/>
                <a:uLnTx/>
                <a:uFillTx/>
                <a:latin typeface="Times New Roman" panose="02020603050405020304" pitchFamily="16" charset="0"/>
                <a:ea typeface="黑体" panose="02010609060101010101" pitchFamily="49" charset="-122"/>
                <a:cs typeface="Times New Roman" panose="02020603050405020304" pitchFamily="16" charset="0"/>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zh-CN" altLang="en-US" sz="2200" b="0" i="0" u="none" strike="noStrike" kern="0" cap="none" spc="0" normalizeH="0" baseline="0" noProof="0" dirty="0">
                <a:ln>
                  <a:noFill/>
                </a:ln>
                <a:solidFill>
                  <a:prstClr val="black"/>
                </a:solidFill>
                <a:effectLst/>
                <a:uLnTx/>
                <a:uFillTx/>
                <a:latin typeface="Times New Roman" panose="02020603050405020304" pitchFamily="16" charset="0"/>
                <a:ea typeface="黑体" panose="02010609060101010101" pitchFamily="49" charset="-122"/>
                <a:cs typeface="Times New Roman" panose="02020603050405020304" pitchFamily="16" charset="0"/>
              </a:endParaRPr>
            </a:p>
          </p:txBody>
        </p:sp>
      </p:grpSp>
      <p:sp>
        <p:nvSpPr>
          <p:cNvPr id="8" name="圆角矩形 12"/>
          <p:cNvSpPr/>
          <p:nvPr/>
        </p:nvSpPr>
        <p:spPr bwMode="auto">
          <a:xfrm>
            <a:off x="3448785" y="2367460"/>
            <a:ext cx="1728192" cy="457106"/>
          </a:xfrm>
          <a:prstGeom prst="round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10000" cap="flat" cmpd="sng" algn="ctr">
            <a:solidFill>
              <a:srgbClr val="FFC000"/>
            </a:solidFill>
            <a:prstDash val="solid"/>
            <a:headEnd type="none" w="med" len="med"/>
            <a:tailEnd type="none" w="med" len="med"/>
          </a:ln>
          <a:effectLst>
            <a:outerShdw blurRad="76200" dist="50800" dir="5400000" rotWithShape="0">
              <a:srgbClr val="4E3B30">
                <a:alpha val="60000"/>
              </a:srgbClr>
            </a:outerShdw>
          </a:effectLst>
        </p:spPr>
        <p:txBody>
          <a:bodyPr vert="horz" wrap="square" lIns="91440" tIns="45720" rIns="91440" bIns="45720" numCol="1" rtlCol="0" anchor="ctr" anchorCtr="1" compatLnSpc="1"/>
          <a:lstStyle/>
          <a:p>
            <a:pPr marL="363855" marR="0" lvl="0" indent="-363855" defTabSz="914400" eaLnBrk="1" fontAlgn="auto" latinLnBrk="0" hangingPunct="1">
              <a:lnSpc>
                <a:spcPct val="100000"/>
              </a:lnSpc>
              <a:spcBef>
                <a:spcPts val="0"/>
              </a:spcBef>
              <a:spcAft>
                <a:spcPts val="0"/>
              </a:spcAft>
              <a:buClr>
                <a:srgbClr val="FF3300"/>
              </a:buClr>
              <a:buSzTx/>
              <a:buFontTx/>
              <a:buNone/>
              <a:defRPr/>
            </a:pPr>
            <a:r>
              <a:rPr kumimoji="0" lang="zh-CN" altLang="en-US" sz="2400" b="0" i="0" u="none" strike="noStrike" kern="0" cap="none" spc="0" normalizeH="0" baseline="0" noProof="0" dirty="0">
                <a:ln>
                  <a:noFill/>
                </a:ln>
                <a:solidFill>
                  <a:srgbClr val="002060"/>
                </a:solidFill>
                <a:effectLst/>
                <a:uLnTx/>
                <a:uFillTx/>
                <a:latin typeface="黑体" panose="02010609060101010101" pitchFamily="49" charset="-122"/>
                <a:ea typeface="黑体" panose="02010609060101010101" pitchFamily="49" charset="-122"/>
                <a:cs typeface="Times New Roman" panose="02020603050405020304" pitchFamily="16" charset="0"/>
              </a:rPr>
              <a:t>推理机</a:t>
            </a:r>
            <a:endParaRPr kumimoji="0" lang="zh-CN" altLang="en-US" sz="2400" b="0" i="0" u="none" strike="noStrike" kern="0" cap="none" spc="0" normalizeH="0" baseline="0" noProof="0" dirty="0">
              <a:ln>
                <a:noFill/>
              </a:ln>
              <a:solidFill>
                <a:srgbClr val="002060"/>
              </a:solidFill>
              <a:effectLst/>
              <a:uLnTx/>
              <a:uFillTx/>
              <a:latin typeface="黑体" panose="02010609060101010101" pitchFamily="49" charset="-122"/>
              <a:ea typeface="黑体" panose="02010609060101010101" pitchFamily="49" charset="-122"/>
              <a:cs typeface="Times New Roman" panose="02020603050405020304" pitchFamily="16" charset="0"/>
            </a:endParaRPr>
          </a:p>
        </p:txBody>
      </p:sp>
      <p:sp>
        <p:nvSpPr>
          <p:cNvPr id="9" name="右箭头 14"/>
          <p:cNvSpPr/>
          <p:nvPr/>
        </p:nvSpPr>
        <p:spPr bwMode="auto">
          <a:xfrm>
            <a:off x="7926020" y="2866019"/>
            <a:ext cx="483550" cy="342900"/>
          </a:xfrm>
          <a:prstGeom prst="rightArrow">
            <a:avLst/>
          </a:prstGeom>
          <a:solidFill>
            <a:srgbClr val="FFC000"/>
          </a:solidFill>
          <a:ln w="9525" cap="flat" cmpd="sng" algn="ctr">
            <a:solidFill>
              <a:sysClr val="windowText" lastClr="000000"/>
            </a:solidFill>
            <a:prstDash val="solid"/>
            <a:round/>
            <a:headEnd type="none" w="med" len="med"/>
            <a:tailEnd type="none" w="med" len="med"/>
          </a:ln>
          <a:effectLst/>
        </p:spPr>
        <p:txBody>
          <a:bodyPr vert="horz" wrap="none" lIns="91440" tIns="45720" rIns="91440" bIns="45720" numCol="1" rtlCol="0" anchor="t" anchorCtr="0" compatLnSpc="1"/>
          <a:lstStyle/>
          <a:p>
            <a:pPr marL="0" marR="0" lvl="0" indent="0" defTabSz="914400" eaLnBrk="1" fontAlgn="base" latinLnBrk="0" hangingPunct="1">
              <a:lnSpc>
                <a:spcPct val="100000"/>
              </a:lnSpc>
              <a:spcBef>
                <a:spcPct val="0"/>
              </a:spcBef>
              <a:spcAft>
                <a:spcPct val="0"/>
              </a:spcAft>
              <a:buClr>
                <a:srgbClr val="2683C6"/>
              </a:buClr>
              <a:buSzTx/>
              <a:buFont typeface="Wingdings" panose="05000000000000000000" pitchFamily="2" charset="2"/>
              <a:buNone/>
              <a:defRPr/>
            </a:pPr>
            <a:endParaRPr kumimoji="0" lang="zh-CN" altLang="en-US" sz="1800" b="1" i="0" u="none" strike="noStrike" kern="0" cap="none" spc="0" normalizeH="0" baseline="0" noProof="0">
              <a:ln>
                <a:noFill/>
              </a:ln>
              <a:solidFill>
                <a:prstClr val="black"/>
              </a:solidFill>
              <a:effectLst/>
              <a:uLnTx/>
              <a:uFillTx/>
              <a:latin typeface="Times New Roman" panose="02020603050405020304" pitchFamily="16" charset="0"/>
            </a:endParaRPr>
          </a:p>
        </p:txBody>
      </p:sp>
      <p:sp>
        <p:nvSpPr>
          <p:cNvPr id="10" name="圆角矩形 16"/>
          <p:cNvSpPr/>
          <p:nvPr/>
        </p:nvSpPr>
        <p:spPr bwMode="auto">
          <a:xfrm>
            <a:off x="8180187" y="4677538"/>
            <a:ext cx="2660073" cy="660253"/>
          </a:xfrm>
          <a:prstGeom prst="roundRect">
            <a:avLst/>
          </a:prstGeom>
          <a:solidFill>
            <a:srgbClr val="FFC000"/>
          </a:solidFill>
          <a:ln w="10000" cap="flat" cmpd="sng" algn="ctr">
            <a:solidFill>
              <a:srgbClr val="2683C6"/>
            </a:solidFill>
            <a:prstDash val="solid"/>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txBody>
          <a:bodyPr wrap="none" tIns="0" bIns="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gradFill flip="none" rotWithShape="1">
                  <a:gsLst>
                    <a:gs pos="0">
                      <a:prstClr val="black">
                        <a:shade val="30000"/>
                        <a:satMod val="115000"/>
                      </a:prstClr>
                    </a:gs>
                    <a:gs pos="50000">
                      <a:prstClr val="black">
                        <a:shade val="67500"/>
                        <a:satMod val="115000"/>
                      </a:prstClr>
                    </a:gs>
                    <a:gs pos="100000">
                      <a:prstClr val="black">
                        <a:shade val="100000"/>
                        <a:satMod val="115000"/>
                      </a:prstClr>
                    </a:gs>
                  </a:gsLst>
                  <a:lin ang="16200000" scaled="1"/>
                  <a:tileRect/>
                </a:gradFill>
                <a:effectLst/>
                <a:uLnTx/>
                <a:uFillTx/>
                <a:latin typeface="Times New Roman" panose="02020603050405020304" pitchFamily="16" charset="0"/>
                <a:ea typeface="微软雅黑" panose="020B0503020204020204" charset="-122"/>
                <a:cs typeface="Times New Roman" panose="02020603050405020304" pitchFamily="16" charset="0"/>
              </a:rPr>
              <a:t>知识图谱的扩充</a:t>
            </a:r>
            <a:endParaRPr kumimoji="0" lang="en-US" altLang="zh-CN" sz="2400" b="0" i="0" u="none" strike="noStrike" kern="0" cap="none" spc="0" normalizeH="0" baseline="0" noProof="0" dirty="0">
              <a:ln>
                <a:noFill/>
              </a:ln>
              <a:gradFill flip="none" rotWithShape="1">
                <a:gsLst>
                  <a:gs pos="0">
                    <a:prstClr val="black">
                      <a:shade val="30000"/>
                      <a:satMod val="115000"/>
                    </a:prstClr>
                  </a:gs>
                  <a:gs pos="50000">
                    <a:prstClr val="black">
                      <a:shade val="67500"/>
                      <a:satMod val="115000"/>
                    </a:prstClr>
                  </a:gs>
                  <a:gs pos="100000">
                    <a:prstClr val="black">
                      <a:shade val="100000"/>
                      <a:satMod val="115000"/>
                    </a:prstClr>
                  </a:gs>
                </a:gsLst>
                <a:lin ang="16200000" scaled="1"/>
                <a:tileRect/>
              </a:gradFill>
              <a:effectLst/>
              <a:uLnTx/>
              <a:uFillTx/>
              <a:latin typeface="Times New Roman" panose="02020603050405020304" pitchFamily="16" charset="0"/>
              <a:ea typeface="微软雅黑" panose="020B0503020204020204" charset="-122"/>
              <a:cs typeface="Times New Roman" panose="02020603050405020304" pitchFamily="16" charset="0"/>
            </a:endParaRPr>
          </a:p>
        </p:txBody>
      </p:sp>
      <p:grpSp>
        <p:nvGrpSpPr>
          <p:cNvPr id="11" name="组合 10"/>
          <p:cNvGrpSpPr/>
          <p:nvPr/>
        </p:nvGrpSpPr>
        <p:grpSpPr>
          <a:xfrm>
            <a:off x="671512" y="2003694"/>
            <a:ext cx="2198306" cy="1845004"/>
            <a:chOff x="143508" y="2132856"/>
            <a:chExt cx="1933364" cy="2588011"/>
          </a:xfrm>
        </p:grpSpPr>
        <p:pic>
          <p:nvPicPr>
            <p:cNvPr id="12" name="Picture 4" descr="http://s6.sinaimg.cn/mw690/669e82e7tx6BpljwBc9d5&amp;69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43508" y="2132856"/>
              <a:ext cx="1476164" cy="213081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s6.sinaimg.cn/mw690/669e82e7tx6BpljwBc9d5&amp;69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95908" y="2285256"/>
              <a:ext cx="1476164" cy="213081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s6.sinaimg.cn/mw690/669e82e7tx6BpljwBc9d5&amp;69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48308" y="2437656"/>
              <a:ext cx="1476164" cy="213081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6.sinaimg.cn/mw690/669e82e7tx6BpljwBc9d5&amp;69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00708" y="2590056"/>
              <a:ext cx="1476164" cy="21308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组合 3"/>
          <p:cNvGrpSpPr/>
          <p:nvPr/>
        </p:nvGrpSpPr>
        <p:grpSpPr>
          <a:xfrm>
            <a:off x="8719031" y="2137801"/>
            <a:ext cx="1592394" cy="1634919"/>
            <a:chOff x="6507177" y="3444053"/>
            <a:chExt cx="1284366" cy="1284366"/>
          </a:xfrm>
        </p:grpSpPr>
        <p:sp>
          <p:nvSpPr>
            <p:cNvPr id="17" name="椭圆 16"/>
            <p:cNvSpPr/>
            <p:nvPr/>
          </p:nvSpPr>
          <p:spPr bwMode="auto">
            <a:xfrm>
              <a:off x="6507177" y="3444053"/>
              <a:ext cx="1284366" cy="1284366"/>
            </a:xfrm>
            <a:prstGeom prst="ellipse">
              <a:avLst/>
            </a:prstGeom>
            <a:solidFill>
              <a:sysClr val="window" lastClr="FFFFFF"/>
            </a:solid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lstStyle>
              <a:defPPr>
                <a:defRPr lang="ja-JP"/>
              </a:defPPr>
              <a:lvl1pPr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8" name="椭圆 17"/>
            <p:cNvSpPr/>
            <p:nvPr/>
          </p:nvSpPr>
          <p:spPr bwMode="auto">
            <a:xfrm>
              <a:off x="6592692" y="3635878"/>
              <a:ext cx="464378" cy="482278"/>
            </a:xfrm>
            <a:prstGeom prst="ellipse">
              <a:avLst/>
            </a:prstGeom>
            <a:solidFill>
              <a:sysClr val="window" lastClr="FFFFFF"/>
            </a:solidFill>
            <a:ln w="9525" cap="flat" cmpd="sng" algn="ctr">
              <a:solidFill>
                <a:sysClr val="windowText" lastClr="000000">
                  <a:lumMod val="95000"/>
                  <a:lumOff val="5000"/>
                </a:sysClr>
              </a:solidFill>
              <a:prstDash val="lgDash"/>
              <a:round/>
              <a:headEnd type="none" w="med" len="med"/>
              <a:tailEnd type="none" w="med" len="med"/>
            </a:ln>
            <a:effectLst/>
          </p:spPr>
          <p:txBody>
            <a:bodyPr vert="horz" wrap="square" lIns="91440" tIns="45720" rIns="91440" bIns="45720" numCol="1" rtlCol="0" anchor="ctr" anchorCtr="0" compatLnSpc="1"/>
            <a:lstStyle>
              <a:defPPr>
                <a:defRPr lang="ja-JP"/>
              </a:defPPr>
              <a:lvl1pPr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9" name="椭圆 18"/>
            <p:cNvSpPr/>
            <p:nvPr/>
          </p:nvSpPr>
          <p:spPr bwMode="auto">
            <a:xfrm>
              <a:off x="6931910" y="4215075"/>
              <a:ext cx="464378" cy="482278"/>
            </a:xfrm>
            <a:prstGeom prst="ellipse">
              <a:avLst/>
            </a:prstGeom>
            <a:solidFill>
              <a:sysClr val="window" lastClr="FFFFFF"/>
            </a:solidFill>
            <a:ln w="9525" cap="flat" cmpd="sng" algn="ctr">
              <a:solidFill>
                <a:sysClr val="windowText" lastClr="000000">
                  <a:lumMod val="95000"/>
                  <a:lumOff val="5000"/>
                </a:sysClr>
              </a:solidFill>
              <a:prstDash val="lgDash"/>
              <a:round/>
              <a:headEnd type="none" w="med" len="med"/>
              <a:tailEnd type="none" w="med" len="med"/>
            </a:ln>
            <a:effectLst/>
          </p:spPr>
          <p:txBody>
            <a:bodyPr vert="horz" wrap="square" lIns="91440" tIns="45720" rIns="91440" bIns="45720" numCol="1" rtlCol="0" anchor="ctr" anchorCtr="0" compatLnSpc="1"/>
            <a:lstStyle>
              <a:defPPr>
                <a:defRPr lang="ja-JP"/>
              </a:defPPr>
              <a:lvl1pPr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0" name="椭圆 19"/>
            <p:cNvSpPr/>
            <p:nvPr/>
          </p:nvSpPr>
          <p:spPr bwMode="auto">
            <a:xfrm>
              <a:off x="7232868" y="3639982"/>
              <a:ext cx="464378" cy="482278"/>
            </a:xfrm>
            <a:prstGeom prst="ellipse">
              <a:avLst/>
            </a:prstGeom>
            <a:solidFill>
              <a:sysClr val="window" lastClr="FFFFFF"/>
            </a:solidFill>
            <a:ln w="9525" cap="flat" cmpd="sng" algn="ctr">
              <a:solidFill>
                <a:sysClr val="windowText" lastClr="000000">
                  <a:lumMod val="95000"/>
                  <a:lumOff val="5000"/>
                </a:sysClr>
              </a:solidFill>
              <a:prstDash val="lgDash"/>
              <a:round/>
              <a:headEnd type="none" w="med" len="med"/>
              <a:tailEnd type="none" w="med" len="med"/>
            </a:ln>
            <a:effectLst/>
          </p:spPr>
          <p:txBody>
            <a:bodyPr vert="horz" wrap="square" lIns="91440" tIns="45720" rIns="91440" bIns="45720" numCol="1" rtlCol="0" anchor="ctr" anchorCtr="0" compatLnSpc="1"/>
            <a:lstStyle>
              <a:defPPr>
                <a:defRPr lang="ja-JP"/>
              </a:defPPr>
              <a:lvl1pPr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1" name="椭圆 20"/>
            <p:cNvSpPr/>
            <p:nvPr/>
          </p:nvSpPr>
          <p:spPr bwMode="auto">
            <a:xfrm>
              <a:off x="6785164" y="3648737"/>
              <a:ext cx="90335" cy="90335"/>
            </a:xfrm>
            <a:prstGeom prst="ellipse">
              <a:avLst/>
            </a:prstGeom>
            <a:solidFill>
              <a:srgbClr val="0ED3E8"/>
            </a:solidFill>
            <a:ln w="9525" cap="flat" cmpd="sng" algn="ctr">
              <a:solidFill>
                <a:sysClr val="windowText" lastClr="000000">
                  <a:lumMod val="95000"/>
                  <a:lumOff val="5000"/>
                </a:sysClr>
              </a:solidFill>
              <a:prstDash val="solid"/>
              <a:round/>
              <a:headEnd type="none" w="med" len="med"/>
              <a:tailEnd type="none" w="med" len="med"/>
            </a:ln>
            <a:effectLst/>
          </p:spPr>
          <p:txBody>
            <a:bodyPr vert="horz" wrap="square" lIns="91440" tIns="45720" rIns="91440" bIns="45720" numCol="1" rtlCol="0" anchor="ctr" anchorCtr="0" compatLnSpc="1"/>
            <a:lstStyle>
              <a:defPPr>
                <a:defRPr lang="ja-JP"/>
              </a:defPPr>
              <a:lvl1pPr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1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22" name="椭圆 21"/>
            <p:cNvSpPr/>
            <p:nvPr/>
          </p:nvSpPr>
          <p:spPr bwMode="auto">
            <a:xfrm>
              <a:off x="6627591" y="3817537"/>
              <a:ext cx="90335" cy="90335"/>
            </a:xfrm>
            <a:prstGeom prst="ellipse">
              <a:avLst/>
            </a:prstGeom>
            <a:solidFill>
              <a:srgbClr val="0ED3E8"/>
            </a:solidFill>
            <a:ln w="9525" cap="flat" cmpd="sng" algn="ctr">
              <a:solidFill>
                <a:sysClr val="windowText" lastClr="000000">
                  <a:lumMod val="95000"/>
                  <a:lumOff val="5000"/>
                </a:sysClr>
              </a:solidFill>
              <a:prstDash val="solid"/>
              <a:round/>
              <a:headEnd type="none" w="med" len="med"/>
              <a:tailEnd type="none" w="med" len="med"/>
            </a:ln>
            <a:effectLst/>
          </p:spPr>
          <p:txBody>
            <a:bodyPr vert="horz" wrap="square" lIns="91440" tIns="45720" rIns="91440" bIns="45720" numCol="1" rtlCol="0" anchor="ctr" anchorCtr="0" compatLnSpc="1"/>
            <a:lstStyle>
              <a:defPPr>
                <a:defRPr lang="ja-JP"/>
              </a:defPPr>
              <a:lvl1pPr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23" name="椭圆 22"/>
            <p:cNvSpPr/>
            <p:nvPr/>
          </p:nvSpPr>
          <p:spPr bwMode="auto">
            <a:xfrm>
              <a:off x="6903321" y="3793239"/>
              <a:ext cx="90335" cy="90335"/>
            </a:xfrm>
            <a:prstGeom prst="ellipse">
              <a:avLst/>
            </a:prstGeom>
            <a:solidFill>
              <a:srgbClr val="0ED3E8"/>
            </a:solidFill>
            <a:ln w="9525" cap="flat" cmpd="sng" algn="ctr">
              <a:solidFill>
                <a:sysClr val="windowText" lastClr="000000">
                  <a:lumMod val="95000"/>
                  <a:lumOff val="5000"/>
                </a:sysClr>
              </a:solid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noAutofit/>
            </a:bodyPr>
            <a:lstStyle>
              <a:defPPr>
                <a:defRPr lang="ja-JP"/>
              </a:defPPr>
              <a:lvl1pPr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24" name="椭圆 23"/>
            <p:cNvSpPr/>
            <p:nvPr/>
          </p:nvSpPr>
          <p:spPr bwMode="auto">
            <a:xfrm>
              <a:off x="6852851" y="3965326"/>
              <a:ext cx="90335" cy="90335"/>
            </a:xfrm>
            <a:prstGeom prst="ellipse">
              <a:avLst/>
            </a:prstGeom>
            <a:solidFill>
              <a:srgbClr val="0ED3E8"/>
            </a:solidFill>
            <a:ln w="9525" cap="flat" cmpd="sng" algn="ctr">
              <a:solidFill>
                <a:sysClr val="windowText" lastClr="000000">
                  <a:lumMod val="95000"/>
                  <a:lumOff val="5000"/>
                </a:sysClr>
              </a:solid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noAutofit/>
            </a:bodyPr>
            <a:lstStyle>
              <a:defPPr>
                <a:defRPr lang="ja-JP"/>
              </a:defPPr>
              <a:lvl1pPr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25" name="椭圆 24"/>
            <p:cNvSpPr/>
            <p:nvPr/>
          </p:nvSpPr>
          <p:spPr bwMode="auto">
            <a:xfrm flipH="1">
              <a:off x="6782516" y="3804446"/>
              <a:ext cx="45719" cy="45719"/>
            </a:xfrm>
            <a:prstGeom prst="ellipse">
              <a:avLst/>
            </a:prstGeom>
            <a:solidFill>
              <a:srgbClr val="0ED3E8"/>
            </a:solidFill>
            <a:ln w="9525" cap="flat" cmpd="sng" algn="ctr">
              <a:solidFill>
                <a:sysClr val="windowText" lastClr="000000">
                  <a:lumMod val="95000"/>
                  <a:lumOff val="5000"/>
                </a:sysClr>
              </a:solid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noAutofit/>
            </a:bodyPr>
            <a:lstStyle>
              <a:defPPr>
                <a:defRPr lang="ja-JP"/>
              </a:defPPr>
              <a:lvl1pPr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6" name="椭圆 25"/>
            <p:cNvSpPr/>
            <p:nvPr/>
          </p:nvSpPr>
          <p:spPr bwMode="auto">
            <a:xfrm flipH="1">
              <a:off x="6684796" y="3955052"/>
              <a:ext cx="45719" cy="45719"/>
            </a:xfrm>
            <a:prstGeom prst="ellipse">
              <a:avLst/>
            </a:prstGeom>
            <a:solidFill>
              <a:srgbClr val="0ED3E8"/>
            </a:solidFill>
            <a:ln w="9525" cap="flat" cmpd="sng" algn="ctr">
              <a:solidFill>
                <a:sysClr val="windowText" lastClr="000000">
                  <a:lumMod val="95000"/>
                  <a:lumOff val="5000"/>
                </a:sysClr>
              </a:solid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noAutofit/>
            </a:bodyPr>
            <a:lstStyle>
              <a:defPPr>
                <a:defRPr lang="ja-JP"/>
              </a:defPPr>
              <a:lvl1pPr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7" name="椭圆 26"/>
            <p:cNvSpPr/>
            <p:nvPr/>
          </p:nvSpPr>
          <p:spPr bwMode="auto">
            <a:xfrm>
              <a:off x="7467102" y="3868030"/>
              <a:ext cx="90335" cy="90335"/>
            </a:xfrm>
            <a:prstGeom prst="ellipse">
              <a:avLst/>
            </a:prstGeom>
            <a:solidFill>
              <a:srgbClr val="7030A0"/>
            </a:solidFill>
            <a:ln w="9525" cap="flat" cmpd="sng" algn="ctr">
              <a:solidFill>
                <a:sysClr val="windowText" lastClr="000000">
                  <a:lumMod val="95000"/>
                  <a:lumOff val="5000"/>
                </a:sysClr>
              </a:solidFill>
              <a:prstDash val="solid"/>
              <a:round/>
              <a:headEnd type="none" w="med" len="med"/>
              <a:tailEnd type="none" w="med" len="med"/>
            </a:ln>
            <a:effectLst/>
          </p:spPr>
          <p:txBody>
            <a:bodyPr vert="horz" wrap="square" lIns="91440" tIns="45720" rIns="91440" bIns="45720" numCol="1" rtlCol="0" anchor="ctr" anchorCtr="0" compatLnSpc="1"/>
            <a:lstStyle>
              <a:defPPr>
                <a:defRPr lang="ja-JP"/>
              </a:defPPr>
              <a:lvl1pPr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8" name="椭圆 27"/>
            <p:cNvSpPr/>
            <p:nvPr/>
          </p:nvSpPr>
          <p:spPr bwMode="auto">
            <a:xfrm>
              <a:off x="7346849" y="3718058"/>
              <a:ext cx="90335" cy="90335"/>
            </a:xfrm>
            <a:prstGeom prst="ellipse">
              <a:avLst/>
            </a:prstGeom>
            <a:solidFill>
              <a:srgbClr val="7030A0"/>
            </a:solidFill>
            <a:ln w="9525" cap="flat" cmpd="sng" algn="ctr">
              <a:solidFill>
                <a:sysClr val="windowText" lastClr="000000">
                  <a:lumMod val="95000"/>
                  <a:lumOff val="5000"/>
                </a:sysClr>
              </a:solidFill>
              <a:prstDash val="solid"/>
              <a:round/>
              <a:headEnd type="none" w="med" len="med"/>
              <a:tailEnd type="none" w="med" len="med"/>
            </a:ln>
            <a:effectLst/>
          </p:spPr>
          <p:txBody>
            <a:bodyPr vert="horz" wrap="square" lIns="91440" tIns="45720" rIns="91440" bIns="45720" numCol="1" rtlCol="0" anchor="ctr" anchorCtr="0" compatLnSpc="1"/>
            <a:lstStyle>
              <a:defPPr>
                <a:defRPr lang="ja-JP"/>
              </a:defPPr>
              <a:lvl1pPr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9" name="椭圆 28"/>
            <p:cNvSpPr/>
            <p:nvPr/>
          </p:nvSpPr>
          <p:spPr bwMode="auto">
            <a:xfrm>
              <a:off x="7603186" y="3904506"/>
              <a:ext cx="90335" cy="90335"/>
            </a:xfrm>
            <a:prstGeom prst="ellipse">
              <a:avLst/>
            </a:prstGeom>
            <a:solidFill>
              <a:srgbClr val="7030A0"/>
            </a:solidFill>
            <a:ln w="9525" cap="flat" cmpd="sng" algn="ctr">
              <a:solidFill>
                <a:sysClr val="windowText" lastClr="000000">
                  <a:lumMod val="95000"/>
                  <a:lumOff val="5000"/>
                </a:sysClr>
              </a:solid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noAutofit/>
            </a:bodyPr>
            <a:lstStyle>
              <a:defPPr>
                <a:defRPr lang="ja-JP"/>
              </a:defPPr>
              <a:lvl1pPr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0" name="椭圆 29"/>
            <p:cNvSpPr/>
            <p:nvPr/>
          </p:nvSpPr>
          <p:spPr bwMode="auto">
            <a:xfrm>
              <a:off x="7341462" y="3874991"/>
              <a:ext cx="90335" cy="90335"/>
            </a:xfrm>
            <a:prstGeom prst="ellipse">
              <a:avLst/>
            </a:prstGeom>
            <a:solidFill>
              <a:srgbClr val="7030A0"/>
            </a:solidFill>
            <a:ln w="9525" cap="flat" cmpd="sng" algn="ctr">
              <a:solidFill>
                <a:sysClr val="windowText" lastClr="000000">
                  <a:lumMod val="95000"/>
                  <a:lumOff val="5000"/>
                </a:sysClr>
              </a:solid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noAutofit/>
            </a:bodyPr>
            <a:lstStyle>
              <a:defPPr>
                <a:defRPr lang="ja-JP"/>
              </a:defPPr>
              <a:lvl1pPr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1" name="椭圆 30"/>
            <p:cNvSpPr/>
            <p:nvPr/>
          </p:nvSpPr>
          <p:spPr bwMode="auto">
            <a:xfrm flipH="1">
              <a:off x="7511718" y="3696862"/>
              <a:ext cx="45719" cy="45719"/>
            </a:xfrm>
            <a:prstGeom prst="ellipse">
              <a:avLst/>
            </a:prstGeom>
            <a:solidFill>
              <a:srgbClr val="7030A0"/>
            </a:solidFill>
            <a:ln w="9525" cap="flat" cmpd="sng" algn="ctr">
              <a:solidFill>
                <a:sysClr val="windowText" lastClr="000000">
                  <a:lumMod val="95000"/>
                  <a:lumOff val="5000"/>
                </a:sysClr>
              </a:solid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noAutofit/>
            </a:bodyPr>
            <a:lstStyle>
              <a:defPPr>
                <a:defRPr lang="ja-JP"/>
              </a:defPPr>
              <a:lvl1pPr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2" name="椭圆 31"/>
            <p:cNvSpPr/>
            <p:nvPr/>
          </p:nvSpPr>
          <p:spPr bwMode="auto">
            <a:xfrm flipH="1">
              <a:off x="7460072" y="4026586"/>
              <a:ext cx="45719" cy="45719"/>
            </a:xfrm>
            <a:prstGeom prst="ellipse">
              <a:avLst/>
            </a:prstGeom>
            <a:solidFill>
              <a:srgbClr val="7030A0"/>
            </a:solidFill>
            <a:ln w="9525" cap="flat" cmpd="sng" algn="ctr">
              <a:solidFill>
                <a:sysClr val="windowText" lastClr="000000">
                  <a:lumMod val="95000"/>
                  <a:lumOff val="5000"/>
                </a:sysClr>
              </a:solid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noAutofit/>
            </a:bodyPr>
            <a:lstStyle>
              <a:defPPr>
                <a:defRPr lang="ja-JP"/>
              </a:defPPr>
              <a:lvl1pPr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3" name="椭圆 32"/>
            <p:cNvSpPr/>
            <p:nvPr/>
          </p:nvSpPr>
          <p:spPr bwMode="auto">
            <a:xfrm>
              <a:off x="7109912" y="4494077"/>
              <a:ext cx="90335" cy="90335"/>
            </a:xfrm>
            <a:prstGeom prst="ellipse">
              <a:avLst/>
            </a:prstGeom>
            <a:solidFill>
              <a:srgbClr val="FF9900"/>
            </a:solidFill>
            <a:ln w="9525" cap="flat" cmpd="sng" algn="ctr">
              <a:solidFill>
                <a:sysClr val="windowText" lastClr="000000">
                  <a:lumMod val="95000"/>
                  <a:lumOff val="5000"/>
                </a:sysClr>
              </a:solidFill>
              <a:prstDash val="solid"/>
              <a:round/>
              <a:headEnd type="none" w="med" len="med"/>
              <a:tailEnd type="none" w="med" len="med"/>
            </a:ln>
            <a:effectLst/>
          </p:spPr>
          <p:txBody>
            <a:bodyPr vert="horz" wrap="square" lIns="91440" tIns="45720" rIns="91440" bIns="45720" numCol="1" rtlCol="0" anchor="ctr" anchorCtr="0" compatLnSpc="1"/>
            <a:lstStyle>
              <a:defPPr>
                <a:defRPr lang="ja-JP"/>
              </a:defPPr>
              <a:lvl1pPr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4" name="椭圆 33"/>
            <p:cNvSpPr/>
            <p:nvPr/>
          </p:nvSpPr>
          <p:spPr bwMode="auto">
            <a:xfrm>
              <a:off x="7057488" y="4294297"/>
              <a:ext cx="90335" cy="90335"/>
            </a:xfrm>
            <a:prstGeom prst="ellipse">
              <a:avLst/>
            </a:prstGeom>
            <a:solidFill>
              <a:srgbClr val="FF9900"/>
            </a:solidFill>
            <a:ln w="9525" cap="flat" cmpd="sng" algn="ctr">
              <a:solidFill>
                <a:sysClr val="windowText" lastClr="000000">
                  <a:lumMod val="95000"/>
                  <a:lumOff val="5000"/>
                </a:sysClr>
              </a:solidFill>
              <a:prstDash val="solid"/>
              <a:round/>
              <a:headEnd type="none" w="med" len="med"/>
              <a:tailEnd type="none" w="med" len="med"/>
            </a:ln>
            <a:effectLst/>
          </p:spPr>
          <p:txBody>
            <a:bodyPr vert="horz" wrap="square" lIns="91440" tIns="45720" rIns="91440" bIns="45720" numCol="1" rtlCol="0" anchor="ctr" anchorCtr="0" compatLnSpc="1"/>
            <a:lstStyle>
              <a:defPPr>
                <a:defRPr lang="ja-JP"/>
              </a:defPPr>
              <a:lvl1pPr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椭圆 34"/>
            <p:cNvSpPr/>
            <p:nvPr/>
          </p:nvSpPr>
          <p:spPr bwMode="auto">
            <a:xfrm>
              <a:off x="7259484" y="4366602"/>
              <a:ext cx="90335" cy="90335"/>
            </a:xfrm>
            <a:prstGeom prst="ellipse">
              <a:avLst/>
            </a:prstGeom>
            <a:solidFill>
              <a:srgbClr val="FF9900"/>
            </a:solidFill>
            <a:ln w="9525" cap="flat" cmpd="sng" algn="ctr">
              <a:solidFill>
                <a:sysClr val="windowText" lastClr="000000">
                  <a:lumMod val="95000"/>
                  <a:lumOff val="5000"/>
                </a:sysClr>
              </a:solid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noAutofit/>
            </a:bodyPr>
            <a:lstStyle>
              <a:defPPr>
                <a:defRPr lang="ja-JP"/>
              </a:defPPr>
              <a:lvl1pPr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6" name="椭圆 35"/>
            <p:cNvSpPr/>
            <p:nvPr/>
          </p:nvSpPr>
          <p:spPr bwMode="auto">
            <a:xfrm>
              <a:off x="6971946" y="4385757"/>
              <a:ext cx="90335" cy="90335"/>
            </a:xfrm>
            <a:prstGeom prst="ellipse">
              <a:avLst/>
            </a:prstGeom>
            <a:solidFill>
              <a:srgbClr val="FF9900"/>
            </a:solidFill>
            <a:ln w="9525" cap="flat" cmpd="sng" algn="ctr">
              <a:solidFill>
                <a:sysClr val="windowText" lastClr="000000">
                  <a:lumMod val="95000"/>
                  <a:lumOff val="5000"/>
                </a:sysClr>
              </a:solid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noAutofit/>
            </a:bodyPr>
            <a:lstStyle>
              <a:defPPr>
                <a:defRPr lang="ja-JP"/>
              </a:defPPr>
              <a:lvl1pPr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7" name="椭圆 36"/>
            <p:cNvSpPr/>
            <p:nvPr/>
          </p:nvSpPr>
          <p:spPr bwMode="auto">
            <a:xfrm flipH="1">
              <a:off x="7152767" y="4403959"/>
              <a:ext cx="45719" cy="45719"/>
            </a:xfrm>
            <a:prstGeom prst="ellipse">
              <a:avLst/>
            </a:prstGeom>
            <a:solidFill>
              <a:srgbClr val="FF9900"/>
            </a:solidFill>
            <a:ln w="9525" cap="flat" cmpd="sng" algn="ctr">
              <a:solidFill>
                <a:sysClr val="windowText" lastClr="000000">
                  <a:lumMod val="95000"/>
                  <a:lumOff val="5000"/>
                </a:sysClr>
              </a:solid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noAutofit/>
            </a:bodyPr>
            <a:lstStyle>
              <a:defPPr>
                <a:defRPr lang="ja-JP"/>
              </a:defPPr>
              <a:lvl1pPr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8" name="椭圆 37"/>
            <p:cNvSpPr/>
            <p:nvPr/>
          </p:nvSpPr>
          <p:spPr bwMode="auto">
            <a:xfrm flipH="1">
              <a:off x="7005983" y="4585492"/>
              <a:ext cx="45719" cy="45719"/>
            </a:xfrm>
            <a:prstGeom prst="ellipse">
              <a:avLst/>
            </a:prstGeom>
            <a:solidFill>
              <a:srgbClr val="FF9900"/>
            </a:solidFill>
            <a:ln w="9525" cap="flat" cmpd="sng" algn="ctr">
              <a:solidFill>
                <a:sysClr val="windowText" lastClr="000000">
                  <a:lumMod val="95000"/>
                  <a:lumOff val="5000"/>
                </a:sysClr>
              </a:solid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noAutofit/>
            </a:bodyPr>
            <a:lstStyle>
              <a:defPPr>
                <a:defRPr lang="ja-JP"/>
              </a:defPPr>
              <a:lvl1pPr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9" name="椭圆 38"/>
            <p:cNvSpPr/>
            <p:nvPr/>
          </p:nvSpPr>
          <p:spPr bwMode="auto">
            <a:xfrm flipH="1">
              <a:off x="7294670" y="4538969"/>
              <a:ext cx="45719" cy="45719"/>
            </a:xfrm>
            <a:prstGeom prst="ellipse">
              <a:avLst/>
            </a:prstGeom>
            <a:solidFill>
              <a:srgbClr val="FF9900"/>
            </a:solidFill>
            <a:ln w="9525" cap="flat" cmpd="sng" algn="ctr">
              <a:solidFill>
                <a:sysClr val="windowText" lastClr="000000">
                  <a:lumMod val="95000"/>
                  <a:lumOff val="5000"/>
                </a:sysClr>
              </a:solid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noAutofit/>
            </a:bodyPr>
            <a:lstStyle>
              <a:defPPr>
                <a:defRPr lang="ja-JP"/>
              </a:defPPr>
              <a:lvl1pPr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cxnSp>
          <p:nvCxnSpPr>
            <p:cNvPr id="40" name="直接连接符 39"/>
            <p:cNvCxnSpPr>
              <a:stCxn id="21" idx="4"/>
              <a:endCxn id="25" idx="0"/>
            </p:cNvCxnSpPr>
            <p:nvPr/>
          </p:nvCxnSpPr>
          <p:spPr bwMode="auto">
            <a:xfrm flipH="1">
              <a:off x="6805375" y="3739072"/>
              <a:ext cx="24957" cy="65374"/>
            </a:xfrm>
            <a:prstGeom prst="line">
              <a:avLst/>
            </a:prstGeom>
            <a:solidFill>
              <a:srgbClr val="1CADE4"/>
            </a:solidFill>
            <a:ln w="9525" cap="flat" cmpd="sng" algn="ctr">
              <a:solidFill>
                <a:sysClr val="windowText" lastClr="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直接连接符 40"/>
            <p:cNvCxnSpPr>
              <a:stCxn id="25" idx="2"/>
              <a:endCxn id="23" idx="2"/>
            </p:cNvCxnSpPr>
            <p:nvPr/>
          </p:nvCxnSpPr>
          <p:spPr bwMode="auto">
            <a:xfrm>
              <a:off x="6828235" y="3827306"/>
              <a:ext cx="75086" cy="11101"/>
            </a:xfrm>
            <a:prstGeom prst="line">
              <a:avLst/>
            </a:prstGeom>
            <a:solidFill>
              <a:srgbClr val="1CADE4"/>
            </a:solidFill>
            <a:ln w="9525" cap="flat" cmpd="sng" algn="ctr">
              <a:solidFill>
                <a:sysClr val="windowText" lastClr="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接连接符 41"/>
            <p:cNvCxnSpPr>
              <a:stCxn id="25" idx="6"/>
              <a:endCxn id="22" idx="7"/>
            </p:cNvCxnSpPr>
            <p:nvPr/>
          </p:nvCxnSpPr>
          <p:spPr bwMode="auto">
            <a:xfrm flipH="1">
              <a:off x="6704697" y="3827306"/>
              <a:ext cx="77819" cy="3460"/>
            </a:xfrm>
            <a:prstGeom prst="line">
              <a:avLst/>
            </a:prstGeom>
            <a:solidFill>
              <a:srgbClr val="1CADE4"/>
            </a:solidFill>
            <a:ln w="9525" cap="flat" cmpd="sng" algn="ctr">
              <a:solidFill>
                <a:sysClr val="windowText" lastClr="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直接连接符 42"/>
            <p:cNvCxnSpPr>
              <a:stCxn id="25" idx="3"/>
              <a:endCxn id="24" idx="1"/>
            </p:cNvCxnSpPr>
            <p:nvPr/>
          </p:nvCxnSpPr>
          <p:spPr bwMode="auto">
            <a:xfrm>
              <a:off x="6821540" y="3843470"/>
              <a:ext cx="44540" cy="135085"/>
            </a:xfrm>
            <a:prstGeom prst="line">
              <a:avLst/>
            </a:prstGeom>
            <a:solidFill>
              <a:srgbClr val="1CADE4"/>
            </a:solidFill>
            <a:ln w="9525" cap="flat" cmpd="sng" algn="ctr">
              <a:solidFill>
                <a:sysClr val="windowText" lastClr="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直接连接符 43"/>
            <p:cNvCxnSpPr>
              <a:stCxn id="22" idx="4"/>
              <a:endCxn id="26" idx="7"/>
            </p:cNvCxnSpPr>
            <p:nvPr/>
          </p:nvCxnSpPr>
          <p:spPr bwMode="auto">
            <a:xfrm>
              <a:off x="6672759" y="3907872"/>
              <a:ext cx="18732" cy="53875"/>
            </a:xfrm>
            <a:prstGeom prst="line">
              <a:avLst/>
            </a:prstGeom>
            <a:solidFill>
              <a:srgbClr val="1CADE4"/>
            </a:solidFill>
            <a:ln w="9525" cap="flat" cmpd="sng" algn="ctr">
              <a:solidFill>
                <a:sysClr val="windowText" lastClr="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直接连接符 44"/>
            <p:cNvCxnSpPr>
              <a:stCxn id="26" idx="2"/>
              <a:endCxn id="24" idx="2"/>
            </p:cNvCxnSpPr>
            <p:nvPr/>
          </p:nvCxnSpPr>
          <p:spPr bwMode="auto">
            <a:xfrm>
              <a:off x="6730515" y="3977912"/>
              <a:ext cx="122336" cy="32582"/>
            </a:xfrm>
            <a:prstGeom prst="line">
              <a:avLst/>
            </a:prstGeom>
            <a:solidFill>
              <a:srgbClr val="1CADE4"/>
            </a:solidFill>
            <a:ln w="9525" cap="flat" cmpd="sng" algn="ctr">
              <a:solidFill>
                <a:sysClr val="windowText" lastClr="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接连接符 45"/>
            <p:cNvCxnSpPr>
              <a:stCxn id="28" idx="7"/>
              <a:endCxn id="31" idx="6"/>
            </p:cNvCxnSpPr>
            <p:nvPr/>
          </p:nvCxnSpPr>
          <p:spPr bwMode="auto">
            <a:xfrm flipV="1">
              <a:off x="7423955" y="3719722"/>
              <a:ext cx="87763" cy="11565"/>
            </a:xfrm>
            <a:prstGeom prst="line">
              <a:avLst/>
            </a:prstGeom>
            <a:solidFill>
              <a:srgbClr val="1CADE4"/>
            </a:solidFill>
            <a:ln w="9525" cap="flat" cmpd="sng" algn="ctr">
              <a:solidFill>
                <a:sysClr val="windowText" lastClr="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直接连接符 46"/>
            <p:cNvCxnSpPr>
              <a:stCxn id="27" idx="0"/>
              <a:endCxn id="31" idx="4"/>
            </p:cNvCxnSpPr>
            <p:nvPr/>
          </p:nvCxnSpPr>
          <p:spPr bwMode="auto">
            <a:xfrm flipV="1">
              <a:off x="7512270" y="3742581"/>
              <a:ext cx="22307" cy="125449"/>
            </a:xfrm>
            <a:prstGeom prst="line">
              <a:avLst/>
            </a:prstGeom>
            <a:solidFill>
              <a:srgbClr val="1CADE4"/>
            </a:solidFill>
            <a:ln w="9525" cap="flat" cmpd="sng" algn="ctr">
              <a:solidFill>
                <a:sysClr val="windowText" lastClr="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接连接符 47"/>
            <p:cNvCxnSpPr>
              <a:stCxn id="29" idx="1"/>
              <a:endCxn id="31" idx="2"/>
            </p:cNvCxnSpPr>
            <p:nvPr/>
          </p:nvCxnSpPr>
          <p:spPr bwMode="auto">
            <a:xfrm flipH="1" flipV="1">
              <a:off x="7557437" y="3719722"/>
              <a:ext cx="58978" cy="198013"/>
            </a:xfrm>
            <a:prstGeom prst="line">
              <a:avLst/>
            </a:prstGeom>
            <a:solidFill>
              <a:srgbClr val="1CADE4"/>
            </a:solidFill>
            <a:ln w="9525" cap="flat" cmpd="sng" algn="ctr">
              <a:solidFill>
                <a:sysClr val="windowText" lastClr="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接连接符 48"/>
            <p:cNvCxnSpPr>
              <a:stCxn id="30" idx="7"/>
              <a:endCxn id="31" idx="5"/>
            </p:cNvCxnSpPr>
            <p:nvPr/>
          </p:nvCxnSpPr>
          <p:spPr bwMode="auto">
            <a:xfrm flipV="1">
              <a:off x="7418568" y="3735886"/>
              <a:ext cx="99845" cy="152334"/>
            </a:xfrm>
            <a:prstGeom prst="line">
              <a:avLst/>
            </a:prstGeom>
            <a:solidFill>
              <a:srgbClr val="1CADE4"/>
            </a:solidFill>
            <a:ln w="9525" cap="flat" cmpd="sng" algn="ctr">
              <a:solidFill>
                <a:sysClr val="windowText" lastClr="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接连接符 49"/>
            <p:cNvCxnSpPr>
              <a:stCxn id="30" idx="5"/>
              <a:endCxn id="32" idx="6"/>
            </p:cNvCxnSpPr>
            <p:nvPr/>
          </p:nvCxnSpPr>
          <p:spPr bwMode="auto">
            <a:xfrm>
              <a:off x="7418568" y="3952097"/>
              <a:ext cx="41504" cy="97349"/>
            </a:xfrm>
            <a:prstGeom prst="line">
              <a:avLst/>
            </a:prstGeom>
            <a:solidFill>
              <a:srgbClr val="1CADE4"/>
            </a:solidFill>
            <a:ln w="9525" cap="flat" cmpd="sng" algn="ctr">
              <a:solidFill>
                <a:sysClr val="windowText" lastClr="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接连接符 50"/>
            <p:cNvCxnSpPr>
              <a:stCxn id="27" idx="4"/>
              <a:endCxn id="32" idx="0"/>
            </p:cNvCxnSpPr>
            <p:nvPr/>
          </p:nvCxnSpPr>
          <p:spPr bwMode="auto">
            <a:xfrm flipH="1">
              <a:off x="7482931" y="3958365"/>
              <a:ext cx="29339" cy="68221"/>
            </a:xfrm>
            <a:prstGeom prst="line">
              <a:avLst/>
            </a:prstGeom>
            <a:solidFill>
              <a:srgbClr val="1CADE4"/>
            </a:solidFill>
            <a:ln w="9525" cap="flat" cmpd="sng" algn="ctr">
              <a:solidFill>
                <a:sysClr val="windowText" lastClr="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直接连接符 51"/>
            <p:cNvCxnSpPr>
              <a:stCxn id="29" idx="4"/>
              <a:endCxn id="32" idx="2"/>
            </p:cNvCxnSpPr>
            <p:nvPr/>
          </p:nvCxnSpPr>
          <p:spPr bwMode="auto">
            <a:xfrm flipH="1">
              <a:off x="7505791" y="3994841"/>
              <a:ext cx="142563" cy="54605"/>
            </a:xfrm>
            <a:prstGeom prst="line">
              <a:avLst/>
            </a:prstGeom>
            <a:solidFill>
              <a:srgbClr val="1CADE4"/>
            </a:solidFill>
            <a:ln w="9525" cap="flat" cmpd="sng" algn="ctr">
              <a:solidFill>
                <a:sysClr val="windowText" lastClr="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直接连接符 52"/>
            <p:cNvCxnSpPr>
              <a:stCxn id="34" idx="5"/>
              <a:endCxn id="37" idx="7"/>
            </p:cNvCxnSpPr>
            <p:nvPr/>
          </p:nvCxnSpPr>
          <p:spPr bwMode="auto">
            <a:xfrm>
              <a:off x="7134594" y="4371403"/>
              <a:ext cx="24868" cy="39251"/>
            </a:xfrm>
            <a:prstGeom prst="line">
              <a:avLst/>
            </a:prstGeom>
            <a:solidFill>
              <a:srgbClr val="1CADE4"/>
            </a:solidFill>
            <a:ln w="9525" cap="flat" cmpd="sng" algn="ctr">
              <a:solidFill>
                <a:sysClr val="windowText" lastClr="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连接符 53"/>
            <p:cNvCxnSpPr>
              <a:stCxn id="37" idx="1"/>
              <a:endCxn id="35" idx="3"/>
            </p:cNvCxnSpPr>
            <p:nvPr/>
          </p:nvCxnSpPr>
          <p:spPr bwMode="auto">
            <a:xfrm>
              <a:off x="7191791" y="4410654"/>
              <a:ext cx="80922" cy="33054"/>
            </a:xfrm>
            <a:prstGeom prst="line">
              <a:avLst/>
            </a:prstGeom>
            <a:solidFill>
              <a:srgbClr val="1CADE4"/>
            </a:solidFill>
            <a:ln w="9525" cap="flat" cmpd="sng" algn="ctr">
              <a:solidFill>
                <a:sysClr val="windowText" lastClr="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接连接符 54"/>
            <p:cNvCxnSpPr>
              <a:stCxn id="37" idx="4"/>
              <a:endCxn id="33" idx="0"/>
            </p:cNvCxnSpPr>
            <p:nvPr/>
          </p:nvCxnSpPr>
          <p:spPr bwMode="auto">
            <a:xfrm flipH="1">
              <a:off x="7155080" y="4449678"/>
              <a:ext cx="20546" cy="44399"/>
            </a:xfrm>
            <a:prstGeom prst="line">
              <a:avLst/>
            </a:prstGeom>
            <a:solidFill>
              <a:srgbClr val="1CADE4"/>
            </a:solidFill>
            <a:ln w="9525" cap="flat" cmpd="sng" algn="ctr">
              <a:solidFill>
                <a:sysClr val="windowText" lastClr="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直接连接符 55"/>
            <p:cNvCxnSpPr>
              <a:stCxn id="37" idx="6"/>
              <a:endCxn id="36" idx="6"/>
            </p:cNvCxnSpPr>
            <p:nvPr/>
          </p:nvCxnSpPr>
          <p:spPr bwMode="auto">
            <a:xfrm flipH="1">
              <a:off x="7062281" y="4426819"/>
              <a:ext cx="90486" cy="4106"/>
            </a:xfrm>
            <a:prstGeom prst="line">
              <a:avLst/>
            </a:prstGeom>
            <a:solidFill>
              <a:srgbClr val="1CADE4"/>
            </a:solidFill>
            <a:ln w="9525" cap="flat" cmpd="sng" algn="ctr">
              <a:solidFill>
                <a:sysClr val="windowText" lastClr="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直接连接符 56"/>
            <p:cNvCxnSpPr>
              <a:stCxn id="36" idx="4"/>
              <a:endCxn id="38" idx="7"/>
            </p:cNvCxnSpPr>
            <p:nvPr/>
          </p:nvCxnSpPr>
          <p:spPr bwMode="auto">
            <a:xfrm flipH="1">
              <a:off x="7012678" y="4476092"/>
              <a:ext cx="4436" cy="116095"/>
            </a:xfrm>
            <a:prstGeom prst="line">
              <a:avLst/>
            </a:prstGeom>
            <a:solidFill>
              <a:srgbClr val="1CADE4"/>
            </a:solidFill>
            <a:ln w="9525" cap="flat" cmpd="sng" algn="ctr">
              <a:solidFill>
                <a:sysClr val="windowText" lastClr="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连接符 57"/>
            <p:cNvCxnSpPr>
              <a:stCxn id="36" idx="5"/>
              <a:endCxn id="33" idx="2"/>
            </p:cNvCxnSpPr>
            <p:nvPr/>
          </p:nvCxnSpPr>
          <p:spPr bwMode="auto">
            <a:xfrm>
              <a:off x="7049052" y="4462863"/>
              <a:ext cx="60860" cy="76382"/>
            </a:xfrm>
            <a:prstGeom prst="line">
              <a:avLst/>
            </a:prstGeom>
            <a:solidFill>
              <a:srgbClr val="1CADE4"/>
            </a:solidFill>
            <a:ln w="9525" cap="flat" cmpd="sng" algn="ctr">
              <a:solidFill>
                <a:sysClr val="windowText" lastClr="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直接连接符 58"/>
            <p:cNvCxnSpPr>
              <a:stCxn id="33" idx="6"/>
              <a:endCxn id="39" idx="7"/>
            </p:cNvCxnSpPr>
            <p:nvPr/>
          </p:nvCxnSpPr>
          <p:spPr bwMode="auto">
            <a:xfrm>
              <a:off x="7200247" y="4539245"/>
              <a:ext cx="101118" cy="6419"/>
            </a:xfrm>
            <a:prstGeom prst="line">
              <a:avLst/>
            </a:prstGeom>
            <a:solidFill>
              <a:srgbClr val="1CADE4"/>
            </a:solidFill>
            <a:ln w="9525" cap="flat" cmpd="sng" algn="ctr">
              <a:solidFill>
                <a:sysClr val="windowText" lastClr="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直接连接符 59"/>
            <p:cNvCxnSpPr>
              <a:stCxn id="39" idx="0"/>
              <a:endCxn id="35" idx="5"/>
            </p:cNvCxnSpPr>
            <p:nvPr/>
          </p:nvCxnSpPr>
          <p:spPr bwMode="auto">
            <a:xfrm flipV="1">
              <a:off x="7317529" y="4443708"/>
              <a:ext cx="19061" cy="95261"/>
            </a:xfrm>
            <a:prstGeom prst="line">
              <a:avLst/>
            </a:prstGeom>
            <a:solidFill>
              <a:srgbClr val="1CADE4"/>
            </a:solidFill>
            <a:ln w="9525" cap="flat" cmpd="sng" algn="ctr">
              <a:solidFill>
                <a:sysClr val="windowText" lastClr="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 name="椭圆 60"/>
            <p:cNvSpPr/>
            <p:nvPr/>
          </p:nvSpPr>
          <p:spPr bwMode="auto">
            <a:xfrm>
              <a:off x="7105337" y="4011611"/>
              <a:ext cx="45719" cy="45719"/>
            </a:xfrm>
            <a:prstGeom prst="ellipse">
              <a:avLst/>
            </a:prstGeom>
            <a:solidFill>
              <a:sysClr val="window" lastClr="FFFFFF"/>
            </a:solidFill>
            <a:ln w="9525" cap="flat" cmpd="sng" algn="ctr">
              <a:solidFill>
                <a:sysClr val="windowText" lastClr="000000">
                  <a:lumMod val="95000"/>
                  <a:lumOff val="5000"/>
                </a:sysClr>
              </a:solidFill>
              <a:prstDash val="solid"/>
              <a:round/>
              <a:headEnd type="none" w="med" len="med"/>
              <a:tailEnd type="none" w="med" len="med"/>
            </a:ln>
            <a:effectLst/>
          </p:spPr>
          <p:txBody>
            <a:bodyPr vert="horz" wrap="square" lIns="91440" tIns="45720" rIns="91440" bIns="45720" numCol="1" rtlCol="0" anchor="ctr" anchorCtr="0" compatLnSpc="1"/>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endParaRPr>
            </a:p>
          </p:txBody>
        </p:sp>
        <p:cxnSp>
          <p:nvCxnSpPr>
            <p:cNvPr id="62" name="直接箭头连接符 61"/>
            <p:cNvCxnSpPr>
              <a:stCxn id="21" idx="6"/>
            </p:cNvCxnSpPr>
            <p:nvPr/>
          </p:nvCxnSpPr>
          <p:spPr bwMode="auto">
            <a:xfrm>
              <a:off x="6875499" y="3693905"/>
              <a:ext cx="564326" cy="110557"/>
            </a:xfrm>
            <a:prstGeom prst="straightConnector1">
              <a:avLst/>
            </a:prstGeom>
            <a:solidFill>
              <a:srgbClr val="1CADE4"/>
            </a:solidFill>
            <a:ln w="28575"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直接箭头连接符 62"/>
            <p:cNvCxnSpPr>
              <a:stCxn id="61" idx="6"/>
              <a:endCxn id="30" idx="2"/>
            </p:cNvCxnSpPr>
            <p:nvPr/>
          </p:nvCxnSpPr>
          <p:spPr bwMode="auto">
            <a:xfrm flipV="1">
              <a:off x="7151056" y="3920159"/>
              <a:ext cx="190406" cy="114312"/>
            </a:xfrm>
            <a:prstGeom prst="straightConnector1">
              <a:avLst/>
            </a:prstGeom>
            <a:solidFill>
              <a:srgbClr val="1CADE4"/>
            </a:solidFill>
            <a:ln w="28575"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直接箭头连接符 63"/>
            <p:cNvCxnSpPr>
              <a:stCxn id="61" idx="5"/>
              <a:endCxn id="35" idx="0"/>
            </p:cNvCxnSpPr>
            <p:nvPr/>
          </p:nvCxnSpPr>
          <p:spPr bwMode="auto">
            <a:xfrm>
              <a:off x="7144361" y="4050635"/>
              <a:ext cx="160291" cy="315967"/>
            </a:xfrm>
            <a:prstGeom prst="straightConnector1">
              <a:avLst/>
            </a:prstGeom>
            <a:solidFill>
              <a:srgbClr val="1CADE4"/>
            </a:solidFill>
            <a:ln w="28575"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直接箭头连接符 64"/>
            <p:cNvCxnSpPr>
              <a:stCxn id="61" idx="3"/>
              <a:endCxn id="34" idx="0"/>
            </p:cNvCxnSpPr>
            <p:nvPr/>
          </p:nvCxnSpPr>
          <p:spPr bwMode="auto">
            <a:xfrm flipH="1">
              <a:off x="7102656" y="4050635"/>
              <a:ext cx="9376" cy="243662"/>
            </a:xfrm>
            <a:prstGeom prst="straightConnector1">
              <a:avLst/>
            </a:prstGeom>
            <a:solidFill>
              <a:srgbClr val="1CADE4"/>
            </a:solidFill>
            <a:ln w="28575"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直接箭头连接符 65"/>
            <p:cNvCxnSpPr>
              <a:stCxn id="34" idx="1"/>
              <a:endCxn id="24" idx="5"/>
            </p:cNvCxnSpPr>
            <p:nvPr/>
          </p:nvCxnSpPr>
          <p:spPr bwMode="auto">
            <a:xfrm flipH="1" flipV="1">
              <a:off x="6929957" y="4042432"/>
              <a:ext cx="140760" cy="265094"/>
            </a:xfrm>
            <a:prstGeom prst="straightConnector1">
              <a:avLst/>
            </a:prstGeom>
            <a:solidFill>
              <a:srgbClr val="1CADE4"/>
            </a:solidFill>
            <a:ln w="28575"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 name="直接箭头连接符 66"/>
            <p:cNvCxnSpPr>
              <a:stCxn id="24" idx="6"/>
              <a:endCxn id="61" idx="2"/>
            </p:cNvCxnSpPr>
            <p:nvPr/>
          </p:nvCxnSpPr>
          <p:spPr bwMode="auto">
            <a:xfrm>
              <a:off x="6943186" y="4010494"/>
              <a:ext cx="162151" cy="23977"/>
            </a:xfrm>
            <a:prstGeom prst="straightConnector1">
              <a:avLst/>
            </a:prstGeom>
            <a:solidFill>
              <a:srgbClr val="1CADE4"/>
            </a:solidFill>
            <a:ln w="28575"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直接箭头连接符 67"/>
            <p:cNvCxnSpPr>
              <a:stCxn id="61" idx="1"/>
              <a:endCxn id="23" idx="6"/>
            </p:cNvCxnSpPr>
            <p:nvPr/>
          </p:nvCxnSpPr>
          <p:spPr bwMode="auto">
            <a:xfrm flipH="1" flipV="1">
              <a:off x="6993656" y="3838407"/>
              <a:ext cx="118376" cy="179899"/>
            </a:xfrm>
            <a:prstGeom prst="straightConnector1">
              <a:avLst/>
            </a:prstGeom>
            <a:solidFill>
              <a:srgbClr val="1CADE4"/>
            </a:solidFill>
            <a:ln w="28575"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fill="hold" nodeType="afterEffect">
                                  <p:stCondLst>
                                    <p:cond delay="0"/>
                                  </p:stCondLst>
                                  <p:childTnLst>
                                    <p:animScale>
                                      <p:cBhvr>
                                        <p:cTn id="6" dur="2500" fill="hold"/>
                                        <p:tgtEl>
                                          <p:spTgt spid="1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知识图谱推理：路径排序</a:t>
            </a:r>
            <a:endParaRPr lang="zh-CN" altLang="en-US" dirty="0"/>
          </a:p>
        </p:txBody>
      </p:sp>
      <p:sp>
        <p:nvSpPr>
          <p:cNvPr id="4" name="矩形 3"/>
          <p:cNvSpPr/>
          <p:nvPr/>
        </p:nvSpPr>
        <p:spPr>
          <a:xfrm>
            <a:off x="1217088" y="4367355"/>
            <a:ext cx="3518912" cy="400110"/>
          </a:xfrm>
          <a:prstGeom prst="rect">
            <a:avLst/>
          </a:prstGeom>
        </p:spPr>
        <p:txBody>
          <a:bodyPr wrap="none">
            <a:spAutoFit/>
          </a:bodyPr>
          <a:lstStyle/>
          <a:p>
            <a:r>
              <a:rPr lang="zh-CN" altLang="zh-CN" sz="2000" dirty="0">
                <a:latin typeface="黑体" panose="02010609060101010101" pitchFamily="49" charset="-122"/>
                <a:ea typeface="黑体" panose="02010609060101010101" pitchFamily="49" charset="-122"/>
              </a:rPr>
              <a:t>一个简单的家庭关系知识图谱</a:t>
            </a:r>
            <a:endParaRPr lang="zh-CN" altLang="zh-CN" sz="2000" dirty="0">
              <a:latin typeface="黑体" panose="02010609060101010101" pitchFamily="49" charset="-122"/>
              <a:ea typeface="黑体" panose="02010609060101010101" pitchFamily="49" charset="-122"/>
            </a:endParaRPr>
          </a:p>
        </p:txBody>
      </p:sp>
      <p:pic>
        <p:nvPicPr>
          <p:cNvPr id="5" name="图片 4" descr="C:\Users\lenovo\AppData\Local\Temp\WeChat Files\7d7bc87a952d34a8aba7b38dfbfa22f.png"/>
          <p:cNvPicPr/>
          <p:nvPr/>
        </p:nvPicPr>
        <p:blipFill>
          <a:blip r:embed="rId1">
            <a:extLst>
              <a:ext uri="{28A0092B-C50C-407E-A947-70E740481C1C}">
                <a14:useLocalDpi xmlns:a14="http://schemas.microsoft.com/office/drawing/2010/main" val="0"/>
              </a:ext>
            </a:extLst>
          </a:blip>
          <a:srcRect/>
          <a:stretch>
            <a:fillRect/>
          </a:stretch>
        </p:blipFill>
        <p:spPr bwMode="auto">
          <a:xfrm>
            <a:off x="476659" y="1752214"/>
            <a:ext cx="4787475" cy="2591500"/>
          </a:xfrm>
          <a:prstGeom prst="rect">
            <a:avLst/>
          </a:prstGeom>
          <a:noFill/>
          <a:ln>
            <a:noFill/>
          </a:ln>
        </p:spPr>
      </p:pic>
      <p:sp>
        <p:nvSpPr>
          <p:cNvPr id="6" name="矩形 5"/>
          <p:cNvSpPr/>
          <p:nvPr/>
        </p:nvSpPr>
        <p:spPr>
          <a:xfrm>
            <a:off x="1680591" y="5857851"/>
            <a:ext cx="8637224" cy="584775"/>
          </a:xfrm>
          <a:prstGeom prst="rect">
            <a:avLst/>
          </a:prstGeom>
        </p:spPr>
        <p:txBody>
          <a:bodyPr wrap="square">
            <a:spAutoFit/>
          </a:bodyPr>
          <a:lstStyle/>
          <a:p>
            <a:pPr lvl="0" algn="ctr"/>
            <a:r>
              <a:rPr lang="en-US" altLang="zh-CN" sz="1600" dirty="0">
                <a:latin typeface="Times New Roman" panose="02020603050405020304" pitchFamily="16" charset="0"/>
                <a:cs typeface="Times New Roman" panose="02020603050405020304" pitchFamily="16" charset="0"/>
              </a:rPr>
              <a:t>Ni Lao, William W. Cohen, Relational retrieval using a combination of path-constrained random walks, </a:t>
            </a:r>
            <a:r>
              <a:rPr lang="en-US" altLang="zh-CN" sz="1600" i="1" dirty="0">
                <a:latin typeface="Times New Roman" panose="02020603050405020304" pitchFamily="16" charset="0"/>
                <a:cs typeface="Times New Roman" panose="02020603050405020304" pitchFamily="16" charset="0"/>
              </a:rPr>
              <a:t>Machine learning</a:t>
            </a:r>
            <a:r>
              <a:rPr lang="en-US" altLang="zh-CN" sz="1600" dirty="0">
                <a:latin typeface="Times New Roman" panose="02020603050405020304" pitchFamily="16" charset="0"/>
                <a:cs typeface="Times New Roman" panose="02020603050405020304" pitchFamily="16" charset="0"/>
              </a:rPr>
              <a:t>, 2010, 81(1): 53-67, 2010</a:t>
            </a:r>
            <a:endParaRPr lang="zh-CN" altLang="zh-CN" sz="1600" dirty="0">
              <a:latin typeface="Times New Roman" panose="02020603050405020304" pitchFamily="16" charset="0"/>
              <a:cs typeface="Times New Roman" panose="02020603050405020304" pitchFamily="16" charset="0"/>
            </a:endParaRPr>
          </a:p>
        </p:txBody>
      </p:sp>
      <mc:AlternateContent xmlns:mc="http://schemas.openxmlformats.org/markup-compatibility/2006">
        <mc:Choice xmlns:a14="http://schemas.microsoft.com/office/drawing/2010/main" Requires="a14">
          <p:sp>
            <p:nvSpPr>
              <p:cNvPr id="7" name="矩形 6"/>
              <p:cNvSpPr/>
              <p:nvPr/>
            </p:nvSpPr>
            <p:spPr>
              <a:xfrm>
                <a:off x="476659" y="1000149"/>
                <a:ext cx="5299912" cy="752065"/>
              </a:xfrm>
              <a:prstGeom prst="rect">
                <a:avLst/>
              </a:prstGeom>
            </p:spPr>
            <p:txBody>
              <a:bodyPr wrap="none">
                <a:spAutoFit/>
              </a:bodyPr>
              <a:lstStyle/>
              <a:p>
                <a:pPr>
                  <a:lnSpc>
                    <a:spcPct val="150000"/>
                  </a:lnSpc>
                </a:pPr>
                <a:r>
                  <a:rPr lang="en-US" altLang="zh-CN" sz="3200" b="1" dirty="0">
                    <a:solidFill>
                      <a:srgbClr val="C00000"/>
                    </a:solidFill>
                  </a:rPr>
                  <a:t>Score(</a:t>
                </a:r>
                <a14:m>
                  <m:oMath xmlns:m="http://schemas.openxmlformats.org/officeDocument/2006/math">
                    <m:r>
                      <a:rPr lang="en-US" altLang="zh-CN" sz="3200" b="1" i="1">
                        <a:solidFill>
                          <a:srgbClr val="C00000"/>
                        </a:solidFill>
                        <a:latin typeface="Cambria Math" panose="02040503050406030204"/>
                      </a:rPr>
                      <m:t>𝑭𝒂𝒕𝒉𝒆𝒓</m:t>
                    </m:r>
                    <m:d>
                      <m:dPr>
                        <m:ctrlPr>
                          <a:rPr lang="zh-CN" altLang="zh-CN" sz="3200" b="1" i="1">
                            <a:solidFill>
                              <a:srgbClr val="C00000"/>
                            </a:solidFill>
                            <a:latin typeface="Cambria Math" panose="02040503050406030204" pitchFamily="18" charset="0"/>
                          </a:rPr>
                        </m:ctrlPr>
                      </m:dPr>
                      <m:e>
                        <m:r>
                          <a:rPr lang="en-US" altLang="zh-CN" sz="3200" b="1" i="1">
                            <a:solidFill>
                              <a:srgbClr val="C00000"/>
                            </a:solidFill>
                            <a:latin typeface="Cambria Math" panose="02040503050406030204"/>
                          </a:rPr>
                          <m:t>𝑫𝒂𝒗𝒊𝒅</m:t>
                        </m:r>
                        <m:r>
                          <a:rPr lang="en-US" altLang="zh-CN" sz="3200" b="1" i="1">
                            <a:solidFill>
                              <a:srgbClr val="C00000"/>
                            </a:solidFill>
                            <a:latin typeface="Cambria Math" panose="02040503050406030204"/>
                          </a:rPr>
                          <m:t>, </m:t>
                        </m:r>
                        <m:r>
                          <a:rPr lang="en-US" altLang="zh-CN" sz="3200" b="1" i="1">
                            <a:solidFill>
                              <a:srgbClr val="C00000"/>
                            </a:solidFill>
                            <a:latin typeface="Cambria Math" panose="02040503050406030204"/>
                          </a:rPr>
                          <m:t>𝑨𝒏𝒏</m:t>
                        </m:r>
                      </m:e>
                    </m:d>
                  </m:oMath>
                </a14:m>
                <a:r>
                  <a:rPr lang="en-US" altLang="zh-CN" sz="3200" b="1" dirty="0">
                    <a:solidFill>
                      <a:srgbClr val="C00000"/>
                    </a:solidFill>
                    <a:latin typeface="Times New Roman" panose="02020603050405020304" pitchFamily="16" charset="0"/>
                    <a:cs typeface="Times New Roman" panose="02020603050405020304" pitchFamily="16" charset="0"/>
                  </a:rPr>
                  <a:t>)</a:t>
                </a:r>
                <a:endParaRPr lang="zh-CN" altLang="en-US" sz="3200" b="1" dirty="0">
                  <a:solidFill>
                    <a:srgbClr val="C00000"/>
                  </a:solidFill>
                  <a:latin typeface="Times New Roman" panose="02020603050405020304" pitchFamily="16" charset="0"/>
                  <a:cs typeface="Times New Roman" panose="02020603050405020304" pitchFamily="16" charset="0"/>
                </a:endParaRPr>
              </a:p>
            </p:txBody>
          </p:sp>
        </mc:Choice>
        <mc:Fallback>
          <p:sp>
            <p:nvSpPr>
              <p:cNvPr id="7" name="矩形 6"/>
              <p:cNvSpPr>
                <a:spLocks noRot="1" noChangeAspect="1" noMove="1" noResize="1" noEditPoints="1" noAdjustHandles="1" noChangeArrowheads="1" noChangeShapeType="1" noTextEdit="1"/>
              </p:cNvSpPr>
              <p:nvPr/>
            </p:nvSpPr>
            <p:spPr>
              <a:xfrm>
                <a:off x="476659" y="1000149"/>
                <a:ext cx="5299912" cy="752065"/>
              </a:xfrm>
              <a:prstGeom prst="rect">
                <a:avLst/>
              </a:prstGeom>
              <a:blipFill rotWithShape="1">
                <a:blip r:embed="rId2"/>
                <a:stretch>
                  <a:fillRect l="-8" t="-3" r="-1079" b="-334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5597726" y="1720477"/>
                <a:ext cx="6491135" cy="3046988"/>
              </a:xfrm>
              <a:prstGeom prst="rect">
                <a:avLst/>
              </a:prstGeom>
            </p:spPr>
            <p:txBody>
              <a:bodyPr wrap="square">
                <a:spAutoFit/>
              </a:bodyPr>
              <a:lstStyle/>
              <a:p>
                <a:r>
                  <a:rPr lang="zh-CN" altLang="zh-CN" sz="3200" dirty="0">
                    <a:latin typeface="黑体" panose="02010609060101010101" pitchFamily="49" charset="-122"/>
                    <a:ea typeface="黑体" panose="02010609060101010101" pitchFamily="49" charset="-122"/>
                  </a:rPr>
                  <a:t>将实体之间的关联路径作为特征，来学习目标关系的分类器</a:t>
                </a:r>
                <a:endParaRPr lang="en-US" altLang="zh-CN" sz="3200" dirty="0">
                  <a:latin typeface="黑体" panose="02010609060101010101" pitchFamily="49" charset="-122"/>
                  <a:ea typeface="黑体" panose="02010609060101010101" pitchFamily="49" charset="-122"/>
                </a:endParaRPr>
              </a:p>
              <a:p>
                <a:endParaRPr lang="en-US" altLang="zh-CN" sz="3200" dirty="0">
                  <a:latin typeface="黑体" panose="02010609060101010101" pitchFamily="49" charset="-122"/>
                  <a:ea typeface="黑体" panose="02010609060101010101" pitchFamily="49" charset="-122"/>
                </a:endParaRPr>
              </a:p>
              <a:p>
                <a:r>
                  <a:rPr lang="zh-CN" altLang="en-US" sz="3200" dirty="0">
                    <a:latin typeface="黑体" panose="02010609060101010101" pitchFamily="49" charset="-122"/>
                    <a:ea typeface="黑体" panose="02010609060101010101" pitchFamily="49" charset="-122"/>
                    <a:cs typeface="Times New Roman" panose="02020603050405020304" pitchFamily="16" charset="0"/>
                  </a:rPr>
                  <a:t>即：判断</a:t>
                </a:r>
                <a:r>
                  <a:rPr lang="en-US" altLang="zh-CN" sz="3200" dirty="0">
                    <a:latin typeface="黑体" panose="02010609060101010101" pitchFamily="49" charset="-122"/>
                    <a:ea typeface="黑体" panose="02010609060101010101" pitchFamily="49" charset="-122"/>
                    <a:cs typeface="Times New Roman" panose="02020603050405020304" pitchFamily="16" charset="0"/>
                  </a:rPr>
                  <a:t>David</a:t>
                </a:r>
                <a:r>
                  <a:rPr lang="zh-CN" altLang="en-US" sz="3200" dirty="0">
                    <a:latin typeface="黑体" panose="02010609060101010101" pitchFamily="49" charset="-122"/>
                    <a:ea typeface="黑体" panose="02010609060101010101" pitchFamily="49" charset="-122"/>
                    <a:cs typeface="Times New Roman" panose="02020603050405020304" pitchFamily="16" charset="0"/>
                  </a:rPr>
                  <a:t>和</a:t>
                </a:r>
                <a:r>
                  <a:rPr lang="en-US" altLang="zh-CN" sz="3200" dirty="0">
                    <a:latin typeface="黑体" panose="02010609060101010101" pitchFamily="49" charset="-122"/>
                    <a:ea typeface="黑体" panose="02010609060101010101" pitchFamily="49" charset="-122"/>
                    <a:cs typeface="Times New Roman" panose="02020603050405020304" pitchFamily="16" charset="0"/>
                  </a:rPr>
                  <a:t>Ann</a:t>
                </a:r>
                <a:r>
                  <a:rPr lang="zh-CN" altLang="en-US" sz="3200" dirty="0">
                    <a:latin typeface="黑体" panose="02010609060101010101" pitchFamily="49" charset="-122"/>
                    <a:ea typeface="黑体" panose="02010609060101010101" pitchFamily="49" charset="-122"/>
                    <a:cs typeface="Times New Roman" panose="02020603050405020304" pitchFamily="16" charset="0"/>
                  </a:rPr>
                  <a:t>之间的路径关联是否足够支持表述</a:t>
                </a:r>
                <a14:m>
                  <m:oMath xmlns:m="http://schemas.openxmlformats.org/officeDocument/2006/math">
                    <m:r>
                      <a:rPr lang="en-US" altLang="zh-CN" sz="3200" b="1" i="1">
                        <a:solidFill>
                          <a:srgbClr val="C00000"/>
                        </a:solidFill>
                        <a:latin typeface="Cambria Math" panose="02040503050406030204"/>
                      </a:rPr>
                      <m:t>𝑭𝒂𝒕𝒉𝒆𝒓</m:t>
                    </m:r>
                  </m:oMath>
                </a14:m>
                <a:r>
                  <a:rPr lang="zh-CN" altLang="en-US" sz="3200" dirty="0">
                    <a:latin typeface="黑体" panose="02010609060101010101" pitchFamily="49" charset="-122"/>
                    <a:ea typeface="黑体" panose="02010609060101010101" pitchFamily="49" charset="-122"/>
                    <a:cs typeface="Times New Roman" panose="02020603050405020304" pitchFamily="16" charset="0"/>
                  </a:rPr>
                  <a:t>这一关系。</a:t>
                </a:r>
                <a:endParaRPr lang="zh-CN" altLang="en-US" sz="3200" dirty="0">
                  <a:latin typeface="黑体" panose="02010609060101010101" pitchFamily="49" charset="-122"/>
                  <a:ea typeface="黑体" panose="02010609060101010101" pitchFamily="49" charset="-122"/>
                  <a:cs typeface="Times New Roman" panose="02020603050405020304" pitchFamily="16" charset="0"/>
                </a:endParaRPr>
              </a:p>
            </p:txBody>
          </p:sp>
        </mc:Choice>
        <mc:Fallback>
          <p:sp>
            <p:nvSpPr>
              <p:cNvPr id="8" name="矩形 7"/>
              <p:cNvSpPr>
                <a:spLocks noRot="1" noChangeAspect="1" noMove="1" noResize="1" noEditPoints="1" noAdjustHandles="1" noChangeArrowheads="1" noChangeShapeType="1" noTextEdit="1"/>
              </p:cNvSpPr>
              <p:nvPr/>
            </p:nvSpPr>
            <p:spPr>
              <a:xfrm>
                <a:off x="5597726" y="1720477"/>
                <a:ext cx="6491135" cy="3046988"/>
              </a:xfrm>
              <a:prstGeom prst="rect">
                <a:avLst/>
              </a:prstGeom>
              <a:blipFill rotWithShape="1">
                <a:blip r:embed="rId3"/>
                <a:stretch>
                  <a:fillRect l="-3" t="-9" r="6" b="17"/>
                </a:stretch>
              </a:blipFill>
            </p:spPr>
            <p:txBody>
              <a:bodyPr/>
              <a:lstStyle/>
              <a:p>
                <a:r>
                  <a:rPr lang="zh-CN" altLang="en-US">
                    <a:noFill/>
                  </a:rPr>
                  <a:t> </a:t>
                </a:r>
              </a:p>
            </p:txBody>
          </p:sp>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4381500" y="476250"/>
            <a:ext cx="3429000" cy="2143125"/>
          </a:xfrm>
          <a:prstGeom prst="rect">
            <a:avLst/>
          </a:prstGeom>
          <a:noFill/>
        </p:spPr>
        <p:txBody>
          <a:bodyPr wrap="square" rtlCol="0" anchor="ctr" anchorCtr="0">
            <a:noAutofit/>
          </a:bodyPr>
          <a:p>
            <a:pPr lvl="0" algn="l">
              <a:buNone/>
            </a:pPr>
            <a:r>
              <a:rPr lang="en-US" altLang="zh-CN" sz="1950">
                <a:solidFill>
                  <a:srgbClr val="000000"/>
                </a:solidFill>
                <a:latin typeface="微软雅黑" panose="020B0503020204020204" charset="-122"/>
                <a:ea typeface="微软雅黑" panose="020B0503020204020204" charset="-122"/>
              </a:rPr>
              <a:t>3.</a:t>
            </a:r>
            <a:r>
              <a:rPr lang="zh-CN" altLang="en-US" sz="1950">
                <a:solidFill>
                  <a:srgbClr val="000000"/>
                </a:solidFill>
                <a:latin typeface="微软雅黑" panose="020B0503020204020204" charset="-122"/>
                <a:ea typeface="微软雅黑" panose="020B0503020204020204" charset="-122"/>
              </a:rPr>
              <a:t>下列句子中不是命题的是（）。</a:t>
            </a:r>
            <a:endParaRPr lang="zh-CN" altLang="en-US" sz="1950">
              <a:solidFill>
                <a:srgbClr val="000000"/>
              </a:solidFill>
              <a:latin typeface="微软雅黑" panose="020B0503020204020204" charset="-122"/>
              <a:ea typeface="微软雅黑" panose="020B0503020204020204" charset="-122"/>
            </a:endParaRPr>
          </a:p>
        </p:txBody>
      </p:sp>
      <p:sp>
        <p:nvSpPr>
          <p:cNvPr id="4" name="文本框 3"/>
          <p:cNvSpPr txBox="1"/>
          <p:nvPr>
            <p:custDataLst>
              <p:tags r:id="rId2"/>
            </p:custDataLst>
          </p:nvPr>
        </p:nvSpPr>
        <p:spPr>
          <a:xfrm>
            <a:off x="4810125" y="2786063"/>
            <a:ext cx="3000375" cy="642938"/>
          </a:xfrm>
          <a:prstGeom prst="rect">
            <a:avLst/>
          </a:prstGeom>
          <a:noFill/>
        </p:spPr>
        <p:txBody>
          <a:bodyPr wrap="square" rtlCol="0" anchor="ctr" anchorCtr="0">
            <a:noAutofit/>
          </a:bodyPr>
          <a:p>
            <a:pPr lvl="0" algn="l">
              <a:buNone/>
            </a:pPr>
            <a:r>
              <a:rPr lang="en-US" altLang="zh-CN" sz="1950">
                <a:solidFill>
                  <a:srgbClr val="000000"/>
                </a:solidFill>
                <a:latin typeface="微软雅黑" panose="020B0503020204020204" charset="-122"/>
                <a:ea typeface="微软雅黑" panose="020B0503020204020204" charset="-122"/>
              </a:rPr>
              <a:t>x&gt;2</a:t>
            </a:r>
            <a:r>
              <a:rPr lang="zh-CN" altLang="en-US" sz="1950">
                <a:solidFill>
                  <a:srgbClr val="000000"/>
                </a:solidFill>
                <a:latin typeface="微软雅黑" panose="020B0503020204020204" charset="-122"/>
                <a:ea typeface="微软雅黑" panose="020B0503020204020204" charset="-122"/>
              </a:rPr>
              <a:t>。</a:t>
            </a:r>
            <a:endParaRPr lang="zh-CN" altLang="en-US" sz="1950">
              <a:solidFill>
                <a:srgbClr val="000000"/>
              </a:solidFill>
              <a:latin typeface="微软雅黑" panose="020B0503020204020204" charset="-122"/>
              <a:ea typeface="微软雅黑" panose="020B0503020204020204" charset="-122"/>
            </a:endParaRPr>
          </a:p>
        </p:txBody>
      </p:sp>
      <p:sp>
        <p:nvSpPr>
          <p:cNvPr id="5" name="文本框 4"/>
          <p:cNvSpPr txBox="1"/>
          <p:nvPr>
            <p:custDataLst>
              <p:tags r:id="rId3"/>
            </p:custDataLst>
          </p:nvPr>
        </p:nvSpPr>
        <p:spPr>
          <a:xfrm>
            <a:off x="4810125" y="3643313"/>
            <a:ext cx="3000375" cy="642938"/>
          </a:xfrm>
          <a:prstGeom prst="rect">
            <a:avLst/>
          </a:prstGeom>
          <a:noFill/>
        </p:spPr>
        <p:txBody>
          <a:bodyPr wrap="square" rtlCol="0" anchor="ctr" anchorCtr="0">
            <a:noAutofit/>
          </a:bodyPr>
          <a:p>
            <a:pPr lvl="0" algn="l">
              <a:buNone/>
            </a:pPr>
            <a:r>
              <a:rPr lang="zh-CN" altLang="en-US" sz="1950">
                <a:solidFill>
                  <a:srgbClr val="000000"/>
                </a:solidFill>
                <a:latin typeface="微软雅黑" panose="020B0503020204020204" charset="-122"/>
                <a:ea typeface="微软雅黑" panose="020B0503020204020204" charset="-122"/>
              </a:rPr>
              <a:t>今天天气真好啊！</a:t>
            </a:r>
            <a:endParaRPr lang="zh-CN" altLang="en-US" sz="1950">
              <a:solidFill>
                <a:srgbClr val="000000"/>
              </a:solidFill>
              <a:latin typeface="微软雅黑" panose="020B0503020204020204" charset="-122"/>
              <a:ea typeface="微软雅黑" panose="020B0503020204020204" charset="-122"/>
            </a:endParaRPr>
          </a:p>
        </p:txBody>
      </p:sp>
      <p:sp>
        <p:nvSpPr>
          <p:cNvPr id="6" name="文本框 5"/>
          <p:cNvSpPr txBox="1"/>
          <p:nvPr>
            <p:custDataLst>
              <p:tags r:id="rId4"/>
            </p:custDataLst>
          </p:nvPr>
        </p:nvSpPr>
        <p:spPr>
          <a:xfrm>
            <a:off x="4810125" y="4500563"/>
            <a:ext cx="3000375" cy="642938"/>
          </a:xfrm>
          <a:prstGeom prst="rect">
            <a:avLst/>
          </a:prstGeom>
          <a:noFill/>
        </p:spPr>
        <p:txBody>
          <a:bodyPr wrap="square" rtlCol="0" anchor="ctr" anchorCtr="0">
            <a:noAutofit/>
          </a:bodyPr>
          <a:p>
            <a:pPr lvl="0" algn="l">
              <a:buNone/>
            </a:pPr>
            <a:r>
              <a:rPr lang="zh-CN" altLang="en-US" sz="1950">
                <a:solidFill>
                  <a:srgbClr val="000000"/>
                </a:solidFill>
                <a:latin typeface="微软雅黑" panose="020B0503020204020204" charset="-122"/>
                <a:ea typeface="微软雅黑" panose="020B0503020204020204" charset="-122"/>
              </a:rPr>
              <a:t>天津大学是中国近代第一所大学。</a:t>
            </a:r>
            <a:endParaRPr lang="zh-CN" altLang="en-US" sz="1950">
              <a:solidFill>
                <a:srgbClr val="000000"/>
              </a:solidFill>
              <a:latin typeface="微软雅黑" panose="020B0503020204020204" charset="-122"/>
              <a:ea typeface="微软雅黑" panose="020B0503020204020204" charset="-122"/>
            </a:endParaRPr>
          </a:p>
        </p:txBody>
      </p:sp>
      <p:sp>
        <p:nvSpPr>
          <p:cNvPr id="7" name="文本框 6"/>
          <p:cNvSpPr txBox="1"/>
          <p:nvPr>
            <p:custDataLst>
              <p:tags r:id="rId5"/>
            </p:custDataLst>
          </p:nvPr>
        </p:nvSpPr>
        <p:spPr>
          <a:xfrm>
            <a:off x="4810125" y="5357813"/>
            <a:ext cx="3000375" cy="642938"/>
          </a:xfrm>
          <a:prstGeom prst="rect">
            <a:avLst/>
          </a:prstGeom>
          <a:noFill/>
        </p:spPr>
        <p:txBody>
          <a:bodyPr wrap="square" rtlCol="0" anchor="ctr" anchorCtr="0">
            <a:noAutofit/>
          </a:bodyPr>
          <a:p>
            <a:pPr lvl="0" algn="l">
              <a:buNone/>
            </a:pPr>
            <a:r>
              <a:rPr lang="zh-CN" altLang="en-US" sz="1950">
                <a:solidFill>
                  <a:srgbClr val="000000"/>
                </a:solidFill>
                <a:latin typeface="微软雅黑" panose="020B0503020204020204" charset="-122"/>
                <a:ea typeface="微软雅黑" panose="020B0503020204020204" charset="-122"/>
              </a:rPr>
              <a:t>所有实数的平方都大于或等于</a:t>
            </a:r>
            <a:r>
              <a:rPr lang="en-US" altLang="zh-CN" sz="1950">
                <a:solidFill>
                  <a:srgbClr val="000000"/>
                </a:solidFill>
                <a:latin typeface="微软雅黑" panose="020B0503020204020204" charset="-122"/>
                <a:ea typeface="微软雅黑" panose="020B0503020204020204" charset="-122"/>
              </a:rPr>
              <a:t>0</a:t>
            </a:r>
            <a:r>
              <a:rPr lang="zh-CN" altLang="en-US" sz="1950">
                <a:solidFill>
                  <a:srgbClr val="000000"/>
                </a:solidFill>
                <a:latin typeface="微软雅黑" panose="020B0503020204020204" charset="-122"/>
                <a:ea typeface="微软雅黑" panose="020B0503020204020204" charset="-122"/>
              </a:rPr>
              <a:t>。</a:t>
            </a:r>
            <a:endParaRPr lang="zh-CN" altLang="en-US" sz="1950">
              <a:solidFill>
                <a:srgbClr val="000000"/>
              </a:solidFill>
              <a:latin typeface="微软雅黑" panose="020B0503020204020204" charset="-122"/>
              <a:ea typeface="微软雅黑" panose="020B0503020204020204" charset="-122"/>
            </a:endParaRPr>
          </a:p>
        </p:txBody>
      </p:sp>
      <p:sp>
        <p:nvSpPr>
          <p:cNvPr id="8" name="矩形 7"/>
          <p:cNvSpPr>
            <a:spLocks noChangeAspect="1"/>
          </p:cNvSpPr>
          <p:nvPr>
            <p:custDataLst>
              <p:tags r:id="rId6"/>
            </p:custDataLst>
          </p:nvPr>
        </p:nvSpPr>
        <p:spPr>
          <a:xfrm>
            <a:off x="4357211" y="2901315"/>
            <a:ext cx="411480" cy="41148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charset="-122"/>
                <a:ea typeface="微软雅黑" panose="020B0503020204020204" charset="-122"/>
              </a:rPr>
              <a:t>A</a:t>
            </a:r>
            <a:endParaRPr lang="zh-CN" altLang="en-US" sz="1200">
              <a:solidFill>
                <a:srgbClr val="FFFFFF"/>
              </a:solidFill>
              <a:latin typeface="微软雅黑" panose="020B0503020204020204" charset="-122"/>
              <a:ea typeface="微软雅黑" panose="020B0503020204020204" charset="-122"/>
            </a:endParaRPr>
          </a:p>
        </p:txBody>
      </p:sp>
      <p:sp>
        <p:nvSpPr>
          <p:cNvPr id="9" name="矩形 8"/>
          <p:cNvSpPr>
            <a:spLocks noChangeAspect="1"/>
          </p:cNvSpPr>
          <p:nvPr>
            <p:custDataLst>
              <p:tags r:id="rId7"/>
            </p:custDataLst>
          </p:nvPr>
        </p:nvSpPr>
        <p:spPr>
          <a:xfrm>
            <a:off x="4357211" y="3758565"/>
            <a:ext cx="411480" cy="41148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charset="-122"/>
                <a:ea typeface="微软雅黑" panose="020B0503020204020204" charset="-122"/>
              </a:rPr>
              <a:t>B</a:t>
            </a:r>
            <a:endParaRPr lang="zh-CN" altLang="en-US" sz="1200">
              <a:solidFill>
                <a:srgbClr val="FFFFFF"/>
              </a:solidFill>
              <a:latin typeface="微软雅黑" panose="020B0503020204020204" charset="-122"/>
              <a:ea typeface="微软雅黑" panose="020B0503020204020204" charset="-122"/>
            </a:endParaRPr>
          </a:p>
        </p:txBody>
      </p:sp>
      <p:sp>
        <p:nvSpPr>
          <p:cNvPr id="10" name="矩形 9"/>
          <p:cNvSpPr>
            <a:spLocks noChangeAspect="1"/>
          </p:cNvSpPr>
          <p:nvPr>
            <p:custDataLst>
              <p:tags r:id="rId8"/>
            </p:custDataLst>
          </p:nvPr>
        </p:nvSpPr>
        <p:spPr>
          <a:xfrm>
            <a:off x="4357211" y="4615815"/>
            <a:ext cx="411480" cy="41148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charset="-122"/>
                <a:ea typeface="微软雅黑" panose="020B0503020204020204" charset="-122"/>
              </a:rPr>
              <a:t>C</a:t>
            </a:r>
            <a:endParaRPr lang="zh-CN" altLang="en-US" sz="1200">
              <a:solidFill>
                <a:srgbClr val="FFFFFF"/>
              </a:solidFill>
              <a:latin typeface="微软雅黑" panose="020B0503020204020204" charset="-122"/>
              <a:ea typeface="微软雅黑" panose="020B0503020204020204" charset="-122"/>
            </a:endParaRPr>
          </a:p>
        </p:txBody>
      </p:sp>
      <p:sp>
        <p:nvSpPr>
          <p:cNvPr id="11" name="矩形 10"/>
          <p:cNvSpPr>
            <a:spLocks noChangeAspect="1"/>
          </p:cNvSpPr>
          <p:nvPr>
            <p:custDataLst>
              <p:tags r:id="rId9"/>
            </p:custDataLst>
          </p:nvPr>
        </p:nvSpPr>
        <p:spPr>
          <a:xfrm>
            <a:off x="4357211" y="5473541"/>
            <a:ext cx="411480" cy="41148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indent="0" algn="ctr"/>
            <a:r>
              <a:rPr lang="zh-CN" altLang="en-US" sz="1200">
                <a:solidFill>
                  <a:srgbClr val="FFFFFF"/>
                </a:solidFill>
                <a:latin typeface="微软雅黑" panose="020B0503020204020204" charset="-122"/>
                <a:ea typeface="微软雅黑" panose="020B0503020204020204" charset="-122"/>
              </a:rPr>
              <a:t>D</a:t>
            </a:r>
            <a:endParaRPr lang="zh-CN" altLang="en-US" sz="1200">
              <a:solidFill>
                <a:srgbClr val="FFFFFF"/>
              </a:solidFill>
              <a:latin typeface="微软雅黑" panose="020B0503020204020204" charset="-122"/>
              <a:ea typeface="微软雅黑" panose="020B0503020204020204" charset="-122"/>
            </a:endParaRPr>
          </a:p>
        </p:txBody>
      </p:sp>
      <p:sp>
        <p:nvSpPr>
          <p:cNvPr id="17" name="圆角矩形 16"/>
          <p:cNvSpPr/>
          <p:nvPr>
            <p:custDataLst>
              <p:tags r:id="rId10"/>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提交</a:t>
            </a:r>
            <a:endParaRPr lang="zh-CN" altLang="en-US" sz="1600">
              <a:solidFill>
                <a:srgbClr val="FFFFFF"/>
              </a:solidFill>
              <a:latin typeface="微软雅黑" panose="020B0503020204020204" charset="-122"/>
              <a:ea typeface="微软雅黑" panose="020B0503020204020204" charset="-122"/>
            </a:endParaRPr>
          </a:p>
        </p:txBody>
      </p:sp>
      <p:grpSp>
        <p:nvGrpSpPr>
          <p:cNvPr id="16" name="组合 15"/>
          <p:cNvGrpSpPr/>
          <p:nvPr>
            <p:custDataLst>
              <p:tags r:id="rId11"/>
            </p:custDataLst>
          </p:nvPr>
        </p:nvGrpSpPr>
        <p:grpSpPr>
          <a:xfrm>
            <a:off x="0" y="0"/>
            <a:ext cx="4286250" cy="490061"/>
            <a:chOff x="-8300" y="0"/>
            <a:chExt cx="9000" cy="1029"/>
          </a:xfrm>
        </p:grpSpPr>
        <p:sp>
          <p:nvSpPr>
            <p:cNvPr id="12" name="TitleBackground"/>
            <p:cNvSpPr/>
            <p:nvPr>
              <p:custDataLst>
                <p:tags r:id="rId12"/>
              </p:custDataLst>
            </p:nvPr>
          </p:nvSpPr>
          <p:spPr>
            <a:xfrm>
              <a:off x="-8300" y="0"/>
              <a:ext cx="90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3" name="ColorBlock"/>
            <p:cNvSpPr/>
            <p:nvPr>
              <p:custDataLst>
                <p:tags r:id="rId13"/>
              </p:custDataLst>
            </p:nvPr>
          </p:nvSpPr>
          <p:spPr>
            <a:xfrm>
              <a:off x="-830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4" name="TypeText"/>
            <p:cNvSpPr txBox="1"/>
            <p:nvPr>
              <p:custDataLst>
                <p:tags r:id="rId14"/>
              </p:custDataLst>
            </p:nvPr>
          </p:nvSpPr>
          <p:spPr>
            <a:xfrm>
              <a:off x="-7767" y="0"/>
              <a:ext cx="3000" cy="1000"/>
            </a:xfrm>
            <a:prstGeom prst="rect">
              <a:avLst/>
            </a:prstGeom>
            <a:noFill/>
          </p:spPr>
          <p:txBody>
            <a:bodyPr wrap="none" rtlCol="0" anchor="ctr" anchorCtr="0">
              <a:noAutofit/>
            </a:bodyPr>
            <a:p>
              <a:pPr lvl="0" algn="l">
                <a:buNone/>
              </a:pPr>
              <a:r>
                <a:rPr lang="zh-CN" altLang="en-US" sz="1950">
                  <a:solidFill>
                    <a:srgbClr val="000000"/>
                  </a:solidFill>
                  <a:latin typeface="微软雅黑" panose="020B0503020204020204" charset="-122"/>
                  <a:ea typeface="微软雅黑" panose="020B0503020204020204" charset="-122"/>
                </a:rPr>
                <a:t>多选题</a:t>
              </a:r>
              <a:endParaRPr lang="zh-CN" altLang="en-US" sz="1950">
                <a:solidFill>
                  <a:srgbClr val="000000"/>
                </a:solidFill>
                <a:latin typeface="微软雅黑" panose="020B0503020204020204" charset="-122"/>
                <a:ea typeface="微软雅黑" panose="020B0503020204020204" charset="-122"/>
              </a:endParaRPr>
            </a:p>
          </p:txBody>
        </p:sp>
        <p:sp>
          <p:nvSpPr>
            <p:cNvPr id="15" name="TipText"/>
            <p:cNvSpPr txBox="1"/>
            <p:nvPr>
              <p:custDataLst>
                <p:tags r:id="rId15"/>
              </p:custDataLst>
            </p:nvPr>
          </p:nvSpPr>
          <p:spPr>
            <a:xfrm>
              <a:off x="-5823" y="229"/>
              <a:ext cx="3600" cy="800"/>
            </a:xfrm>
            <a:prstGeom prst="rect">
              <a:avLst/>
            </a:prstGeom>
            <a:noFill/>
          </p:spPr>
          <p:txBody>
            <a:bodyPr wrap="none" rtlCol="0" anchor="ctr" anchorCtr="0">
              <a:noAutofit/>
            </a:bodyPr>
            <a:p>
              <a:pPr lvl="0" algn="l">
                <a:buNone/>
              </a:pPr>
              <a:r>
                <a:rPr lang="zh-CN" altLang="en-US" sz="1500">
                  <a:solidFill>
                    <a:srgbClr val="808080"/>
                  </a:solidFill>
                  <a:latin typeface="微软雅黑" panose="020B0503020204020204" charset="-122"/>
                  <a:ea typeface="微软雅黑" panose="020B0503020204020204" charset="-122"/>
                  <a:cs typeface="微软雅黑" panose="020B0503020204020204" charset="-122"/>
                </a:rPr>
                <a:t>1分</a:t>
              </a:r>
              <a:endParaRPr lang="zh-CN" altLang="en-US" sz="1500">
                <a:solidFill>
                  <a:srgbClr val="808080"/>
                </a:solidFill>
                <a:latin typeface="微软雅黑" panose="020B0503020204020204" charset="-122"/>
                <a:ea typeface="微软雅黑" panose="020B0503020204020204" charset="-122"/>
                <a:cs typeface="微软雅黑" panose="020B0503020204020204" charset="-122"/>
              </a:endParaRPr>
            </a:p>
          </p:txBody>
        </p:sp>
      </p:grpSp>
      <p:pic>
        <p:nvPicPr>
          <p:cNvPr id="18" name="图片 17" descr="tmp1CAB"/>
          <p:cNvPicPr>
            <a:picLocks noChangeAspect="1"/>
          </p:cNvPicPr>
          <p:nvPr>
            <p:custDataLst>
              <p:tags r:id="rId16"/>
            </p:custDataLst>
          </p:nvPr>
        </p:nvPicPr>
        <p:blipFill>
          <a:blip r:embed="rId17"/>
          <a:stretch>
            <a:fillRect/>
          </a:stretch>
        </p:blipFill>
        <p:spPr>
          <a:xfrm>
            <a:off x="10642600" y="63500"/>
            <a:ext cx="1422400" cy="508000"/>
          </a:xfrm>
          <a:prstGeom prst="rect">
            <a:avLst/>
          </a:prstGeom>
        </p:spPr>
      </p:pic>
    </p:spTree>
    <p:custDataLst>
      <p:tags r:id="rId18"/>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知识图谱推理：路径排序</a:t>
            </a:r>
            <a:endParaRPr lang="zh-CN" altLang="en-US" dirty="0"/>
          </a:p>
        </p:txBody>
      </p:sp>
      <p:sp>
        <p:nvSpPr>
          <p:cNvPr id="9" name="矩形 8"/>
          <p:cNvSpPr/>
          <p:nvPr/>
        </p:nvSpPr>
        <p:spPr>
          <a:xfrm>
            <a:off x="1217088" y="4367355"/>
            <a:ext cx="3518912" cy="400110"/>
          </a:xfrm>
          <a:prstGeom prst="rect">
            <a:avLst/>
          </a:prstGeom>
        </p:spPr>
        <p:txBody>
          <a:bodyPr wrap="none">
            <a:spAutoFit/>
          </a:bodyPr>
          <a:lstStyle/>
          <a:p>
            <a:r>
              <a:rPr lang="zh-CN" altLang="zh-CN" sz="2000" dirty="0">
                <a:latin typeface="黑体" panose="02010609060101010101" pitchFamily="49" charset="-122"/>
                <a:ea typeface="黑体" panose="02010609060101010101" pitchFamily="49" charset="-122"/>
              </a:rPr>
              <a:t>一个简单的家庭关系知识图谱</a:t>
            </a:r>
            <a:endParaRPr lang="zh-CN" altLang="zh-CN" sz="2000" dirty="0">
              <a:latin typeface="黑体" panose="02010609060101010101" pitchFamily="49" charset="-122"/>
              <a:ea typeface="黑体" panose="02010609060101010101" pitchFamily="49" charset="-122"/>
            </a:endParaRPr>
          </a:p>
        </p:txBody>
      </p:sp>
      <p:pic>
        <p:nvPicPr>
          <p:cNvPr id="10" name="图片 9" descr="C:\Users\lenovo\AppData\Local\Temp\WeChat Files\7d7bc87a952d34a8aba7b38dfbfa22f.png"/>
          <p:cNvPicPr/>
          <p:nvPr/>
        </p:nvPicPr>
        <p:blipFill>
          <a:blip r:embed="rId1">
            <a:extLst>
              <a:ext uri="{28A0092B-C50C-407E-A947-70E740481C1C}">
                <a14:useLocalDpi xmlns:a14="http://schemas.microsoft.com/office/drawing/2010/main" val="0"/>
              </a:ext>
            </a:extLst>
          </a:blip>
          <a:srcRect/>
          <a:stretch>
            <a:fillRect/>
          </a:stretch>
        </p:blipFill>
        <p:spPr bwMode="auto">
          <a:xfrm>
            <a:off x="476659" y="1752214"/>
            <a:ext cx="4787475" cy="2591500"/>
          </a:xfrm>
          <a:prstGeom prst="rect">
            <a:avLst/>
          </a:prstGeom>
          <a:noFill/>
          <a:ln>
            <a:noFill/>
          </a:ln>
        </p:spPr>
      </p:pic>
      <mc:AlternateContent xmlns:mc="http://schemas.openxmlformats.org/markup-compatibility/2006">
        <mc:Choice xmlns:a14="http://schemas.microsoft.com/office/drawing/2010/main" Requires="a14">
          <p:sp>
            <p:nvSpPr>
              <p:cNvPr id="11" name="矩形 10"/>
              <p:cNvSpPr/>
              <p:nvPr/>
            </p:nvSpPr>
            <p:spPr>
              <a:xfrm>
                <a:off x="476659" y="1000149"/>
                <a:ext cx="5299912" cy="752065"/>
              </a:xfrm>
              <a:prstGeom prst="rect">
                <a:avLst/>
              </a:prstGeom>
            </p:spPr>
            <p:txBody>
              <a:bodyPr wrap="none">
                <a:spAutoFit/>
              </a:bodyPr>
              <a:lstStyle/>
              <a:p>
                <a:pPr>
                  <a:lnSpc>
                    <a:spcPct val="150000"/>
                  </a:lnSpc>
                </a:pPr>
                <a:r>
                  <a:rPr lang="en-US" altLang="zh-CN" sz="3200" b="1" dirty="0">
                    <a:solidFill>
                      <a:srgbClr val="C00000"/>
                    </a:solidFill>
                  </a:rPr>
                  <a:t>Score(</a:t>
                </a:r>
                <a14:m>
                  <m:oMath xmlns:m="http://schemas.openxmlformats.org/officeDocument/2006/math">
                    <m:r>
                      <a:rPr lang="en-US" altLang="zh-CN" sz="3200" b="1" i="1">
                        <a:solidFill>
                          <a:srgbClr val="C00000"/>
                        </a:solidFill>
                        <a:latin typeface="Cambria Math" panose="02040503050406030204"/>
                      </a:rPr>
                      <m:t>𝑭𝒂𝒕𝒉𝒆𝒓</m:t>
                    </m:r>
                    <m:d>
                      <m:dPr>
                        <m:ctrlPr>
                          <a:rPr lang="zh-CN" altLang="zh-CN" sz="3200" b="1" i="1">
                            <a:solidFill>
                              <a:srgbClr val="C00000"/>
                            </a:solidFill>
                            <a:latin typeface="Cambria Math" panose="02040503050406030204" pitchFamily="18" charset="0"/>
                          </a:rPr>
                        </m:ctrlPr>
                      </m:dPr>
                      <m:e>
                        <m:r>
                          <a:rPr lang="en-US" altLang="zh-CN" sz="3200" b="1" i="1">
                            <a:solidFill>
                              <a:srgbClr val="C00000"/>
                            </a:solidFill>
                            <a:latin typeface="Cambria Math" panose="02040503050406030204"/>
                          </a:rPr>
                          <m:t>𝑫𝒂𝒗𝒊𝒅</m:t>
                        </m:r>
                        <m:r>
                          <a:rPr lang="en-US" altLang="zh-CN" sz="3200" b="1" i="1">
                            <a:solidFill>
                              <a:srgbClr val="C00000"/>
                            </a:solidFill>
                            <a:latin typeface="Cambria Math" panose="02040503050406030204"/>
                          </a:rPr>
                          <m:t>, </m:t>
                        </m:r>
                        <m:r>
                          <a:rPr lang="en-US" altLang="zh-CN" sz="3200" b="1" i="1">
                            <a:solidFill>
                              <a:srgbClr val="C00000"/>
                            </a:solidFill>
                            <a:latin typeface="Cambria Math" panose="02040503050406030204"/>
                          </a:rPr>
                          <m:t>𝑨𝒏𝒏</m:t>
                        </m:r>
                      </m:e>
                    </m:d>
                  </m:oMath>
                </a14:m>
                <a:r>
                  <a:rPr lang="en-US" altLang="zh-CN" sz="3200" b="1" dirty="0">
                    <a:solidFill>
                      <a:srgbClr val="C00000"/>
                    </a:solidFill>
                    <a:latin typeface="Times New Roman" panose="02020603050405020304" pitchFamily="16" charset="0"/>
                    <a:cs typeface="Times New Roman" panose="02020603050405020304" pitchFamily="16" charset="0"/>
                  </a:rPr>
                  <a:t>)</a:t>
                </a:r>
                <a:endParaRPr lang="zh-CN" altLang="en-US" sz="3200" b="1" dirty="0">
                  <a:solidFill>
                    <a:srgbClr val="C00000"/>
                  </a:solidFill>
                  <a:latin typeface="Times New Roman" panose="02020603050405020304" pitchFamily="16" charset="0"/>
                  <a:cs typeface="Times New Roman" panose="02020603050405020304" pitchFamily="16" charset="0"/>
                </a:endParaRPr>
              </a:p>
            </p:txBody>
          </p:sp>
        </mc:Choice>
        <mc:Fallback>
          <p:sp>
            <p:nvSpPr>
              <p:cNvPr id="11" name="矩形 10"/>
              <p:cNvSpPr>
                <a:spLocks noRot="1" noChangeAspect="1" noMove="1" noResize="1" noEditPoints="1" noAdjustHandles="1" noChangeArrowheads="1" noChangeShapeType="1" noTextEdit="1"/>
              </p:cNvSpPr>
              <p:nvPr/>
            </p:nvSpPr>
            <p:spPr>
              <a:xfrm>
                <a:off x="476659" y="1000149"/>
                <a:ext cx="5299912" cy="752065"/>
              </a:xfrm>
              <a:prstGeom prst="rect">
                <a:avLst/>
              </a:prstGeom>
              <a:blipFill rotWithShape="1">
                <a:blip r:embed="rId2"/>
                <a:stretch>
                  <a:fillRect l="-8" t="-3" r="-1079" b="-334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矩形 11"/>
              <p:cNvSpPr/>
              <p:nvPr/>
            </p:nvSpPr>
            <p:spPr>
              <a:xfrm>
                <a:off x="5305736" y="1977437"/>
                <a:ext cx="5838087" cy="607218"/>
              </a:xfrm>
              <a:prstGeom prst="rect">
                <a:avLst/>
              </a:prstGeom>
            </p:spPr>
            <p:txBody>
              <a:bodyPr wrap="square">
                <a:spAutoFit/>
              </a:bodyPr>
              <a:lstStyle/>
              <a:p>
                <a14:m>
                  <m:oMath xmlns:m="http://schemas.openxmlformats.org/officeDocument/2006/math">
                    <m:r>
                      <a:rPr lang="en-US" altLang="zh-CN" sz="2800" b="1" i="1" smtClean="0">
                        <a:solidFill>
                          <a:srgbClr val="C00000"/>
                        </a:solidFill>
                        <a:latin typeface="Cambria Math" panose="02040503050406030204"/>
                      </a:rPr>
                      <m:t>𝒔𝒄𝒐𝒓𝒆</m:t>
                    </m:r>
                    <m:d>
                      <m:dPr>
                        <m:ctrlPr>
                          <a:rPr lang="en-US" altLang="zh-CN" sz="2800" b="1" i="1" smtClean="0">
                            <a:solidFill>
                              <a:srgbClr val="C00000"/>
                            </a:solidFill>
                            <a:latin typeface="Cambria Math" panose="02040503050406030204" pitchFamily="18" charset="0"/>
                          </a:rPr>
                        </m:ctrlPr>
                      </m:dPr>
                      <m:e>
                        <m:r>
                          <a:rPr lang="en-US" altLang="zh-CN" sz="2800" b="1" i="1" smtClean="0">
                            <a:solidFill>
                              <a:srgbClr val="C00000"/>
                            </a:solidFill>
                            <a:latin typeface="Cambria Math" panose="02040503050406030204"/>
                          </a:rPr>
                          <m:t>𝒔</m:t>
                        </m:r>
                        <m:r>
                          <a:rPr lang="en-US" altLang="zh-CN" sz="2800" b="1" i="1" smtClean="0">
                            <a:solidFill>
                              <a:srgbClr val="C00000"/>
                            </a:solidFill>
                            <a:latin typeface="Cambria Math" panose="02040503050406030204"/>
                          </a:rPr>
                          <m:t>,</m:t>
                        </m:r>
                        <m:r>
                          <a:rPr lang="en-US" altLang="zh-CN" sz="2800" b="1" i="1" smtClean="0">
                            <a:solidFill>
                              <a:srgbClr val="C00000"/>
                            </a:solidFill>
                            <a:latin typeface="Cambria Math" panose="02040503050406030204"/>
                          </a:rPr>
                          <m:t>𝒕</m:t>
                        </m:r>
                      </m:e>
                    </m:d>
                    <m:r>
                      <a:rPr lang="en-US" altLang="zh-CN" sz="2800" b="1" i="1" smtClean="0">
                        <a:solidFill>
                          <a:srgbClr val="C00000"/>
                        </a:solidFill>
                        <a:latin typeface="Cambria Math" panose="02040503050406030204"/>
                      </a:rPr>
                      <m:t>=</m:t>
                    </m:r>
                    <m:nary>
                      <m:naryPr>
                        <m:chr m:val="∑"/>
                        <m:supHide m:val="on"/>
                        <m:ctrlPr>
                          <a:rPr lang="en-US" altLang="zh-CN" sz="2800" b="1" i="1" smtClean="0">
                            <a:solidFill>
                              <a:srgbClr val="C00000"/>
                            </a:solidFill>
                            <a:latin typeface="Cambria Math" panose="02040503050406030204" pitchFamily="18" charset="0"/>
                          </a:rPr>
                        </m:ctrlPr>
                      </m:naryPr>
                      <m:sub>
                        <m:sSub>
                          <m:sSubPr>
                            <m:ctrlPr>
                              <a:rPr lang="en-US" altLang="zh-CN" sz="2800" b="1" i="1" smtClean="0">
                                <a:solidFill>
                                  <a:srgbClr val="C00000"/>
                                </a:solidFill>
                                <a:latin typeface="Cambria Math" panose="02040503050406030204" pitchFamily="18" charset="0"/>
                              </a:rPr>
                            </m:ctrlPr>
                          </m:sSubPr>
                          <m:e>
                            <m:r>
                              <a:rPr lang="zh-CN" altLang="en-US" sz="2800" b="1" i="1" smtClean="0">
                                <a:solidFill>
                                  <a:srgbClr val="C00000"/>
                                </a:solidFill>
                                <a:latin typeface="Cambria Math" panose="02040503050406030204"/>
                              </a:rPr>
                              <m:t>𝝅</m:t>
                            </m:r>
                          </m:e>
                          <m:sub>
                            <m:r>
                              <a:rPr lang="en-US" altLang="zh-CN" sz="2800" b="1" i="1" smtClean="0">
                                <a:solidFill>
                                  <a:srgbClr val="C00000"/>
                                </a:solidFill>
                                <a:latin typeface="Cambria Math" panose="02040503050406030204"/>
                              </a:rPr>
                              <m:t>𝒋</m:t>
                            </m:r>
                          </m:sub>
                        </m:sSub>
                        <m:r>
                          <m:rPr>
                            <m:brk m:alnAt="7"/>
                          </m:rPr>
                          <a:rPr lang="en-US" altLang="zh-CN" sz="2800" b="1" i="1" smtClean="0">
                            <a:solidFill>
                              <a:srgbClr val="C00000"/>
                            </a:solidFill>
                            <a:latin typeface="Cambria Math" panose="02040503050406030204"/>
                            <a:ea typeface="Cambria Math" panose="02040503050406030204"/>
                          </a:rPr>
                          <m:t>∈</m:t>
                        </m:r>
                        <m:sSub>
                          <m:sSubPr>
                            <m:ctrlPr>
                              <a:rPr lang="en-US" altLang="zh-CN" sz="2800" b="1" i="1" smtClean="0">
                                <a:solidFill>
                                  <a:srgbClr val="C00000"/>
                                </a:solidFill>
                                <a:latin typeface="Cambria Math" panose="02040503050406030204" pitchFamily="18" charset="0"/>
                                <a:ea typeface="Cambria Math" panose="02040503050406030204"/>
                              </a:rPr>
                            </m:ctrlPr>
                          </m:sSubPr>
                          <m:e>
                            <m:r>
                              <a:rPr lang="en-US" altLang="zh-CN" sz="2800" b="1" i="1" smtClean="0">
                                <a:solidFill>
                                  <a:srgbClr val="C00000"/>
                                </a:solidFill>
                                <a:latin typeface="Cambria Math" panose="02040503050406030204"/>
                                <a:ea typeface="Cambria Math" panose="02040503050406030204"/>
                              </a:rPr>
                              <m:t>𝒑</m:t>
                            </m:r>
                          </m:e>
                          <m:sub>
                            <m:r>
                              <a:rPr lang="en-US" altLang="zh-CN" sz="2800" b="1" i="1" smtClean="0">
                                <a:solidFill>
                                  <a:srgbClr val="C00000"/>
                                </a:solidFill>
                                <a:latin typeface="Cambria Math" panose="02040503050406030204"/>
                                <a:ea typeface="Cambria Math" panose="02040503050406030204"/>
                              </a:rPr>
                              <m:t>𝒍</m:t>
                            </m:r>
                          </m:sub>
                        </m:sSub>
                      </m:sub>
                      <m:sup/>
                      <m:e>
                        <m:sSub>
                          <m:sSubPr>
                            <m:ctrlPr>
                              <a:rPr lang="en-US" altLang="zh-CN" sz="2800" b="1" i="1" smtClean="0">
                                <a:solidFill>
                                  <a:srgbClr val="C00000"/>
                                </a:solidFill>
                                <a:latin typeface="Cambria Math" panose="02040503050406030204" pitchFamily="18" charset="0"/>
                              </a:rPr>
                            </m:ctrlPr>
                          </m:sSubPr>
                          <m:e>
                            <m:r>
                              <a:rPr lang="en-US" altLang="zh-CN" sz="2800" b="1" i="1" smtClean="0">
                                <a:solidFill>
                                  <a:srgbClr val="C00000"/>
                                </a:solidFill>
                                <a:latin typeface="Cambria Math" panose="02040503050406030204"/>
                              </a:rPr>
                              <m:t>  </m:t>
                            </m:r>
                            <m:r>
                              <a:rPr lang="zh-CN" altLang="en-US" sz="2800" b="1" i="1" smtClean="0">
                                <a:solidFill>
                                  <a:srgbClr val="C00000"/>
                                </a:solidFill>
                                <a:latin typeface="Cambria Math" panose="02040503050406030204"/>
                              </a:rPr>
                              <m:t>𝜽</m:t>
                            </m:r>
                          </m:e>
                          <m:sub>
                            <m:r>
                              <a:rPr lang="en-US" altLang="zh-CN" sz="2800" b="1" i="1" smtClean="0">
                                <a:solidFill>
                                  <a:srgbClr val="C00000"/>
                                </a:solidFill>
                                <a:latin typeface="Cambria Math" panose="02040503050406030204"/>
                              </a:rPr>
                              <m:t>𝒋</m:t>
                            </m:r>
                          </m:sub>
                        </m:sSub>
                        <m:r>
                          <a:rPr lang="en-US" altLang="zh-CN" sz="2800" b="1" i="1" smtClean="0">
                            <a:solidFill>
                              <a:srgbClr val="C00000"/>
                            </a:solidFill>
                            <a:latin typeface="Cambria Math" panose="02040503050406030204"/>
                          </a:rPr>
                          <m:t>  </m:t>
                        </m:r>
                        <m:r>
                          <a:rPr lang="en-US" altLang="zh-CN" sz="2800" b="1" i="1" smtClean="0">
                            <a:solidFill>
                              <a:srgbClr val="C00000"/>
                            </a:solidFill>
                            <a:latin typeface="Cambria Math" panose="02040503050406030204"/>
                          </a:rPr>
                          <m:t>𝑷</m:t>
                        </m:r>
                        <m:r>
                          <a:rPr lang="en-US" altLang="zh-CN" sz="2800" b="1" i="1" smtClean="0">
                            <a:solidFill>
                              <a:srgbClr val="C00000"/>
                            </a:solidFill>
                            <a:latin typeface="Cambria Math" panose="02040503050406030204"/>
                          </a:rPr>
                          <m:t>(</m:t>
                        </m:r>
                        <m:r>
                          <a:rPr lang="en-US" altLang="zh-CN" sz="2800" b="1" i="1" smtClean="0">
                            <a:solidFill>
                              <a:srgbClr val="C00000"/>
                            </a:solidFill>
                            <a:latin typeface="Cambria Math" panose="02040503050406030204"/>
                          </a:rPr>
                          <m:t>𝒔</m:t>
                        </m:r>
                        <m:r>
                          <a:rPr lang="en-US" altLang="zh-CN" sz="2800" b="1" i="1">
                            <a:solidFill>
                              <a:srgbClr val="C00000"/>
                            </a:solidFill>
                            <a:latin typeface="Cambria Math" panose="02040503050406030204"/>
                            <a:ea typeface="Cambria Math" panose="02040503050406030204"/>
                          </a:rPr>
                          <m:t>→</m:t>
                        </m:r>
                        <m:r>
                          <a:rPr lang="en-US" altLang="zh-CN" sz="2800" b="1" i="1" smtClean="0">
                            <a:solidFill>
                              <a:srgbClr val="C00000"/>
                            </a:solidFill>
                            <a:latin typeface="Cambria Math" panose="02040503050406030204"/>
                            <a:ea typeface="Cambria Math" panose="02040503050406030204"/>
                          </a:rPr>
                          <m:t>𝒕</m:t>
                        </m:r>
                        <m:r>
                          <a:rPr lang="en-US" altLang="zh-CN" sz="2800" b="1" i="1" smtClean="0">
                            <a:solidFill>
                              <a:srgbClr val="C00000"/>
                            </a:solidFill>
                            <a:latin typeface="Cambria Math" panose="02040503050406030204"/>
                            <a:ea typeface="Cambria Math" panose="02040503050406030204"/>
                          </a:rPr>
                          <m:t>;</m:t>
                        </m:r>
                      </m:e>
                    </m:nary>
                    <m:sSub>
                      <m:sSubPr>
                        <m:ctrlPr>
                          <a:rPr lang="en-US" altLang="zh-CN" sz="2800" b="1" i="1">
                            <a:solidFill>
                              <a:srgbClr val="C00000"/>
                            </a:solidFill>
                            <a:latin typeface="Cambria Math" panose="02040503050406030204" pitchFamily="18" charset="0"/>
                          </a:rPr>
                        </m:ctrlPr>
                      </m:sSubPr>
                      <m:e>
                        <m:r>
                          <a:rPr lang="zh-CN" altLang="en-US" sz="2800" b="1" i="1">
                            <a:solidFill>
                              <a:srgbClr val="C00000"/>
                            </a:solidFill>
                            <a:latin typeface="Cambria Math" panose="02040503050406030204"/>
                          </a:rPr>
                          <m:t>𝝅</m:t>
                        </m:r>
                      </m:e>
                      <m:sub>
                        <m:r>
                          <a:rPr lang="en-US" altLang="zh-CN" sz="2800" b="1" i="1">
                            <a:solidFill>
                              <a:srgbClr val="C00000"/>
                            </a:solidFill>
                            <a:latin typeface="Cambria Math" panose="02040503050406030204"/>
                          </a:rPr>
                          <m:t>𝒋</m:t>
                        </m:r>
                      </m:sub>
                    </m:sSub>
                  </m:oMath>
                </a14:m>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12" name="矩形 11"/>
              <p:cNvSpPr>
                <a:spLocks noRot="1" noChangeAspect="1" noMove="1" noResize="1" noEditPoints="1" noAdjustHandles="1" noChangeArrowheads="1" noChangeShapeType="1" noTextEdit="1"/>
              </p:cNvSpPr>
              <p:nvPr/>
            </p:nvSpPr>
            <p:spPr>
              <a:xfrm>
                <a:off x="5305736" y="1977437"/>
                <a:ext cx="5838087" cy="607218"/>
              </a:xfrm>
              <a:prstGeom prst="rect">
                <a:avLst/>
              </a:prstGeom>
              <a:blipFill rotWithShape="1">
                <a:blip r:embed="rId3"/>
                <a:stretch>
                  <a:fillRect l="-5" t="-8" r="4" b="-5404"/>
                </a:stretch>
              </a:blipFill>
            </p:spPr>
            <p:txBody>
              <a:bodyPr/>
              <a:lstStyle/>
              <a:p>
                <a:r>
                  <a:rPr lang="zh-CN" altLang="en-US">
                    <a:noFill/>
                  </a:rPr>
                  <a:t> </a:t>
                </a:r>
              </a:p>
            </p:txBody>
          </p:sp>
        </mc:Fallback>
      </mc:AlternateContent>
      <p:cxnSp>
        <p:nvCxnSpPr>
          <p:cNvPr id="13" name="直接连接符 12"/>
          <p:cNvCxnSpPr/>
          <p:nvPr/>
        </p:nvCxnSpPr>
        <p:spPr>
          <a:xfrm>
            <a:off x="9189333" y="2612648"/>
            <a:ext cx="1954490" cy="0"/>
          </a:xfrm>
          <a:prstGeom prst="line">
            <a:avLst/>
          </a:prstGeom>
          <a:ln>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endCxn id="15" idx="0"/>
          </p:cNvCxnSpPr>
          <p:nvPr/>
        </p:nvCxnSpPr>
        <p:spPr>
          <a:xfrm flipH="1">
            <a:off x="8323445" y="2608886"/>
            <a:ext cx="397604" cy="1467908"/>
          </a:xfrm>
          <a:prstGeom prst="straightConnector1">
            <a:avLst/>
          </a:prstGeom>
          <a:ln>
            <a:solidFill>
              <a:srgbClr val="0066CC"/>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矩形 14"/>
              <p:cNvSpPr/>
              <p:nvPr/>
            </p:nvSpPr>
            <p:spPr>
              <a:xfrm>
                <a:off x="7719662" y="4076794"/>
                <a:ext cx="1207566" cy="1073884"/>
              </a:xfrm>
              <a:prstGeom prst="rect">
                <a:avLst/>
              </a:prstGeom>
            </p:spPr>
            <p:txBody>
              <a:bodyPr wrap="square">
                <a:spAutoFit/>
              </a:bodyPr>
              <a:lstStyle/>
              <a:p>
                <a14:m>
                  <m:oMath xmlns:m="http://schemas.openxmlformats.org/officeDocument/2006/math">
                    <m:sSub>
                      <m:sSubPr>
                        <m:ctrlPr>
                          <a:rPr lang="en-US" altLang="zh-CN" sz="2000" b="1" i="1">
                            <a:solidFill>
                              <a:srgbClr val="C00000"/>
                            </a:solidFill>
                            <a:latin typeface="Cambria Math" panose="02040503050406030204" pitchFamily="18" charset="0"/>
                          </a:rPr>
                        </m:ctrlPr>
                      </m:sSubPr>
                      <m:e>
                        <m:r>
                          <a:rPr lang="en-US" altLang="zh-CN" sz="2000" b="1" i="1">
                            <a:solidFill>
                              <a:srgbClr val="C00000"/>
                            </a:solidFill>
                            <a:latin typeface="Cambria Math" panose="02040503050406030204"/>
                          </a:rPr>
                          <m:t>  </m:t>
                        </m:r>
                        <m:r>
                          <a:rPr lang="zh-CN" altLang="en-US" sz="2000" b="1" i="1">
                            <a:solidFill>
                              <a:srgbClr val="C00000"/>
                            </a:solidFill>
                            <a:latin typeface="Cambria Math" panose="02040503050406030204"/>
                          </a:rPr>
                          <m:t>𝜽</m:t>
                        </m:r>
                      </m:e>
                      <m:sub>
                        <m:r>
                          <a:rPr lang="en-US" altLang="zh-CN" sz="2000" b="1" i="1">
                            <a:solidFill>
                              <a:srgbClr val="C00000"/>
                            </a:solidFill>
                            <a:latin typeface="Cambria Math" panose="02040503050406030204"/>
                          </a:rPr>
                          <m:t>𝒋</m:t>
                        </m:r>
                      </m:sub>
                    </m:sSub>
                    <m:r>
                      <a:rPr lang="en-US" altLang="zh-CN" sz="2000" b="1" i="1">
                        <a:solidFill>
                          <a:srgbClr val="C00000"/>
                        </a:solidFill>
                        <a:latin typeface="Cambria Math" panose="02040503050406030204"/>
                      </a:rPr>
                      <m:t> </m:t>
                    </m:r>
                  </m:oMath>
                </a14:m>
                <a:r>
                  <a:rPr lang="zh-CN" altLang="en-US" sz="2000" dirty="0">
                    <a:latin typeface="Times New Roman" panose="02020603050405020304" pitchFamily="16" charset="0"/>
                    <a:ea typeface="黑体" panose="02010609060101010101" pitchFamily="49" charset="-122"/>
                    <a:cs typeface="Times New Roman" panose="02020603050405020304" pitchFamily="16" charset="0"/>
                  </a:rPr>
                  <a:t>是某一条路径</a:t>
                </a:r>
                <a14:m>
                  <m:oMath xmlns:m="http://schemas.openxmlformats.org/officeDocument/2006/math">
                    <m:sSub>
                      <m:sSubPr>
                        <m:ctrlPr>
                          <a:rPr lang="en-US" altLang="zh-CN" sz="2000" b="1" i="1">
                            <a:solidFill>
                              <a:srgbClr val="C00000"/>
                            </a:solidFill>
                            <a:latin typeface="Cambria Math" panose="02040503050406030204" pitchFamily="18" charset="0"/>
                          </a:rPr>
                        </m:ctrlPr>
                      </m:sSubPr>
                      <m:e>
                        <m:r>
                          <a:rPr lang="zh-CN" altLang="en-US" sz="2000" b="1" i="1">
                            <a:solidFill>
                              <a:srgbClr val="C00000"/>
                            </a:solidFill>
                            <a:latin typeface="Cambria Math" panose="02040503050406030204"/>
                          </a:rPr>
                          <m:t>𝝅</m:t>
                        </m:r>
                      </m:e>
                      <m:sub>
                        <m:r>
                          <a:rPr lang="en-US" altLang="zh-CN" sz="2000" b="1" i="1">
                            <a:solidFill>
                              <a:srgbClr val="C00000"/>
                            </a:solidFill>
                            <a:latin typeface="Cambria Math" panose="02040503050406030204"/>
                          </a:rPr>
                          <m:t>𝒋</m:t>
                        </m:r>
                      </m:sub>
                    </m:sSub>
                  </m:oMath>
                </a14:m>
                <a:r>
                  <a:rPr lang="zh-CN" altLang="en-US" sz="2000" dirty="0">
                    <a:latin typeface="Times New Roman" panose="02020603050405020304" pitchFamily="16" charset="0"/>
                    <a:ea typeface="黑体" panose="02010609060101010101" pitchFamily="49" charset="-122"/>
                    <a:cs typeface="Times New Roman" panose="02020603050405020304" pitchFamily="16" charset="0"/>
                  </a:rPr>
                  <a:t>的权重</a:t>
                </a:r>
                <a:r>
                  <a:rPr lang="en-US" altLang="zh-CN" sz="2000" dirty="0">
                    <a:latin typeface="Times New Roman" panose="02020603050405020304" pitchFamily="16" charset="0"/>
                    <a:ea typeface="黑体" panose="02010609060101010101" pitchFamily="49" charset="-122"/>
                    <a:cs typeface="Times New Roman" panose="02020603050405020304" pitchFamily="16" charset="0"/>
                  </a:rPr>
                  <a:t> </a:t>
                </a:r>
                <a:endParaRPr lang="zh-CN" altLang="en-US" sz="20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15" name="矩形 14"/>
              <p:cNvSpPr>
                <a:spLocks noRot="1" noChangeAspect="1" noMove="1" noResize="1" noEditPoints="1" noAdjustHandles="1" noChangeArrowheads="1" noChangeShapeType="1" noTextEdit="1"/>
              </p:cNvSpPr>
              <p:nvPr/>
            </p:nvSpPr>
            <p:spPr>
              <a:xfrm>
                <a:off x="7719662" y="4076794"/>
                <a:ext cx="1207566" cy="1073884"/>
              </a:xfrm>
              <a:prstGeom prst="rect">
                <a:avLst/>
              </a:prstGeom>
              <a:blipFill rotWithShape="1">
                <a:blip r:embed="rId4"/>
                <a:stretch>
                  <a:fillRect l="-50" t="-9" r="33" b="1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矩形 15"/>
              <p:cNvSpPr/>
              <p:nvPr/>
            </p:nvSpPr>
            <p:spPr>
              <a:xfrm>
                <a:off x="9394607" y="4244840"/>
                <a:ext cx="2050784" cy="736997"/>
              </a:xfrm>
              <a:prstGeom prst="rect">
                <a:avLst/>
              </a:prstGeom>
            </p:spPr>
            <p:txBody>
              <a:bodyPr wrap="square">
                <a:spAutoFit/>
              </a:bodyPr>
              <a:lstStyle/>
              <a:p>
                <a:pPr algn="just"/>
                <a14:m>
                  <m:oMath xmlns:m="http://schemas.openxmlformats.org/officeDocument/2006/math">
                    <m:r>
                      <a:rPr lang="en-US" altLang="zh-CN" sz="2000" b="1" i="1">
                        <a:solidFill>
                          <a:srgbClr val="C00000"/>
                        </a:solidFill>
                        <a:latin typeface="Cambria Math" panose="02040503050406030204"/>
                      </a:rPr>
                      <m:t>𝑷</m:t>
                    </m:r>
                    <m:r>
                      <a:rPr lang="en-US" altLang="zh-CN" sz="2000" b="1" i="1">
                        <a:solidFill>
                          <a:srgbClr val="C00000"/>
                        </a:solidFill>
                        <a:latin typeface="Cambria Math" panose="02040503050406030204"/>
                      </a:rPr>
                      <m:t> </m:t>
                    </m:r>
                  </m:oMath>
                </a14:m>
                <a:r>
                  <a:rPr lang="zh-CN" altLang="en-US" sz="2000" dirty="0">
                    <a:latin typeface="Times New Roman" panose="02020603050405020304" pitchFamily="16" charset="0"/>
                    <a:ea typeface="黑体" panose="02010609060101010101" pitchFamily="49" charset="-122"/>
                    <a:cs typeface="Times New Roman" panose="02020603050405020304" pitchFamily="16" charset="0"/>
                  </a:rPr>
                  <a:t>是路径</a:t>
                </a:r>
                <a14:m>
                  <m:oMath xmlns:m="http://schemas.openxmlformats.org/officeDocument/2006/math">
                    <m:sSub>
                      <m:sSubPr>
                        <m:ctrlPr>
                          <a:rPr lang="en-US" altLang="zh-CN" sz="2000" b="1" i="1">
                            <a:solidFill>
                              <a:srgbClr val="C00000"/>
                            </a:solidFill>
                            <a:latin typeface="Cambria Math" panose="02040503050406030204" pitchFamily="18" charset="0"/>
                          </a:rPr>
                        </m:ctrlPr>
                      </m:sSubPr>
                      <m:e>
                        <m:r>
                          <a:rPr lang="zh-CN" altLang="en-US" sz="2000" b="1" i="1">
                            <a:solidFill>
                              <a:srgbClr val="C00000"/>
                            </a:solidFill>
                            <a:latin typeface="Cambria Math" panose="02040503050406030204"/>
                          </a:rPr>
                          <m:t>𝝅</m:t>
                        </m:r>
                      </m:e>
                      <m:sub>
                        <m:r>
                          <a:rPr lang="en-US" altLang="zh-CN" sz="2000" b="1" i="1">
                            <a:solidFill>
                              <a:srgbClr val="C00000"/>
                            </a:solidFill>
                            <a:latin typeface="Cambria Math" panose="02040503050406030204"/>
                          </a:rPr>
                          <m:t>𝒋</m:t>
                        </m:r>
                      </m:sub>
                    </m:sSub>
                    <m:r>
                      <a:rPr lang="en-US" altLang="zh-CN" sz="2000" b="1" i="1">
                        <a:solidFill>
                          <a:srgbClr val="C00000"/>
                        </a:solidFill>
                        <a:latin typeface="Cambria Math" panose="02040503050406030204"/>
                      </a:rPr>
                      <m:t> </m:t>
                    </m:r>
                  </m:oMath>
                </a14:m>
                <a:r>
                  <a:rPr lang="zh-CN" altLang="en-US" sz="2000" dirty="0">
                    <a:latin typeface="Times New Roman" panose="02020603050405020304" pitchFamily="16" charset="0"/>
                    <a:ea typeface="黑体" panose="02010609060101010101" pitchFamily="49" charset="-122"/>
                    <a:cs typeface="Times New Roman" panose="02020603050405020304" pitchFamily="16" charset="0"/>
                  </a:rPr>
                  <a:t>概率值大小</a:t>
                </a:r>
                <a:endParaRPr lang="zh-CN" altLang="en-US" sz="20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16" name="矩形 15"/>
              <p:cNvSpPr>
                <a:spLocks noRot="1" noChangeAspect="1" noMove="1" noResize="1" noEditPoints="1" noAdjustHandles="1" noChangeArrowheads="1" noChangeShapeType="1" noTextEdit="1"/>
              </p:cNvSpPr>
              <p:nvPr/>
            </p:nvSpPr>
            <p:spPr>
              <a:xfrm>
                <a:off x="9394607" y="4244840"/>
                <a:ext cx="2050784" cy="736997"/>
              </a:xfrm>
              <a:prstGeom prst="rect">
                <a:avLst/>
              </a:prstGeom>
              <a:blipFill rotWithShape="1">
                <a:blip r:embed="rId5"/>
                <a:stretch>
                  <a:fillRect l="-20" t="-68" r="7" b="36"/>
                </a:stretch>
              </a:blipFill>
            </p:spPr>
            <p:txBody>
              <a:bodyPr/>
              <a:lstStyle/>
              <a:p>
                <a:r>
                  <a:rPr lang="zh-CN" altLang="en-US">
                    <a:noFill/>
                  </a:rPr>
                  <a:t> </a:t>
                </a:r>
              </a:p>
            </p:txBody>
          </p:sp>
        </mc:Fallback>
      </mc:AlternateContent>
      <p:cxnSp>
        <p:nvCxnSpPr>
          <p:cNvPr id="17" name="直接箭头连接符 16"/>
          <p:cNvCxnSpPr>
            <a:endCxn id="16" idx="0"/>
          </p:cNvCxnSpPr>
          <p:nvPr/>
        </p:nvCxnSpPr>
        <p:spPr>
          <a:xfrm>
            <a:off x="10166578" y="2608886"/>
            <a:ext cx="253421" cy="1635954"/>
          </a:xfrm>
          <a:prstGeom prst="straightConnector1">
            <a:avLst/>
          </a:prstGeom>
          <a:ln>
            <a:solidFill>
              <a:srgbClr val="0066CC"/>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8010710" y="2601871"/>
            <a:ext cx="367759" cy="0"/>
          </a:xfrm>
          <a:prstGeom prst="line">
            <a:avLst/>
          </a:prstGeom>
          <a:ln>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endCxn id="20" idx="0"/>
          </p:cNvCxnSpPr>
          <p:nvPr/>
        </p:nvCxnSpPr>
        <p:spPr>
          <a:xfrm flipH="1">
            <a:off x="6486818" y="2608886"/>
            <a:ext cx="1737962" cy="1419446"/>
          </a:xfrm>
          <a:prstGeom prst="straightConnector1">
            <a:avLst/>
          </a:prstGeom>
          <a:ln>
            <a:solidFill>
              <a:srgbClr val="0066CC"/>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0" name="矩形 19"/>
              <p:cNvSpPr/>
              <p:nvPr/>
            </p:nvSpPr>
            <p:spPr>
              <a:xfrm>
                <a:off x="5630543" y="4028332"/>
                <a:ext cx="1712549" cy="1015663"/>
              </a:xfrm>
              <a:prstGeom prst="rect">
                <a:avLst/>
              </a:prstGeom>
            </p:spPr>
            <p:txBody>
              <a:bodyPr wrap="square">
                <a:spAutoFit/>
              </a:bodyPr>
              <a:lstStyle/>
              <a:p>
                <a:pPr algn="just"/>
                <a14:m>
                  <m:oMath xmlns:m="http://schemas.openxmlformats.org/officeDocument/2006/math">
                    <m:sSub>
                      <m:sSubPr>
                        <m:ctrlPr>
                          <a:rPr lang="en-US" altLang="zh-CN" sz="2000" b="1" i="1">
                            <a:solidFill>
                              <a:srgbClr val="C00000"/>
                            </a:solidFill>
                            <a:latin typeface="Cambria Math" panose="02040503050406030204" pitchFamily="18" charset="0"/>
                            <a:ea typeface="Cambria Math" panose="02040503050406030204"/>
                          </a:rPr>
                        </m:ctrlPr>
                      </m:sSubPr>
                      <m:e>
                        <m:r>
                          <a:rPr lang="en-US" altLang="zh-CN" sz="2000" b="1" i="1">
                            <a:solidFill>
                              <a:srgbClr val="C00000"/>
                            </a:solidFill>
                            <a:latin typeface="Cambria Math" panose="02040503050406030204"/>
                            <a:ea typeface="Cambria Math" panose="02040503050406030204"/>
                          </a:rPr>
                          <m:t>𝒑</m:t>
                        </m:r>
                      </m:e>
                      <m:sub>
                        <m:r>
                          <a:rPr lang="en-US" altLang="zh-CN" sz="2000" b="1" i="1">
                            <a:solidFill>
                              <a:srgbClr val="C00000"/>
                            </a:solidFill>
                            <a:latin typeface="Cambria Math" panose="02040503050406030204"/>
                            <a:ea typeface="Cambria Math" panose="02040503050406030204"/>
                          </a:rPr>
                          <m:t>𝒍</m:t>
                        </m:r>
                      </m:sub>
                    </m:sSub>
                  </m:oMath>
                </a14:m>
                <a:r>
                  <a:rPr lang="zh-CN" altLang="en-US" sz="2000" dirty="0">
                    <a:latin typeface="Times New Roman" panose="02020603050405020304" pitchFamily="16" charset="0"/>
                    <a:ea typeface="黑体" panose="02010609060101010101" pitchFamily="49" charset="-122"/>
                    <a:cs typeface="Times New Roman" panose="02020603050405020304" pitchFamily="16" charset="0"/>
                  </a:rPr>
                  <a:t>是链接节点</a:t>
                </a:r>
                <a14:m>
                  <m:oMath xmlns:m="http://schemas.openxmlformats.org/officeDocument/2006/math">
                    <m:r>
                      <a:rPr lang="en-US" altLang="zh-CN" sz="2000" b="1" i="1">
                        <a:solidFill>
                          <a:srgbClr val="C00000"/>
                        </a:solidFill>
                        <a:latin typeface="Cambria Math" panose="02040503050406030204"/>
                      </a:rPr>
                      <m:t>𝒔</m:t>
                    </m:r>
                  </m:oMath>
                </a14:m>
                <a:r>
                  <a:rPr lang="en-US" altLang="zh-CN" sz="2000" dirty="0">
                    <a:latin typeface="Times New Roman" panose="02020603050405020304" pitchFamily="16" charset="0"/>
                    <a:ea typeface="黑体" panose="02010609060101010101" pitchFamily="49" charset="-122"/>
                    <a:cs typeface="Times New Roman" panose="02020603050405020304" pitchFamily="16" charset="0"/>
                  </a:rPr>
                  <a:t> </a:t>
                </a:r>
                <a:r>
                  <a:rPr lang="zh-CN" altLang="en-US" sz="2000" dirty="0">
                    <a:latin typeface="Times New Roman" panose="02020603050405020304" pitchFamily="16" charset="0"/>
                    <a:ea typeface="黑体" panose="02010609060101010101" pitchFamily="49" charset="-122"/>
                    <a:cs typeface="Times New Roman" panose="02020603050405020304" pitchFamily="16" charset="0"/>
                  </a:rPr>
                  <a:t>和节点</a:t>
                </a:r>
                <a14:m>
                  <m:oMath xmlns:m="http://schemas.openxmlformats.org/officeDocument/2006/math">
                    <m:r>
                      <a:rPr lang="en-US" altLang="zh-CN" sz="2000" b="1" i="1">
                        <a:solidFill>
                          <a:srgbClr val="C00000"/>
                        </a:solidFill>
                        <a:latin typeface="Cambria Math" panose="02040503050406030204"/>
                      </a:rPr>
                      <m:t>𝒕</m:t>
                    </m:r>
                  </m:oMath>
                </a14:m>
                <a:r>
                  <a:rPr lang="zh-CN" altLang="en-US" sz="2000" dirty="0">
                    <a:latin typeface="Times New Roman" panose="02020603050405020304" pitchFamily="16" charset="0"/>
                    <a:ea typeface="黑体" panose="02010609060101010101" pitchFamily="49" charset="-122"/>
                    <a:cs typeface="Times New Roman" panose="02020603050405020304" pitchFamily="16" charset="0"/>
                  </a:rPr>
                  <a:t>的所有路径集合</a:t>
                </a:r>
                <a:r>
                  <a:rPr lang="en-US" altLang="zh-CN" sz="2000" dirty="0">
                    <a:latin typeface="Times New Roman" panose="02020603050405020304" pitchFamily="16" charset="0"/>
                    <a:ea typeface="黑体" panose="02010609060101010101" pitchFamily="49" charset="-122"/>
                    <a:cs typeface="Times New Roman" panose="02020603050405020304" pitchFamily="16" charset="0"/>
                  </a:rPr>
                  <a:t>  </a:t>
                </a:r>
                <a:endParaRPr lang="zh-CN" altLang="en-US" sz="20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20" name="矩形 19"/>
              <p:cNvSpPr>
                <a:spLocks noRot="1" noChangeAspect="1" noMove="1" noResize="1" noEditPoints="1" noAdjustHandles="1" noChangeArrowheads="1" noChangeShapeType="1" noTextEdit="1"/>
              </p:cNvSpPr>
              <p:nvPr/>
            </p:nvSpPr>
            <p:spPr>
              <a:xfrm>
                <a:off x="5630543" y="4028332"/>
                <a:ext cx="1712549" cy="1015663"/>
              </a:xfrm>
              <a:prstGeom prst="rect">
                <a:avLst/>
              </a:prstGeom>
              <a:blipFill rotWithShape="1">
                <a:blip r:embed="rId6"/>
                <a:stretch>
                  <a:fillRect l="-37" t="-52" r="34" b="19"/>
                </a:stretch>
              </a:blipFill>
            </p:spPr>
            <p:txBody>
              <a:bodyPr/>
              <a:lstStyle/>
              <a:p>
                <a:r>
                  <a:rPr lang="zh-CN" altLang="en-US">
                    <a:noFill/>
                  </a:rPr>
                  <a:t> </a:t>
                </a:r>
              </a:p>
            </p:txBody>
          </p:sp>
        </mc:Fallback>
      </mc:AlternateContent>
      <p:cxnSp>
        <p:nvCxnSpPr>
          <p:cNvPr id="35" name="直接连接符 34"/>
          <p:cNvCxnSpPr/>
          <p:nvPr/>
        </p:nvCxnSpPr>
        <p:spPr>
          <a:xfrm>
            <a:off x="8567360" y="2608886"/>
            <a:ext cx="367759" cy="0"/>
          </a:xfrm>
          <a:prstGeom prst="line">
            <a:avLst/>
          </a:prstGeom>
          <a:ln>
            <a:solidFill>
              <a:srgbClr val="0066C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知识图谱推理：路径排序</a:t>
            </a:r>
            <a:endParaRPr lang="zh-CN" altLang="en-US" dirty="0"/>
          </a:p>
        </p:txBody>
      </p:sp>
      <p:pic>
        <p:nvPicPr>
          <p:cNvPr id="3" name="图片 2" descr="C:\Users\lenovo\AppData\Local\Temp\WeChat Files\7d7bc87a952d34a8aba7b38dfbfa22f.png"/>
          <p:cNvPicPr/>
          <p:nvPr/>
        </p:nvPicPr>
        <p:blipFill>
          <a:blip r:embed="rId1">
            <a:extLst>
              <a:ext uri="{28A0092B-C50C-407E-A947-70E740481C1C}">
                <a14:useLocalDpi xmlns:a14="http://schemas.microsoft.com/office/drawing/2010/main" val="0"/>
              </a:ext>
            </a:extLst>
          </a:blip>
          <a:srcRect/>
          <a:stretch>
            <a:fillRect/>
          </a:stretch>
        </p:blipFill>
        <p:spPr bwMode="auto">
          <a:xfrm>
            <a:off x="659363" y="2491550"/>
            <a:ext cx="3790223" cy="2752254"/>
          </a:xfrm>
          <a:prstGeom prst="rect">
            <a:avLst/>
          </a:prstGeom>
          <a:noFill/>
          <a:ln>
            <a:noFill/>
          </a:ln>
        </p:spPr>
      </p:pic>
      <mc:AlternateContent xmlns:mc="http://schemas.openxmlformats.org/markup-compatibility/2006">
        <mc:Choice xmlns:a14="http://schemas.microsoft.com/office/drawing/2010/main" Requires="a14">
          <p:sp>
            <p:nvSpPr>
              <p:cNvPr id="4" name="矩形 3"/>
              <p:cNvSpPr/>
              <p:nvPr/>
            </p:nvSpPr>
            <p:spPr>
              <a:xfrm>
                <a:off x="659363" y="1724033"/>
                <a:ext cx="4016292" cy="587148"/>
              </a:xfrm>
              <a:prstGeom prst="rect">
                <a:avLst/>
              </a:prstGeom>
            </p:spPr>
            <p:txBody>
              <a:bodyPr wrap="none">
                <a:spAutoFit/>
              </a:bodyPr>
              <a:lstStyle/>
              <a:p>
                <a:pPr>
                  <a:lnSpc>
                    <a:spcPct val="150000"/>
                  </a:lnSpc>
                </a:pPr>
                <a:r>
                  <a:rPr lang="en-US" altLang="zh-CN" sz="2400" b="1" dirty="0">
                    <a:solidFill>
                      <a:srgbClr val="C00000"/>
                    </a:solidFill>
                  </a:rPr>
                  <a:t>Score(</a:t>
                </a:r>
                <a14:m>
                  <m:oMath xmlns:m="http://schemas.openxmlformats.org/officeDocument/2006/math">
                    <m:r>
                      <a:rPr lang="en-US" altLang="zh-CN" sz="2400" b="1" i="1">
                        <a:solidFill>
                          <a:srgbClr val="C00000"/>
                        </a:solidFill>
                        <a:latin typeface="Cambria Math" panose="02040503050406030204"/>
                      </a:rPr>
                      <m:t>𝑭𝒂𝒕𝒉𝒆𝒓</m:t>
                    </m:r>
                    <m:d>
                      <m:dPr>
                        <m:ctrlPr>
                          <a:rPr lang="zh-CN" altLang="zh-CN" sz="2400" b="1" i="1">
                            <a:solidFill>
                              <a:srgbClr val="C00000"/>
                            </a:solidFill>
                            <a:latin typeface="Cambria Math" panose="02040503050406030204" pitchFamily="18" charset="0"/>
                          </a:rPr>
                        </m:ctrlPr>
                      </m:dPr>
                      <m:e>
                        <m:r>
                          <a:rPr lang="en-US" altLang="zh-CN" sz="2400" b="1" i="1">
                            <a:solidFill>
                              <a:srgbClr val="C00000"/>
                            </a:solidFill>
                            <a:latin typeface="Cambria Math" panose="02040503050406030204"/>
                          </a:rPr>
                          <m:t>𝑫𝒂𝒗𝒊𝒅</m:t>
                        </m:r>
                        <m:r>
                          <a:rPr lang="en-US" altLang="zh-CN" sz="2400" b="1" i="1">
                            <a:solidFill>
                              <a:srgbClr val="C00000"/>
                            </a:solidFill>
                            <a:latin typeface="Cambria Math" panose="02040503050406030204"/>
                          </a:rPr>
                          <m:t>, </m:t>
                        </m:r>
                        <m:r>
                          <a:rPr lang="en-US" altLang="zh-CN" sz="2400" b="1" i="1">
                            <a:solidFill>
                              <a:srgbClr val="C00000"/>
                            </a:solidFill>
                            <a:latin typeface="Cambria Math" panose="02040503050406030204"/>
                          </a:rPr>
                          <m:t>𝑨𝒏𝒏</m:t>
                        </m:r>
                      </m:e>
                    </m:d>
                  </m:oMath>
                </a14:m>
                <a:r>
                  <a:rPr lang="en-US" altLang="zh-CN" sz="2400" b="1" dirty="0">
                    <a:solidFill>
                      <a:srgbClr val="C00000"/>
                    </a:solidFill>
                    <a:latin typeface="Times New Roman" panose="02020603050405020304" pitchFamily="16" charset="0"/>
                    <a:cs typeface="Times New Roman" panose="02020603050405020304" pitchFamily="16" charset="0"/>
                  </a:rPr>
                  <a:t>)</a:t>
                </a:r>
                <a:endParaRPr lang="zh-CN" altLang="en-US" sz="2400" b="1" dirty="0">
                  <a:solidFill>
                    <a:srgbClr val="C00000"/>
                  </a:solidFill>
                  <a:latin typeface="Times New Roman" panose="02020603050405020304" pitchFamily="16" charset="0"/>
                  <a:cs typeface="Times New Roman" panose="02020603050405020304" pitchFamily="16" charset="0"/>
                </a:endParaRPr>
              </a:p>
            </p:txBody>
          </p:sp>
        </mc:Choice>
        <mc:Fallback>
          <p:sp>
            <p:nvSpPr>
              <p:cNvPr id="4" name="矩形 3"/>
              <p:cNvSpPr>
                <a:spLocks noRot="1" noChangeAspect="1" noMove="1" noResize="1" noEditPoints="1" noAdjustHandles="1" noChangeArrowheads="1" noChangeShapeType="1" noTextEdit="1"/>
              </p:cNvSpPr>
              <p:nvPr/>
            </p:nvSpPr>
            <p:spPr>
              <a:xfrm>
                <a:off x="659363" y="1724033"/>
                <a:ext cx="4016292" cy="587148"/>
              </a:xfrm>
              <a:prstGeom prst="rect">
                <a:avLst/>
              </a:prstGeom>
              <a:blipFill rotWithShape="1">
                <a:blip r:embed="rId2"/>
                <a:stretch>
                  <a:fillRect l="-6" t="-1" r="-629" b="-122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4449586" y="1631787"/>
                <a:ext cx="7083051" cy="4247317"/>
              </a:xfrm>
              <a:prstGeom prst="rect">
                <a:avLst/>
              </a:prstGeom>
            </p:spPr>
            <p:txBody>
              <a:bodyPr wrap="square">
                <a:spAutoFit/>
              </a:bodyPr>
              <a:lstStyle/>
              <a:p>
                <a:pPr marL="342900" indent="-342900">
                  <a:lnSpc>
                    <a:spcPts val="2660"/>
                  </a:lnSpc>
                  <a:buFont typeface="Wingdings" panose="05000000000000000000" pitchFamily="2" charset="2"/>
                  <a:buChar char="l"/>
                </a:pPr>
                <a:r>
                  <a:rPr lang="zh-CN" altLang="zh-CN" sz="2400" b="1" dirty="0">
                    <a:solidFill>
                      <a:srgbClr val="0070C0"/>
                    </a:solidFill>
                    <a:latin typeface="Times New Roman" panose="02020603050405020304" pitchFamily="16" charset="0"/>
                    <a:ea typeface="黑体" panose="02010609060101010101" pitchFamily="49" charset="-122"/>
                    <a:cs typeface="Times New Roman" panose="02020603050405020304" pitchFamily="16" charset="0"/>
                  </a:rPr>
                  <a:t>特征抽取：</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生成并选择路径特征集合。生成路径的方式有随机游走（</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random walk</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）、广度优先搜索、深度优先搜索等。</a:t>
                </a:r>
                <a:endParaRPr lang="zh-CN" altLang="zh-CN" sz="2400" dirty="0">
                  <a:latin typeface="Times New Roman" panose="02020603050405020304" pitchFamily="16" charset="0"/>
                  <a:ea typeface="黑体" panose="02010609060101010101" pitchFamily="49" charset="-122"/>
                  <a:cs typeface="Times New Roman" panose="02020603050405020304" pitchFamily="16" charset="0"/>
                </a:endParaRPr>
              </a:p>
              <a:p>
                <a:pPr marL="342900" indent="-342900">
                  <a:lnSpc>
                    <a:spcPts val="2660"/>
                  </a:lnSpc>
                  <a:buFont typeface="Wingdings" panose="05000000000000000000" pitchFamily="2" charset="2"/>
                  <a:buChar char="l"/>
                </a:pPr>
                <a:r>
                  <a:rPr lang="zh-CN" altLang="zh-CN" sz="2400" b="1" dirty="0">
                    <a:solidFill>
                      <a:srgbClr val="0070C0"/>
                    </a:solidFill>
                    <a:latin typeface="Times New Roman" panose="02020603050405020304" pitchFamily="16" charset="0"/>
                    <a:ea typeface="黑体" panose="02010609060101010101" pitchFamily="49" charset="-122"/>
                    <a:cs typeface="Times New Roman" panose="02020603050405020304" pitchFamily="16" charset="0"/>
                  </a:rPr>
                  <a:t>特征计算</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：计算每个训练样例的特征值</a:t>
                </a:r>
                <a14:m>
                  <m:oMath xmlns:m="http://schemas.openxmlformats.org/officeDocument/2006/math">
                    <m:r>
                      <a:rPr lang="en-US" altLang="zh-CN" sz="2400" i="1">
                        <a:latin typeface="Cambria Math" panose="02040503050406030204"/>
                      </a:rPr>
                      <m:t>𝑃</m:t>
                    </m:r>
                    <m:r>
                      <a:rPr lang="en-US" altLang="zh-CN" sz="2400" i="1">
                        <a:latin typeface="Cambria Math" panose="02040503050406030204"/>
                      </a:rPr>
                      <m:t>(</m:t>
                    </m:r>
                    <m:r>
                      <a:rPr lang="en-US" altLang="zh-CN" sz="2400" i="1">
                        <a:latin typeface="Cambria Math" panose="02040503050406030204"/>
                      </a:rPr>
                      <m:t>𝑠</m:t>
                    </m:r>
                    <m:r>
                      <a:rPr lang="en-US" altLang="zh-CN" sz="2400" i="1">
                        <a:latin typeface="Cambria Math" panose="02040503050406030204"/>
                      </a:rPr>
                      <m:t>→</m:t>
                    </m:r>
                    <m:r>
                      <a:rPr lang="en-US" altLang="zh-CN" sz="2400" i="1">
                        <a:latin typeface="Cambria Math" panose="02040503050406030204"/>
                      </a:rPr>
                      <m:t>𝑡</m:t>
                    </m:r>
                    <m:r>
                      <a:rPr lang="en-US" altLang="zh-CN" sz="2400" i="1">
                        <a:latin typeface="Cambria Math" panose="02040503050406030204"/>
                      </a:rPr>
                      <m:t>;</m:t>
                    </m:r>
                    <m:sSub>
                      <m:sSubPr>
                        <m:ctrlPr>
                          <a:rPr lang="zh-CN" altLang="zh-CN" sz="2400" i="1">
                            <a:latin typeface="Cambria Math" panose="02040503050406030204" pitchFamily="18" charset="0"/>
                          </a:rPr>
                        </m:ctrlPr>
                      </m:sSubPr>
                      <m:e>
                        <m:r>
                          <a:rPr lang="en-US" altLang="zh-CN" sz="2400" i="1">
                            <a:latin typeface="Cambria Math" panose="02040503050406030204"/>
                          </a:rPr>
                          <m:t>𝜋</m:t>
                        </m:r>
                      </m:e>
                      <m:sub>
                        <m:r>
                          <a:rPr lang="en-US" altLang="zh-CN" sz="2400" i="1">
                            <a:latin typeface="Cambria Math" panose="02040503050406030204"/>
                          </a:rPr>
                          <m:t>𝑗</m:t>
                        </m:r>
                      </m:sub>
                    </m:sSub>
                    <m:r>
                      <a:rPr lang="en-US" altLang="zh-CN" sz="2400" i="1">
                        <a:latin typeface="Cambria Math" panose="02040503050406030204"/>
                      </a:rPr>
                      <m:t>)</m:t>
                    </m:r>
                  </m:oMath>
                </a14:m>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。该特征值可以表示从实体节点</a:t>
                </a:r>
                <a14:m>
                  <m:oMath xmlns:m="http://schemas.openxmlformats.org/officeDocument/2006/math">
                    <m:r>
                      <a:rPr lang="en-US" altLang="zh-CN" sz="2400" i="1">
                        <a:latin typeface="Cambria Math" panose="02040503050406030204"/>
                      </a:rPr>
                      <m:t>𝑠</m:t>
                    </m:r>
                  </m:oMath>
                </a14:m>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出发，通过关系路径</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a:rPr>
                          <m:t>𝜋</m:t>
                        </m:r>
                      </m:e>
                      <m:sub>
                        <m:r>
                          <a:rPr lang="en-US" altLang="zh-CN" sz="2400" i="1">
                            <a:latin typeface="Cambria Math" panose="02040503050406030204"/>
                          </a:rPr>
                          <m:t>𝑗</m:t>
                        </m:r>
                      </m:sub>
                    </m:sSub>
                  </m:oMath>
                </a14:m>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到达实体节点</a:t>
                </a:r>
                <a14:m>
                  <m:oMath xmlns:m="http://schemas.openxmlformats.org/officeDocument/2006/math">
                    <m:r>
                      <a:rPr lang="en-US" altLang="zh-CN" sz="2400" i="1">
                        <a:latin typeface="Cambria Math" panose="02040503050406030204"/>
                      </a:rPr>
                      <m:t>𝑡</m:t>
                    </m:r>
                  </m:oMath>
                </a14:m>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的概率；也可以表示为布尔值，表示实体</a:t>
                </a:r>
                <a14:m>
                  <m:oMath xmlns:m="http://schemas.openxmlformats.org/officeDocument/2006/math">
                    <m:r>
                      <a:rPr lang="en-US" altLang="zh-CN" sz="2400" i="1">
                        <a:latin typeface="Cambria Math" panose="02040503050406030204"/>
                      </a:rPr>
                      <m:t>𝑠</m:t>
                    </m:r>
                  </m:oMath>
                </a14:m>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到实体</a:t>
                </a:r>
                <a14:m>
                  <m:oMath xmlns:m="http://schemas.openxmlformats.org/officeDocument/2006/math">
                    <m:r>
                      <a:rPr lang="en-US" altLang="zh-CN" sz="2400" i="1">
                        <a:latin typeface="Cambria Math" panose="02040503050406030204"/>
                      </a:rPr>
                      <m:t>𝑡</m:t>
                    </m:r>
                  </m:oMath>
                </a14:m>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之间是否存在路径</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a:rPr>
                          <m:t>𝜋</m:t>
                        </m:r>
                      </m:e>
                      <m:sub>
                        <m:r>
                          <a:rPr lang="en-US" altLang="zh-CN" sz="2400" i="1">
                            <a:latin typeface="Cambria Math" panose="02040503050406030204"/>
                          </a:rPr>
                          <m:t>𝑗</m:t>
                        </m:r>
                      </m:sub>
                    </m:sSub>
                  </m:oMath>
                </a14:m>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；还可以是实体</a:t>
                </a:r>
                <a14:m>
                  <m:oMath xmlns:m="http://schemas.openxmlformats.org/officeDocument/2006/math">
                    <m:r>
                      <a:rPr lang="en-US" altLang="zh-CN" sz="2400" i="1">
                        <a:latin typeface="Cambria Math" panose="02040503050406030204"/>
                      </a:rPr>
                      <m:t>𝑠</m:t>
                    </m:r>
                  </m:oMath>
                </a14:m>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和实体</a:t>
                </a:r>
                <a14:m>
                  <m:oMath xmlns:m="http://schemas.openxmlformats.org/officeDocument/2006/math">
                    <m:r>
                      <a:rPr lang="en-US" altLang="zh-CN" sz="2400" i="1">
                        <a:latin typeface="Cambria Math" panose="02040503050406030204"/>
                      </a:rPr>
                      <m:t>𝑡</m:t>
                    </m:r>
                  </m:oMath>
                </a14:m>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之间路径出现频次、频率等。</a:t>
                </a:r>
                <a:endParaRPr lang="zh-CN" altLang="zh-CN" sz="2400" dirty="0">
                  <a:latin typeface="Times New Roman" panose="02020603050405020304" pitchFamily="16" charset="0"/>
                  <a:ea typeface="黑体" panose="02010609060101010101" pitchFamily="49" charset="-122"/>
                  <a:cs typeface="Times New Roman" panose="02020603050405020304" pitchFamily="16" charset="0"/>
                </a:endParaRPr>
              </a:p>
              <a:p>
                <a:pPr marL="342900" indent="-342900">
                  <a:lnSpc>
                    <a:spcPts val="2660"/>
                  </a:lnSpc>
                  <a:buFont typeface="Wingdings" panose="05000000000000000000" pitchFamily="2" charset="2"/>
                  <a:buChar char="l"/>
                </a:pPr>
                <a:r>
                  <a:rPr lang="zh-CN" altLang="zh-CN" sz="2400" b="1" dirty="0">
                    <a:solidFill>
                      <a:srgbClr val="0070C0"/>
                    </a:solidFill>
                    <a:latin typeface="Times New Roman" panose="02020603050405020304" pitchFamily="16" charset="0"/>
                    <a:ea typeface="黑体" panose="02010609060101010101" pitchFamily="49" charset="-122"/>
                    <a:cs typeface="Times New Roman" panose="02020603050405020304" pitchFamily="16" charset="0"/>
                  </a:rPr>
                  <a:t>分类器训练</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：根据训练样例的特征值，为目标关系训练分类器。当训练好分类器后，即可将该分类器用于推理两个实体之间是否存在目标关系。</a:t>
                </a:r>
                <a:endParaRPr lang="zh-CN" altLang="zh-CN" sz="24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5" name="矩形 4"/>
              <p:cNvSpPr>
                <a:spLocks noRot="1" noChangeAspect="1" noMove="1" noResize="1" noEditPoints="1" noAdjustHandles="1" noChangeArrowheads="1" noChangeShapeType="1" noTextEdit="1"/>
              </p:cNvSpPr>
              <p:nvPr/>
            </p:nvSpPr>
            <p:spPr>
              <a:xfrm>
                <a:off x="4449586" y="1631787"/>
                <a:ext cx="7083051" cy="4247317"/>
              </a:xfrm>
              <a:prstGeom prst="rect">
                <a:avLst/>
              </a:prstGeom>
              <a:blipFill rotWithShape="1">
                <a:blip r:embed="rId3"/>
                <a:stretch>
                  <a:fillRect l="-2" t="-11" r="6" b="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5466296" y="1059556"/>
                <a:ext cx="6206299" cy="533736"/>
              </a:xfrm>
              <a:prstGeom prst="rect">
                <a:avLst/>
              </a:prstGeom>
            </p:spPr>
            <p:txBody>
              <a:bodyPr wrap="square">
                <a:spAutoFit/>
              </a:bodyPr>
              <a:lstStyle/>
              <a:p>
                <a14:m>
                  <m:oMath xmlns:m="http://schemas.openxmlformats.org/officeDocument/2006/math">
                    <m:r>
                      <a:rPr lang="en-US" altLang="zh-CN" sz="2400" b="1" i="1" smtClean="0">
                        <a:solidFill>
                          <a:srgbClr val="C00000"/>
                        </a:solidFill>
                        <a:latin typeface="Cambria Math" panose="02040503050406030204"/>
                      </a:rPr>
                      <m:t>𝒔𝒄𝒐𝒓𝒆</m:t>
                    </m:r>
                    <m:d>
                      <m:dPr>
                        <m:ctrlPr>
                          <a:rPr lang="en-US" altLang="zh-CN" sz="2400" b="1" i="1" smtClean="0">
                            <a:solidFill>
                              <a:srgbClr val="C00000"/>
                            </a:solidFill>
                            <a:latin typeface="Cambria Math" panose="02040503050406030204" pitchFamily="18" charset="0"/>
                          </a:rPr>
                        </m:ctrlPr>
                      </m:dPr>
                      <m:e>
                        <m:r>
                          <a:rPr lang="en-US" altLang="zh-CN" sz="2400" b="1" i="1" smtClean="0">
                            <a:solidFill>
                              <a:srgbClr val="C00000"/>
                            </a:solidFill>
                            <a:latin typeface="Cambria Math" panose="02040503050406030204"/>
                          </a:rPr>
                          <m:t>𝒔</m:t>
                        </m:r>
                        <m:r>
                          <a:rPr lang="en-US" altLang="zh-CN" sz="2400" b="1" i="1" smtClean="0">
                            <a:solidFill>
                              <a:srgbClr val="C00000"/>
                            </a:solidFill>
                            <a:latin typeface="Cambria Math" panose="02040503050406030204"/>
                          </a:rPr>
                          <m:t>,</m:t>
                        </m:r>
                        <m:r>
                          <a:rPr lang="en-US" altLang="zh-CN" sz="2400" b="1" i="1" smtClean="0">
                            <a:solidFill>
                              <a:srgbClr val="C00000"/>
                            </a:solidFill>
                            <a:latin typeface="Cambria Math" panose="02040503050406030204"/>
                          </a:rPr>
                          <m:t>𝒕</m:t>
                        </m:r>
                      </m:e>
                    </m:d>
                    <m:r>
                      <a:rPr lang="en-US" altLang="zh-CN" sz="2400" b="1" i="1" smtClean="0">
                        <a:solidFill>
                          <a:srgbClr val="C00000"/>
                        </a:solidFill>
                        <a:latin typeface="Cambria Math" panose="02040503050406030204"/>
                      </a:rPr>
                      <m:t>=</m:t>
                    </m:r>
                    <m:nary>
                      <m:naryPr>
                        <m:chr m:val="∑"/>
                        <m:supHide m:val="on"/>
                        <m:ctrlPr>
                          <a:rPr lang="en-US" altLang="zh-CN" sz="2400" b="1" i="1" smtClean="0">
                            <a:solidFill>
                              <a:srgbClr val="C00000"/>
                            </a:solidFill>
                            <a:latin typeface="Cambria Math" panose="02040503050406030204" pitchFamily="18" charset="0"/>
                          </a:rPr>
                        </m:ctrlPr>
                      </m:naryPr>
                      <m:sub>
                        <m:sSub>
                          <m:sSubPr>
                            <m:ctrlPr>
                              <a:rPr lang="en-US" altLang="zh-CN" sz="2400" b="1" i="1" smtClean="0">
                                <a:solidFill>
                                  <a:srgbClr val="C00000"/>
                                </a:solidFill>
                                <a:latin typeface="Cambria Math" panose="02040503050406030204" pitchFamily="18" charset="0"/>
                              </a:rPr>
                            </m:ctrlPr>
                          </m:sSubPr>
                          <m:e>
                            <m:r>
                              <a:rPr lang="zh-CN" altLang="en-US" sz="2400" b="1" i="1" smtClean="0">
                                <a:solidFill>
                                  <a:srgbClr val="C00000"/>
                                </a:solidFill>
                                <a:latin typeface="Cambria Math" panose="02040503050406030204"/>
                              </a:rPr>
                              <m:t>𝝅</m:t>
                            </m:r>
                          </m:e>
                          <m:sub>
                            <m:r>
                              <a:rPr lang="en-US" altLang="zh-CN" sz="2400" b="1" i="1" smtClean="0">
                                <a:solidFill>
                                  <a:srgbClr val="C00000"/>
                                </a:solidFill>
                                <a:latin typeface="Cambria Math" panose="02040503050406030204"/>
                              </a:rPr>
                              <m:t>𝒋</m:t>
                            </m:r>
                          </m:sub>
                        </m:sSub>
                        <m:r>
                          <m:rPr>
                            <m:brk m:alnAt="7"/>
                          </m:rPr>
                          <a:rPr lang="en-US" altLang="zh-CN" sz="2400" b="1" i="1" smtClean="0">
                            <a:solidFill>
                              <a:srgbClr val="C00000"/>
                            </a:solidFill>
                            <a:latin typeface="Cambria Math" panose="02040503050406030204"/>
                            <a:ea typeface="Cambria Math" panose="02040503050406030204"/>
                          </a:rPr>
                          <m:t>∈</m:t>
                        </m:r>
                        <m:sSub>
                          <m:sSubPr>
                            <m:ctrlPr>
                              <a:rPr lang="en-US" altLang="zh-CN" sz="2400" b="1" i="1" smtClean="0">
                                <a:solidFill>
                                  <a:srgbClr val="C00000"/>
                                </a:solidFill>
                                <a:latin typeface="Cambria Math" panose="02040503050406030204" pitchFamily="18" charset="0"/>
                                <a:ea typeface="Cambria Math" panose="02040503050406030204"/>
                              </a:rPr>
                            </m:ctrlPr>
                          </m:sSubPr>
                          <m:e>
                            <m:r>
                              <a:rPr lang="en-US" altLang="zh-CN" sz="2400" b="1" i="1" smtClean="0">
                                <a:solidFill>
                                  <a:srgbClr val="C00000"/>
                                </a:solidFill>
                                <a:latin typeface="Cambria Math" panose="02040503050406030204"/>
                                <a:ea typeface="Cambria Math" panose="02040503050406030204"/>
                              </a:rPr>
                              <m:t>𝒑</m:t>
                            </m:r>
                          </m:e>
                          <m:sub>
                            <m:r>
                              <a:rPr lang="en-US" altLang="zh-CN" sz="2400" b="1" i="1" smtClean="0">
                                <a:solidFill>
                                  <a:srgbClr val="C00000"/>
                                </a:solidFill>
                                <a:latin typeface="Cambria Math" panose="02040503050406030204"/>
                                <a:ea typeface="Cambria Math" panose="02040503050406030204"/>
                              </a:rPr>
                              <m:t>𝒍</m:t>
                            </m:r>
                          </m:sub>
                        </m:sSub>
                      </m:sub>
                      <m:sup/>
                      <m:e>
                        <m:sSub>
                          <m:sSubPr>
                            <m:ctrlPr>
                              <a:rPr lang="en-US" altLang="zh-CN" sz="2400" b="1" i="1" smtClean="0">
                                <a:solidFill>
                                  <a:srgbClr val="C00000"/>
                                </a:solidFill>
                                <a:latin typeface="Cambria Math" panose="02040503050406030204" pitchFamily="18" charset="0"/>
                              </a:rPr>
                            </m:ctrlPr>
                          </m:sSubPr>
                          <m:e>
                            <m:r>
                              <a:rPr lang="en-US" altLang="zh-CN" sz="2400" b="1" i="1" smtClean="0">
                                <a:solidFill>
                                  <a:srgbClr val="C00000"/>
                                </a:solidFill>
                                <a:latin typeface="Cambria Math" panose="02040503050406030204"/>
                              </a:rPr>
                              <m:t>  </m:t>
                            </m:r>
                            <m:r>
                              <a:rPr lang="zh-CN" altLang="en-US" sz="2400" b="1" i="1" smtClean="0">
                                <a:solidFill>
                                  <a:srgbClr val="C00000"/>
                                </a:solidFill>
                                <a:latin typeface="Cambria Math" panose="02040503050406030204"/>
                              </a:rPr>
                              <m:t>𝜽</m:t>
                            </m:r>
                          </m:e>
                          <m:sub>
                            <m:r>
                              <a:rPr lang="en-US" altLang="zh-CN" sz="2400" b="1" i="1" smtClean="0">
                                <a:solidFill>
                                  <a:srgbClr val="C00000"/>
                                </a:solidFill>
                                <a:latin typeface="Cambria Math" panose="02040503050406030204"/>
                              </a:rPr>
                              <m:t>𝒋</m:t>
                            </m:r>
                          </m:sub>
                        </m:sSub>
                        <m:r>
                          <a:rPr lang="en-US" altLang="zh-CN" sz="2400" b="1" i="1" smtClean="0">
                            <a:solidFill>
                              <a:srgbClr val="C00000"/>
                            </a:solidFill>
                            <a:latin typeface="Cambria Math" panose="02040503050406030204"/>
                          </a:rPr>
                          <m:t>  </m:t>
                        </m:r>
                        <m:r>
                          <a:rPr lang="en-US" altLang="zh-CN" sz="2400" b="1" i="1" smtClean="0">
                            <a:solidFill>
                              <a:srgbClr val="C00000"/>
                            </a:solidFill>
                            <a:latin typeface="Cambria Math" panose="02040503050406030204"/>
                          </a:rPr>
                          <m:t>𝑷</m:t>
                        </m:r>
                        <m:r>
                          <a:rPr lang="en-US" altLang="zh-CN" sz="2400" b="1" i="1" smtClean="0">
                            <a:solidFill>
                              <a:srgbClr val="C00000"/>
                            </a:solidFill>
                            <a:latin typeface="Cambria Math" panose="02040503050406030204"/>
                          </a:rPr>
                          <m:t>(</m:t>
                        </m:r>
                        <m:r>
                          <a:rPr lang="en-US" altLang="zh-CN" sz="2400" b="1" i="1" smtClean="0">
                            <a:solidFill>
                              <a:srgbClr val="C00000"/>
                            </a:solidFill>
                            <a:latin typeface="Cambria Math" panose="02040503050406030204"/>
                          </a:rPr>
                          <m:t>𝒔</m:t>
                        </m:r>
                        <m:r>
                          <a:rPr lang="en-US" altLang="zh-CN" sz="2400" b="1" i="1">
                            <a:solidFill>
                              <a:srgbClr val="C00000"/>
                            </a:solidFill>
                            <a:latin typeface="Cambria Math" panose="02040503050406030204"/>
                            <a:ea typeface="Cambria Math" panose="02040503050406030204"/>
                          </a:rPr>
                          <m:t>→</m:t>
                        </m:r>
                        <m:r>
                          <a:rPr lang="en-US" altLang="zh-CN" sz="2400" b="1" i="1" smtClean="0">
                            <a:solidFill>
                              <a:srgbClr val="C00000"/>
                            </a:solidFill>
                            <a:latin typeface="Cambria Math" panose="02040503050406030204"/>
                            <a:ea typeface="Cambria Math" panose="02040503050406030204"/>
                          </a:rPr>
                          <m:t>𝒕</m:t>
                        </m:r>
                        <m:r>
                          <a:rPr lang="en-US" altLang="zh-CN" sz="2400" b="1" i="1" smtClean="0">
                            <a:solidFill>
                              <a:srgbClr val="C00000"/>
                            </a:solidFill>
                            <a:latin typeface="Cambria Math" panose="02040503050406030204"/>
                            <a:ea typeface="Cambria Math" panose="02040503050406030204"/>
                          </a:rPr>
                          <m:t>;</m:t>
                        </m:r>
                      </m:e>
                    </m:nary>
                    <m:sSub>
                      <m:sSubPr>
                        <m:ctrlPr>
                          <a:rPr lang="en-US" altLang="zh-CN" sz="2400" b="1" i="1">
                            <a:solidFill>
                              <a:srgbClr val="C00000"/>
                            </a:solidFill>
                            <a:latin typeface="Cambria Math" panose="02040503050406030204" pitchFamily="18" charset="0"/>
                          </a:rPr>
                        </m:ctrlPr>
                      </m:sSubPr>
                      <m:e>
                        <m:r>
                          <a:rPr lang="zh-CN" altLang="en-US" sz="2400" b="1" i="1">
                            <a:solidFill>
                              <a:srgbClr val="C00000"/>
                            </a:solidFill>
                            <a:latin typeface="Cambria Math" panose="02040503050406030204"/>
                          </a:rPr>
                          <m:t>𝝅</m:t>
                        </m:r>
                      </m:e>
                      <m:sub>
                        <m:r>
                          <a:rPr lang="en-US" altLang="zh-CN" sz="2400" b="1" i="1">
                            <a:solidFill>
                              <a:srgbClr val="C00000"/>
                            </a:solidFill>
                            <a:latin typeface="Cambria Math" panose="02040503050406030204"/>
                          </a:rPr>
                          <m:t>𝒋</m:t>
                        </m:r>
                      </m:sub>
                    </m:sSub>
                  </m:oMath>
                </a14:m>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6" name="矩形 5"/>
              <p:cNvSpPr>
                <a:spLocks noRot="1" noChangeAspect="1" noMove="1" noResize="1" noEditPoints="1" noAdjustHandles="1" noChangeArrowheads="1" noChangeShapeType="1" noTextEdit="1"/>
              </p:cNvSpPr>
              <p:nvPr/>
            </p:nvSpPr>
            <p:spPr>
              <a:xfrm>
                <a:off x="5466296" y="1059556"/>
                <a:ext cx="6206299" cy="533736"/>
              </a:xfrm>
              <a:prstGeom prst="rect">
                <a:avLst/>
              </a:prstGeom>
              <a:blipFill rotWithShape="1">
                <a:blip r:embed="rId4"/>
                <a:stretch>
                  <a:fillRect l="-3" t="-70" b="-3912"/>
                </a:stretch>
              </a:blipFill>
            </p:spPr>
            <p:txBody>
              <a:bodyPr/>
              <a:lstStyle/>
              <a:p>
                <a:r>
                  <a:rPr lang="zh-CN" altLang="en-US">
                    <a:noFill/>
                  </a:rPr>
                  <a:t> </a:t>
                </a:r>
              </a:p>
            </p:txBody>
          </p:sp>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知识图谱推理：路径排序</a:t>
            </a:r>
            <a:endParaRPr lang="zh-CN" altLang="en-US" dirty="0"/>
          </a:p>
        </p:txBody>
      </p:sp>
      <p:pic>
        <p:nvPicPr>
          <p:cNvPr id="3" name="图片 2" descr="C:\Users\lenovo\AppData\Local\Temp\WeChat Files\7d7bc87a952d34a8aba7b38dfbfa22f.png"/>
          <p:cNvPicPr/>
          <p:nvPr/>
        </p:nvPicPr>
        <p:blipFill>
          <a:blip r:embed="rId1">
            <a:extLst>
              <a:ext uri="{28A0092B-C50C-407E-A947-70E740481C1C}">
                <a14:useLocalDpi xmlns:a14="http://schemas.microsoft.com/office/drawing/2010/main" val="0"/>
              </a:ext>
            </a:extLst>
          </a:blip>
          <a:srcRect/>
          <a:stretch>
            <a:fillRect/>
          </a:stretch>
        </p:blipFill>
        <p:spPr bwMode="auto">
          <a:xfrm>
            <a:off x="659363" y="2491550"/>
            <a:ext cx="3790223" cy="2752254"/>
          </a:xfrm>
          <a:prstGeom prst="rect">
            <a:avLst/>
          </a:prstGeom>
          <a:noFill/>
          <a:ln>
            <a:noFill/>
          </a:ln>
        </p:spPr>
      </p:pic>
      <mc:AlternateContent xmlns:mc="http://schemas.openxmlformats.org/markup-compatibility/2006">
        <mc:Choice xmlns:a14="http://schemas.microsoft.com/office/drawing/2010/main" Requires="a14">
          <p:sp>
            <p:nvSpPr>
              <p:cNvPr id="4" name="矩形 3"/>
              <p:cNvSpPr/>
              <p:nvPr/>
            </p:nvSpPr>
            <p:spPr>
              <a:xfrm>
                <a:off x="659363" y="1724033"/>
                <a:ext cx="4016292" cy="587148"/>
              </a:xfrm>
              <a:prstGeom prst="rect">
                <a:avLst/>
              </a:prstGeom>
            </p:spPr>
            <p:txBody>
              <a:bodyPr wrap="none">
                <a:spAutoFit/>
              </a:bodyPr>
              <a:lstStyle/>
              <a:p>
                <a:pPr>
                  <a:lnSpc>
                    <a:spcPct val="150000"/>
                  </a:lnSpc>
                </a:pPr>
                <a:r>
                  <a:rPr lang="en-US" altLang="zh-CN" sz="2400" b="1" dirty="0">
                    <a:solidFill>
                      <a:srgbClr val="C00000"/>
                    </a:solidFill>
                  </a:rPr>
                  <a:t>Score(</a:t>
                </a:r>
                <a14:m>
                  <m:oMath xmlns:m="http://schemas.openxmlformats.org/officeDocument/2006/math">
                    <m:r>
                      <a:rPr lang="en-US" altLang="zh-CN" sz="2400" b="1" i="1">
                        <a:solidFill>
                          <a:srgbClr val="C00000"/>
                        </a:solidFill>
                        <a:latin typeface="Cambria Math" panose="02040503050406030204"/>
                      </a:rPr>
                      <m:t>𝑭𝒂𝒕𝒉𝒆𝒓</m:t>
                    </m:r>
                    <m:d>
                      <m:dPr>
                        <m:ctrlPr>
                          <a:rPr lang="zh-CN" altLang="zh-CN" sz="2400" b="1" i="1">
                            <a:solidFill>
                              <a:srgbClr val="C00000"/>
                            </a:solidFill>
                            <a:latin typeface="Cambria Math" panose="02040503050406030204" pitchFamily="18" charset="0"/>
                          </a:rPr>
                        </m:ctrlPr>
                      </m:dPr>
                      <m:e>
                        <m:r>
                          <a:rPr lang="en-US" altLang="zh-CN" sz="2400" b="1" i="1">
                            <a:solidFill>
                              <a:srgbClr val="C00000"/>
                            </a:solidFill>
                            <a:latin typeface="Cambria Math" panose="02040503050406030204"/>
                          </a:rPr>
                          <m:t>𝑫𝒂𝒗𝒊𝒅</m:t>
                        </m:r>
                        <m:r>
                          <a:rPr lang="en-US" altLang="zh-CN" sz="2400" b="1" i="1">
                            <a:solidFill>
                              <a:srgbClr val="C00000"/>
                            </a:solidFill>
                            <a:latin typeface="Cambria Math" panose="02040503050406030204"/>
                          </a:rPr>
                          <m:t>, </m:t>
                        </m:r>
                        <m:r>
                          <a:rPr lang="en-US" altLang="zh-CN" sz="2400" b="1" i="1">
                            <a:solidFill>
                              <a:srgbClr val="C00000"/>
                            </a:solidFill>
                            <a:latin typeface="Cambria Math" panose="02040503050406030204"/>
                          </a:rPr>
                          <m:t>𝑨𝒏𝒏</m:t>
                        </m:r>
                      </m:e>
                    </m:d>
                  </m:oMath>
                </a14:m>
                <a:r>
                  <a:rPr lang="en-US" altLang="zh-CN" sz="2400" b="1" dirty="0">
                    <a:solidFill>
                      <a:srgbClr val="C00000"/>
                    </a:solidFill>
                    <a:latin typeface="Times New Roman" panose="02020603050405020304" pitchFamily="16" charset="0"/>
                    <a:cs typeface="Times New Roman" panose="02020603050405020304" pitchFamily="16" charset="0"/>
                  </a:rPr>
                  <a:t>)</a:t>
                </a:r>
                <a:endParaRPr lang="zh-CN" altLang="en-US" sz="2400" b="1" dirty="0">
                  <a:solidFill>
                    <a:srgbClr val="C00000"/>
                  </a:solidFill>
                  <a:latin typeface="Times New Roman" panose="02020603050405020304" pitchFamily="16" charset="0"/>
                  <a:cs typeface="Times New Roman" panose="02020603050405020304" pitchFamily="16" charset="0"/>
                </a:endParaRPr>
              </a:p>
            </p:txBody>
          </p:sp>
        </mc:Choice>
        <mc:Fallback>
          <p:sp>
            <p:nvSpPr>
              <p:cNvPr id="4" name="矩形 3"/>
              <p:cNvSpPr>
                <a:spLocks noRot="1" noChangeAspect="1" noMove="1" noResize="1" noEditPoints="1" noAdjustHandles="1" noChangeArrowheads="1" noChangeShapeType="1" noTextEdit="1"/>
              </p:cNvSpPr>
              <p:nvPr/>
            </p:nvSpPr>
            <p:spPr>
              <a:xfrm>
                <a:off x="659363" y="1724033"/>
                <a:ext cx="4016292" cy="587148"/>
              </a:xfrm>
              <a:prstGeom prst="rect">
                <a:avLst/>
              </a:prstGeom>
              <a:blipFill rotWithShape="1">
                <a:blip r:embed="rId2"/>
                <a:stretch>
                  <a:fillRect l="-6" t="-1" r="-629" b="-122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4981336" y="1010292"/>
                <a:ext cx="6025907" cy="533736"/>
              </a:xfrm>
              <a:prstGeom prst="rect">
                <a:avLst/>
              </a:prstGeom>
            </p:spPr>
            <p:txBody>
              <a:bodyPr wrap="square">
                <a:spAutoFit/>
              </a:bodyPr>
              <a:lstStyle/>
              <a:p>
                <a14:m>
                  <m:oMath xmlns:m="http://schemas.openxmlformats.org/officeDocument/2006/math">
                    <m:r>
                      <a:rPr lang="en-US" altLang="zh-CN" sz="2400" b="1" i="1" smtClean="0">
                        <a:solidFill>
                          <a:srgbClr val="C00000"/>
                        </a:solidFill>
                        <a:latin typeface="Cambria Math" panose="02040503050406030204"/>
                      </a:rPr>
                      <m:t>𝒔𝒄𝒐𝒓𝒆</m:t>
                    </m:r>
                    <m:d>
                      <m:dPr>
                        <m:ctrlPr>
                          <a:rPr lang="en-US" altLang="zh-CN" sz="2400" b="1" i="1" smtClean="0">
                            <a:solidFill>
                              <a:srgbClr val="C00000"/>
                            </a:solidFill>
                            <a:latin typeface="Cambria Math" panose="02040503050406030204" pitchFamily="18" charset="0"/>
                          </a:rPr>
                        </m:ctrlPr>
                      </m:dPr>
                      <m:e>
                        <m:r>
                          <a:rPr lang="en-US" altLang="zh-CN" sz="2400" b="1" i="1" smtClean="0">
                            <a:solidFill>
                              <a:srgbClr val="C00000"/>
                            </a:solidFill>
                            <a:latin typeface="Cambria Math" panose="02040503050406030204"/>
                          </a:rPr>
                          <m:t>𝒔</m:t>
                        </m:r>
                        <m:r>
                          <a:rPr lang="en-US" altLang="zh-CN" sz="2400" b="1" i="1" smtClean="0">
                            <a:solidFill>
                              <a:srgbClr val="C00000"/>
                            </a:solidFill>
                            <a:latin typeface="Cambria Math" panose="02040503050406030204"/>
                          </a:rPr>
                          <m:t>,</m:t>
                        </m:r>
                        <m:r>
                          <a:rPr lang="en-US" altLang="zh-CN" sz="2400" b="1" i="1" smtClean="0">
                            <a:solidFill>
                              <a:srgbClr val="C00000"/>
                            </a:solidFill>
                            <a:latin typeface="Cambria Math" panose="02040503050406030204"/>
                          </a:rPr>
                          <m:t>𝒕</m:t>
                        </m:r>
                      </m:e>
                    </m:d>
                    <m:r>
                      <a:rPr lang="en-US" altLang="zh-CN" sz="2400" b="1" i="1" smtClean="0">
                        <a:solidFill>
                          <a:srgbClr val="C00000"/>
                        </a:solidFill>
                        <a:latin typeface="Cambria Math" panose="02040503050406030204"/>
                      </a:rPr>
                      <m:t>=</m:t>
                    </m:r>
                    <m:nary>
                      <m:naryPr>
                        <m:chr m:val="∑"/>
                        <m:supHide m:val="on"/>
                        <m:ctrlPr>
                          <a:rPr lang="en-US" altLang="zh-CN" sz="2400" b="1" i="1" smtClean="0">
                            <a:solidFill>
                              <a:srgbClr val="C00000"/>
                            </a:solidFill>
                            <a:latin typeface="Cambria Math" panose="02040503050406030204" pitchFamily="18" charset="0"/>
                          </a:rPr>
                        </m:ctrlPr>
                      </m:naryPr>
                      <m:sub>
                        <m:sSub>
                          <m:sSubPr>
                            <m:ctrlPr>
                              <a:rPr lang="en-US" altLang="zh-CN" sz="2400" b="1" i="1" smtClean="0">
                                <a:solidFill>
                                  <a:srgbClr val="C00000"/>
                                </a:solidFill>
                                <a:latin typeface="Cambria Math" panose="02040503050406030204" pitchFamily="18" charset="0"/>
                              </a:rPr>
                            </m:ctrlPr>
                          </m:sSubPr>
                          <m:e>
                            <m:r>
                              <a:rPr lang="zh-CN" altLang="en-US" sz="2400" b="1" i="1" smtClean="0">
                                <a:solidFill>
                                  <a:srgbClr val="C00000"/>
                                </a:solidFill>
                                <a:latin typeface="Cambria Math" panose="02040503050406030204"/>
                              </a:rPr>
                              <m:t>𝝅</m:t>
                            </m:r>
                          </m:e>
                          <m:sub>
                            <m:r>
                              <a:rPr lang="en-US" altLang="zh-CN" sz="2400" b="1" i="1" smtClean="0">
                                <a:solidFill>
                                  <a:srgbClr val="C00000"/>
                                </a:solidFill>
                                <a:latin typeface="Cambria Math" panose="02040503050406030204"/>
                              </a:rPr>
                              <m:t>𝒋</m:t>
                            </m:r>
                          </m:sub>
                        </m:sSub>
                        <m:r>
                          <m:rPr>
                            <m:brk m:alnAt="7"/>
                          </m:rPr>
                          <a:rPr lang="en-US" altLang="zh-CN" sz="2400" b="1" i="1" smtClean="0">
                            <a:solidFill>
                              <a:srgbClr val="C00000"/>
                            </a:solidFill>
                            <a:latin typeface="Cambria Math" panose="02040503050406030204"/>
                            <a:ea typeface="Cambria Math" panose="02040503050406030204"/>
                          </a:rPr>
                          <m:t>∈</m:t>
                        </m:r>
                        <m:sSub>
                          <m:sSubPr>
                            <m:ctrlPr>
                              <a:rPr lang="en-US" altLang="zh-CN" sz="2400" b="1" i="1" smtClean="0">
                                <a:solidFill>
                                  <a:srgbClr val="C00000"/>
                                </a:solidFill>
                                <a:latin typeface="Cambria Math" panose="02040503050406030204" pitchFamily="18" charset="0"/>
                                <a:ea typeface="Cambria Math" panose="02040503050406030204"/>
                              </a:rPr>
                            </m:ctrlPr>
                          </m:sSubPr>
                          <m:e>
                            <m:r>
                              <a:rPr lang="en-US" altLang="zh-CN" sz="2400" b="1" i="1" smtClean="0">
                                <a:solidFill>
                                  <a:srgbClr val="C00000"/>
                                </a:solidFill>
                                <a:latin typeface="Cambria Math" panose="02040503050406030204"/>
                                <a:ea typeface="Cambria Math" panose="02040503050406030204"/>
                              </a:rPr>
                              <m:t>𝒑</m:t>
                            </m:r>
                          </m:e>
                          <m:sub>
                            <m:r>
                              <a:rPr lang="en-US" altLang="zh-CN" sz="2400" b="1" i="1" smtClean="0">
                                <a:solidFill>
                                  <a:srgbClr val="C00000"/>
                                </a:solidFill>
                                <a:latin typeface="Cambria Math" panose="02040503050406030204"/>
                                <a:ea typeface="Cambria Math" panose="02040503050406030204"/>
                              </a:rPr>
                              <m:t>𝒍</m:t>
                            </m:r>
                          </m:sub>
                        </m:sSub>
                      </m:sub>
                      <m:sup/>
                      <m:e>
                        <m:sSub>
                          <m:sSubPr>
                            <m:ctrlPr>
                              <a:rPr lang="en-US" altLang="zh-CN" sz="2400" b="1" i="1" smtClean="0">
                                <a:solidFill>
                                  <a:srgbClr val="C00000"/>
                                </a:solidFill>
                                <a:latin typeface="Cambria Math" panose="02040503050406030204" pitchFamily="18" charset="0"/>
                              </a:rPr>
                            </m:ctrlPr>
                          </m:sSubPr>
                          <m:e>
                            <m:r>
                              <a:rPr lang="en-US" altLang="zh-CN" sz="2400" b="1" i="1" smtClean="0">
                                <a:solidFill>
                                  <a:srgbClr val="C00000"/>
                                </a:solidFill>
                                <a:latin typeface="Cambria Math" panose="02040503050406030204"/>
                              </a:rPr>
                              <m:t>  </m:t>
                            </m:r>
                            <m:r>
                              <a:rPr lang="zh-CN" altLang="en-US" sz="2400" b="1" i="1" smtClean="0">
                                <a:solidFill>
                                  <a:srgbClr val="C00000"/>
                                </a:solidFill>
                                <a:latin typeface="Cambria Math" panose="02040503050406030204"/>
                              </a:rPr>
                              <m:t>𝜽</m:t>
                            </m:r>
                          </m:e>
                          <m:sub>
                            <m:r>
                              <a:rPr lang="en-US" altLang="zh-CN" sz="2400" b="1" i="1" smtClean="0">
                                <a:solidFill>
                                  <a:srgbClr val="C00000"/>
                                </a:solidFill>
                                <a:latin typeface="Cambria Math" panose="02040503050406030204"/>
                              </a:rPr>
                              <m:t>𝒋</m:t>
                            </m:r>
                          </m:sub>
                        </m:sSub>
                        <m:r>
                          <a:rPr lang="en-US" altLang="zh-CN" sz="2400" b="1" i="1" smtClean="0">
                            <a:solidFill>
                              <a:srgbClr val="C00000"/>
                            </a:solidFill>
                            <a:latin typeface="Cambria Math" panose="02040503050406030204"/>
                          </a:rPr>
                          <m:t>  </m:t>
                        </m:r>
                        <m:r>
                          <a:rPr lang="en-US" altLang="zh-CN" sz="2400" b="1" i="1" smtClean="0">
                            <a:solidFill>
                              <a:srgbClr val="C00000"/>
                            </a:solidFill>
                            <a:latin typeface="Cambria Math" panose="02040503050406030204"/>
                          </a:rPr>
                          <m:t>𝒇𝒂𝒕𝒉𝒆𝒓</m:t>
                        </m:r>
                        <m:r>
                          <a:rPr lang="en-US" altLang="zh-CN" sz="2400" b="1" i="1" smtClean="0">
                            <a:solidFill>
                              <a:srgbClr val="C00000"/>
                            </a:solidFill>
                            <a:latin typeface="Cambria Math" panose="02040503050406030204"/>
                          </a:rPr>
                          <m:t>(</m:t>
                        </m:r>
                        <m:r>
                          <a:rPr lang="en-US" altLang="zh-CN" sz="2400" b="1" i="1" smtClean="0">
                            <a:solidFill>
                              <a:srgbClr val="C00000"/>
                            </a:solidFill>
                            <a:latin typeface="Cambria Math" panose="02040503050406030204"/>
                          </a:rPr>
                          <m:t>𝒔</m:t>
                        </m:r>
                        <m:r>
                          <a:rPr lang="en-US" altLang="zh-CN" sz="2400" b="1" i="1">
                            <a:solidFill>
                              <a:srgbClr val="C00000"/>
                            </a:solidFill>
                            <a:latin typeface="Cambria Math" panose="02040503050406030204"/>
                            <a:ea typeface="Cambria Math" panose="02040503050406030204"/>
                          </a:rPr>
                          <m:t>→</m:t>
                        </m:r>
                        <m:r>
                          <a:rPr lang="en-US" altLang="zh-CN" sz="2400" b="1" i="1" smtClean="0">
                            <a:solidFill>
                              <a:srgbClr val="C00000"/>
                            </a:solidFill>
                            <a:latin typeface="Cambria Math" panose="02040503050406030204"/>
                            <a:ea typeface="Cambria Math" panose="02040503050406030204"/>
                          </a:rPr>
                          <m:t>𝒕</m:t>
                        </m:r>
                        <m:r>
                          <a:rPr lang="en-US" altLang="zh-CN" sz="2400" b="1" i="1" smtClean="0">
                            <a:solidFill>
                              <a:srgbClr val="C00000"/>
                            </a:solidFill>
                            <a:latin typeface="Cambria Math" panose="02040503050406030204"/>
                            <a:ea typeface="Cambria Math" panose="02040503050406030204"/>
                          </a:rPr>
                          <m:t>;</m:t>
                        </m:r>
                      </m:e>
                    </m:nary>
                    <m:sSub>
                      <m:sSubPr>
                        <m:ctrlPr>
                          <a:rPr lang="en-US" altLang="zh-CN" sz="2400" b="1" i="1">
                            <a:solidFill>
                              <a:srgbClr val="C00000"/>
                            </a:solidFill>
                            <a:latin typeface="Cambria Math" panose="02040503050406030204" pitchFamily="18" charset="0"/>
                          </a:rPr>
                        </m:ctrlPr>
                      </m:sSubPr>
                      <m:e>
                        <m:r>
                          <a:rPr lang="zh-CN" altLang="en-US" sz="2400" b="1" i="1">
                            <a:solidFill>
                              <a:srgbClr val="C00000"/>
                            </a:solidFill>
                            <a:latin typeface="Cambria Math" panose="02040503050406030204"/>
                          </a:rPr>
                          <m:t>𝝅</m:t>
                        </m:r>
                      </m:e>
                      <m:sub>
                        <m:r>
                          <a:rPr lang="en-US" altLang="zh-CN" sz="2400" b="1" i="1">
                            <a:solidFill>
                              <a:srgbClr val="C00000"/>
                            </a:solidFill>
                            <a:latin typeface="Cambria Math" panose="02040503050406030204"/>
                          </a:rPr>
                          <m:t>𝒋</m:t>
                        </m:r>
                      </m:sub>
                    </m:sSub>
                  </m:oMath>
                </a14:m>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7" name="矩形 6"/>
              <p:cNvSpPr>
                <a:spLocks noRot="1" noChangeAspect="1" noMove="1" noResize="1" noEditPoints="1" noAdjustHandles="1" noChangeArrowheads="1" noChangeShapeType="1" noTextEdit="1"/>
              </p:cNvSpPr>
              <p:nvPr/>
            </p:nvSpPr>
            <p:spPr>
              <a:xfrm>
                <a:off x="4981336" y="1010292"/>
                <a:ext cx="6025907" cy="533736"/>
              </a:xfrm>
              <a:prstGeom prst="rect">
                <a:avLst/>
              </a:prstGeom>
              <a:blipFill rotWithShape="1">
                <a:blip r:embed="rId3"/>
                <a:stretch>
                  <a:fillRect l="-7" t="-1" r="3" b="-398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4716836" y="1582585"/>
                <a:ext cx="7512490" cy="4893647"/>
              </a:xfrm>
              <a:prstGeom prst="rect">
                <a:avLst/>
              </a:prstGeom>
            </p:spPr>
            <p:txBody>
              <a:bodyPr wrap="square">
                <a:spAutoFit/>
              </a:bodyPr>
              <a:lstStyle/>
              <a:p>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给定</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目标关系：</a:t>
                </a:r>
                <a14:m>
                  <m:oMath xmlns:m="http://schemas.openxmlformats.org/officeDocument/2006/math">
                    <m:r>
                      <a:rPr lang="en-US" altLang="zh-CN" sz="2400" b="1" i="1">
                        <a:solidFill>
                          <a:srgbClr val="C00000"/>
                        </a:solidFill>
                        <a:latin typeface="Cambria Math" panose="02040503050406030204"/>
                      </a:rPr>
                      <m:t>𝐹𝑎𝑡ℎ𝑒𝑟</m:t>
                    </m:r>
                    <m:r>
                      <a:rPr lang="en-US" altLang="zh-CN" sz="2400" b="1" i="1">
                        <a:solidFill>
                          <a:srgbClr val="C00000"/>
                        </a:solidFill>
                        <a:latin typeface="Cambria Math" panose="02040503050406030204"/>
                      </a:rPr>
                      <m:t>(</m:t>
                    </m:r>
                    <m:r>
                      <a:rPr lang="en-US" altLang="zh-CN" sz="2400" b="1" i="1">
                        <a:solidFill>
                          <a:srgbClr val="C00000"/>
                        </a:solidFill>
                        <a:latin typeface="Cambria Math" panose="02040503050406030204"/>
                      </a:rPr>
                      <m:t>𝑠</m:t>
                    </m:r>
                    <m:r>
                      <a:rPr lang="en-US" altLang="zh-CN" sz="2400" b="1" i="1">
                        <a:solidFill>
                          <a:srgbClr val="C00000"/>
                        </a:solidFill>
                        <a:latin typeface="Cambria Math" panose="02040503050406030204"/>
                      </a:rPr>
                      <m:t>,</m:t>
                    </m:r>
                    <m:r>
                      <a:rPr lang="en-US" altLang="zh-CN" sz="2400" b="1" i="1">
                        <a:solidFill>
                          <a:srgbClr val="C00000"/>
                        </a:solidFill>
                        <a:latin typeface="Cambria Math" panose="02040503050406030204"/>
                      </a:rPr>
                      <m:t>𝑡</m:t>
                    </m:r>
                    <m:r>
                      <a:rPr lang="en-US" altLang="zh-CN" sz="2400" b="1" i="1">
                        <a:solidFill>
                          <a:srgbClr val="C00000"/>
                        </a:solidFill>
                        <a:latin typeface="Cambria Math" panose="02040503050406030204"/>
                      </a:rPr>
                      <m:t>)</m:t>
                    </m:r>
                  </m:oMath>
                </a14:m>
                <a:endParaRPr lang="en-US" altLang="zh-CN" sz="2400" b="1" i="1" dirty="0">
                  <a:solidFill>
                    <a:srgbClr val="C00000"/>
                  </a:solidFill>
                  <a:latin typeface="Cambria Math" panose="02040503050406030204"/>
                </a:endParaRPr>
              </a:p>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1. </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对于目标关系</a:t>
                </a:r>
                <a14:m>
                  <m:oMath xmlns:m="http://schemas.openxmlformats.org/officeDocument/2006/math">
                    <m:r>
                      <a:rPr lang="en-US" altLang="zh-CN" sz="2400" i="1">
                        <a:latin typeface="Cambria Math" panose="02040503050406030204"/>
                      </a:rPr>
                      <m:t>𝐹𝑎𝑡ℎ𝑒𝑟</m:t>
                    </m:r>
                  </m:oMath>
                </a14:m>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，生成四组训练样例，一个为正例、三个为负例：</a:t>
                </a:r>
                <a:endParaRPr lang="zh-CN" altLang="zh-CN" sz="2400" dirty="0">
                  <a:latin typeface="Times New Roman" panose="02020603050405020304" pitchFamily="16" charset="0"/>
                  <a:ea typeface="黑体" panose="02010609060101010101" pitchFamily="49" charset="-122"/>
                  <a:cs typeface="Times New Roman" panose="02020603050405020304" pitchFamily="16" charset="0"/>
                </a:endParaRPr>
              </a:p>
              <a:p>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正例：</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(David, Mike)</a:t>
                </a:r>
                <a:endParaRPr lang="zh-CN" altLang="zh-CN" sz="2400" dirty="0">
                  <a:latin typeface="Times New Roman" panose="02020603050405020304" pitchFamily="16" charset="0"/>
                  <a:ea typeface="黑体" panose="02010609060101010101" pitchFamily="49" charset="-122"/>
                  <a:cs typeface="Times New Roman" panose="02020603050405020304" pitchFamily="16" charset="0"/>
                </a:endParaRPr>
              </a:p>
              <a:p>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负例：</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(David, James)</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(James, Ann)</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(James, Mike)</a:t>
                </a:r>
                <a:endParaRPr lang="zh-CN" altLang="zh-CN" sz="2400" dirty="0">
                  <a:latin typeface="Times New Roman" panose="02020603050405020304" pitchFamily="16" charset="0"/>
                  <a:ea typeface="黑体" panose="02010609060101010101" pitchFamily="49" charset="-122"/>
                  <a:cs typeface="Times New Roman" panose="02020603050405020304" pitchFamily="16" charset="0"/>
                </a:endParaRPr>
              </a:p>
              <a:p>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2. </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从知识图谱采样得到路径，每一</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路径</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链接上述每个训练样例中两个实体：</a:t>
                </a:r>
                <a:endParaRPr lang="zh-CN" altLang="zh-CN" sz="2400" dirty="0">
                  <a:latin typeface="Times New Roman" panose="02020603050405020304" pitchFamily="16" charset="0"/>
                  <a:ea typeface="黑体" panose="02010609060101010101" pitchFamily="49" charset="-122"/>
                  <a:cs typeface="Times New Roman" panose="02020603050405020304" pitchFamily="16" charset="0"/>
                </a:endParaRPr>
              </a:p>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(David, Mike)</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对应路径：</a:t>
                </a:r>
                <a14:m>
                  <m:oMath xmlns:m="http://schemas.openxmlformats.org/officeDocument/2006/math">
                    <m:r>
                      <a:rPr lang="en-US" altLang="zh-CN" sz="2400" i="1">
                        <a:latin typeface="Cambria Math" panose="02040503050406030204"/>
                      </a:rPr>
                      <m:t>𝐶𝑜𝑢𝑝𝑙𝑒</m:t>
                    </m:r>
                    <m:r>
                      <a:rPr lang="en-US" altLang="zh-CN" sz="2400" i="1">
                        <a:latin typeface="Cambria Math" panose="02040503050406030204"/>
                      </a:rPr>
                      <m:t>→</m:t>
                    </m:r>
                    <m:r>
                      <a:rPr lang="en-US" altLang="zh-CN" sz="2400" i="1">
                        <a:latin typeface="Cambria Math" panose="02040503050406030204"/>
                      </a:rPr>
                      <m:t>𝑀𝑜𝑡ℎ𝑒𝑟</m:t>
                    </m:r>
                  </m:oMath>
                </a14:m>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 </a:t>
                </a:r>
                <a:endParaRPr lang="zh-CN" altLang="zh-CN" sz="2400" dirty="0">
                  <a:latin typeface="Times New Roman" panose="02020603050405020304" pitchFamily="16" charset="0"/>
                  <a:ea typeface="黑体" panose="02010609060101010101" pitchFamily="49" charset="-122"/>
                  <a:cs typeface="Times New Roman" panose="02020603050405020304" pitchFamily="16" charset="0"/>
                </a:endParaRPr>
              </a:p>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(David, James)</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对应路径：</a:t>
                </a:r>
                <a14:m>
                  <m:oMath xmlns:m="http://schemas.openxmlformats.org/officeDocument/2006/math">
                    <m:r>
                      <a:rPr lang="en-US" altLang="zh-CN" sz="2400" i="1">
                        <a:latin typeface="Cambria Math" panose="02040503050406030204"/>
                      </a:rPr>
                      <m:t>𝐹𝑎𝑡ℎ𝑒𝑟</m:t>
                    </m:r>
                    <m:r>
                      <a:rPr lang="en-US" altLang="zh-CN" sz="2400" i="1">
                        <a:latin typeface="Cambria Math" panose="02040503050406030204"/>
                      </a:rPr>
                      <m:t>→</m:t>
                    </m:r>
                    <m:r>
                      <a:rPr lang="en-US" altLang="zh-CN" sz="2400" i="1">
                        <a:latin typeface="Cambria Math" panose="02040503050406030204"/>
                      </a:rPr>
                      <m:t>𝑀𝑜𝑡ℎ𝑒</m:t>
                    </m:r>
                    <m:sSup>
                      <m:sSupPr>
                        <m:ctrlPr>
                          <a:rPr lang="zh-CN" altLang="zh-CN" sz="2400" i="1">
                            <a:latin typeface="Cambria Math" panose="02040503050406030204" pitchFamily="18" charset="0"/>
                          </a:rPr>
                        </m:ctrlPr>
                      </m:sSupPr>
                      <m:e>
                        <m:r>
                          <a:rPr lang="en-US" altLang="zh-CN" sz="2400" i="1">
                            <a:latin typeface="Cambria Math" panose="02040503050406030204"/>
                          </a:rPr>
                          <m:t>𝑟</m:t>
                        </m:r>
                      </m:e>
                      <m:sup>
                        <m:r>
                          <a:rPr lang="en-US" altLang="zh-CN" sz="2400" i="1">
                            <a:latin typeface="Cambria Math" panose="02040503050406030204"/>
                          </a:rPr>
                          <m:t>−</m:t>
                        </m:r>
                        <m:r>
                          <a:rPr lang="en-US" altLang="zh-CN" sz="2400" i="1">
                            <a:latin typeface="Cambria Math" panose="02040503050406030204"/>
                          </a:rPr>
                          <m:t>1</m:t>
                        </m:r>
                      </m:sup>
                    </m:sSup>
                  </m:oMath>
                </a14:m>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a:t>
                </a:r>
                <a14:m>
                  <m:oMath xmlns:m="http://schemas.openxmlformats.org/officeDocument/2006/math">
                    <m:r>
                      <a:rPr lang="en-US" altLang="zh-CN" sz="2400" i="1">
                        <a:latin typeface="Cambria Math" panose="02040503050406030204"/>
                      </a:rPr>
                      <m:t>𝑀𝑜𝑡ℎ𝑒</m:t>
                    </m:r>
                    <m:sSup>
                      <m:sSupPr>
                        <m:ctrlPr>
                          <a:rPr lang="zh-CN" altLang="zh-CN" sz="2400" i="1">
                            <a:latin typeface="Cambria Math" panose="02040503050406030204" pitchFamily="18" charset="0"/>
                          </a:rPr>
                        </m:ctrlPr>
                      </m:sSupPr>
                      <m:e>
                        <m:r>
                          <a:rPr lang="en-US" altLang="zh-CN" sz="2400" i="1">
                            <a:latin typeface="Cambria Math" panose="02040503050406030204"/>
                          </a:rPr>
                          <m:t>𝑟</m:t>
                        </m:r>
                      </m:e>
                      <m:sup>
                        <m:r>
                          <a:rPr lang="en-US" altLang="zh-CN" sz="2400" i="1">
                            <a:latin typeface="Cambria Math" panose="02040503050406030204"/>
                          </a:rPr>
                          <m:t>−</m:t>
                        </m:r>
                        <m:r>
                          <a:rPr lang="en-US" altLang="zh-CN" sz="2400" i="1">
                            <a:latin typeface="Cambria Math" panose="02040503050406030204"/>
                          </a:rPr>
                          <m:t>1</m:t>
                        </m:r>
                      </m:sup>
                    </m:sSup>
                  </m:oMath>
                </a14:m>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与</a:t>
                </a:r>
                <a14:m>
                  <m:oMath xmlns:m="http://schemas.openxmlformats.org/officeDocument/2006/math">
                    <m:r>
                      <a:rPr lang="zh-CN" altLang="zh-CN" sz="2400" i="1">
                        <a:latin typeface="Cambria Math" panose="02040503050406030204"/>
                      </a:rPr>
                      <m:t> </m:t>
                    </m:r>
                    <m:r>
                      <a:rPr lang="en-US" altLang="zh-CN" sz="2400" i="1">
                        <a:latin typeface="Cambria Math" panose="02040503050406030204"/>
                      </a:rPr>
                      <m:t>𝑀𝑜𝑡ℎ𝑒𝑟</m:t>
                    </m:r>
                  </m:oMath>
                </a14:m>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为相反关系）</a:t>
                </a:r>
                <a:endParaRPr lang="zh-CN" altLang="zh-CN" sz="2400" dirty="0">
                  <a:latin typeface="Times New Roman" panose="02020603050405020304" pitchFamily="16" charset="0"/>
                  <a:ea typeface="黑体" panose="02010609060101010101" pitchFamily="49" charset="-122"/>
                  <a:cs typeface="Times New Roman" panose="02020603050405020304" pitchFamily="16" charset="0"/>
                </a:endParaRPr>
              </a:p>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(James, Ann)</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对应路径：</a:t>
                </a:r>
                <a14:m>
                  <m:oMath xmlns:m="http://schemas.openxmlformats.org/officeDocument/2006/math">
                    <m:r>
                      <a:rPr lang="en-US" altLang="zh-CN" sz="2400" i="1">
                        <a:latin typeface="Cambria Math" panose="02040503050406030204"/>
                      </a:rPr>
                      <m:t>𝑀𝑜𝑡ℎ𝑒𝑟</m:t>
                    </m:r>
                    <m:r>
                      <a:rPr lang="en-US" altLang="zh-CN" sz="2400" i="1">
                        <a:latin typeface="Cambria Math" panose="02040503050406030204"/>
                      </a:rPr>
                      <m:t>→</m:t>
                    </m:r>
                    <m:r>
                      <a:rPr lang="en-US" altLang="zh-CN" sz="2400" i="1">
                        <a:latin typeface="Cambria Math" panose="02040503050406030204"/>
                      </a:rPr>
                      <m:t>𝑆𝑖𝑏𝑙𝑖𝑛𝑔</m:t>
                    </m:r>
                  </m:oMath>
                </a14:m>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  </a:t>
                </a:r>
                <a:endParaRPr lang="zh-CN" altLang="zh-CN" sz="2400" dirty="0">
                  <a:latin typeface="Times New Roman" panose="02020603050405020304" pitchFamily="16" charset="0"/>
                  <a:ea typeface="黑体" panose="02010609060101010101" pitchFamily="49" charset="-122"/>
                  <a:cs typeface="Times New Roman" panose="02020603050405020304" pitchFamily="16" charset="0"/>
                </a:endParaRPr>
              </a:p>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(James, Mike)</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对应路径：</a:t>
                </a:r>
                <a14:m>
                  <m:oMath xmlns:m="http://schemas.openxmlformats.org/officeDocument/2006/math">
                    <m:r>
                      <a:rPr lang="en-US" altLang="zh-CN" sz="2400" i="1">
                        <a:latin typeface="Cambria Math" panose="02040503050406030204"/>
                      </a:rPr>
                      <m:t>𝐶𝑜𝑢𝑝𝑙𝑒</m:t>
                    </m:r>
                    <m:r>
                      <a:rPr lang="en-US" altLang="zh-CN" sz="2400" i="1">
                        <a:latin typeface="Cambria Math" panose="02040503050406030204"/>
                      </a:rPr>
                      <m:t>→</m:t>
                    </m:r>
                    <m:r>
                      <a:rPr lang="en-US" altLang="zh-CN" sz="2400" i="1">
                        <a:latin typeface="Cambria Math" panose="02040503050406030204"/>
                      </a:rPr>
                      <m:t>𝐹𝑎𝑡ℎ𝑒𝑟</m:t>
                    </m:r>
                    <m:r>
                      <a:rPr lang="en-US" altLang="zh-CN" sz="2400" i="1">
                        <a:latin typeface="Cambria Math" panose="02040503050406030204"/>
                      </a:rPr>
                      <m:t> </m:t>
                    </m:r>
                  </m:oMath>
                </a14:m>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  </a:t>
                </a:r>
                <a:endParaRPr lang="zh-CN" altLang="zh-CN" sz="24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8" name="矩形 7"/>
              <p:cNvSpPr>
                <a:spLocks noRot="1" noChangeAspect="1" noMove="1" noResize="1" noEditPoints="1" noAdjustHandles="1" noChangeArrowheads="1" noChangeShapeType="1" noTextEdit="1"/>
              </p:cNvSpPr>
              <p:nvPr/>
            </p:nvSpPr>
            <p:spPr>
              <a:xfrm>
                <a:off x="4716836" y="1582585"/>
                <a:ext cx="7512490" cy="4893647"/>
              </a:xfrm>
              <a:prstGeom prst="rect">
                <a:avLst/>
              </a:prstGeom>
              <a:blipFill rotWithShape="1">
                <a:blip r:embed="rId4"/>
                <a:stretch>
                  <a:fillRect l="-1" t="-3" r="7" b="10"/>
                </a:stretch>
              </a:blipFill>
            </p:spPr>
            <p:txBody>
              <a:bodyPr/>
              <a:lstStyle/>
              <a:p>
                <a:r>
                  <a:rPr lang="zh-CN" altLang="en-US">
                    <a:noFill/>
                  </a:rPr>
                  <a:t> </a:t>
                </a:r>
              </a:p>
            </p:txBody>
          </p:sp>
        </mc:Fallback>
      </mc:AlternateContent>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知识图谱推理：路径排序</a:t>
            </a:r>
            <a:endParaRPr lang="zh-CN" altLang="en-US" dirty="0"/>
          </a:p>
        </p:txBody>
      </p:sp>
      <p:pic>
        <p:nvPicPr>
          <p:cNvPr id="3" name="图片 2" descr="C:\Users\lenovo\AppData\Local\Temp\WeChat Files\7d7bc87a952d34a8aba7b38dfbfa22f.png"/>
          <p:cNvPicPr/>
          <p:nvPr/>
        </p:nvPicPr>
        <p:blipFill>
          <a:blip r:embed="rId1">
            <a:extLst>
              <a:ext uri="{28A0092B-C50C-407E-A947-70E740481C1C}">
                <a14:useLocalDpi xmlns:a14="http://schemas.microsoft.com/office/drawing/2010/main" val="0"/>
              </a:ext>
            </a:extLst>
          </a:blip>
          <a:srcRect/>
          <a:stretch>
            <a:fillRect/>
          </a:stretch>
        </p:blipFill>
        <p:spPr bwMode="auto">
          <a:xfrm>
            <a:off x="659363" y="2491550"/>
            <a:ext cx="3790223" cy="2752254"/>
          </a:xfrm>
          <a:prstGeom prst="rect">
            <a:avLst/>
          </a:prstGeom>
          <a:noFill/>
          <a:ln>
            <a:noFill/>
          </a:ln>
        </p:spPr>
      </p:pic>
      <mc:AlternateContent xmlns:mc="http://schemas.openxmlformats.org/markup-compatibility/2006">
        <mc:Choice xmlns:a14="http://schemas.microsoft.com/office/drawing/2010/main" Requires="a14">
          <p:sp>
            <p:nvSpPr>
              <p:cNvPr id="4" name="矩形 3"/>
              <p:cNvSpPr/>
              <p:nvPr/>
            </p:nvSpPr>
            <p:spPr>
              <a:xfrm>
                <a:off x="659363" y="1724033"/>
                <a:ext cx="4016292" cy="587148"/>
              </a:xfrm>
              <a:prstGeom prst="rect">
                <a:avLst/>
              </a:prstGeom>
            </p:spPr>
            <p:txBody>
              <a:bodyPr wrap="none">
                <a:spAutoFit/>
              </a:bodyPr>
              <a:lstStyle/>
              <a:p>
                <a:pPr>
                  <a:lnSpc>
                    <a:spcPct val="150000"/>
                  </a:lnSpc>
                </a:pPr>
                <a:r>
                  <a:rPr lang="en-US" altLang="zh-CN" sz="2400" b="1" dirty="0">
                    <a:solidFill>
                      <a:srgbClr val="C00000"/>
                    </a:solidFill>
                  </a:rPr>
                  <a:t>Score(</a:t>
                </a:r>
                <a14:m>
                  <m:oMath xmlns:m="http://schemas.openxmlformats.org/officeDocument/2006/math">
                    <m:r>
                      <a:rPr lang="en-US" altLang="zh-CN" sz="2400" b="1" i="1">
                        <a:solidFill>
                          <a:srgbClr val="C00000"/>
                        </a:solidFill>
                        <a:latin typeface="Cambria Math" panose="02040503050406030204"/>
                      </a:rPr>
                      <m:t>𝑭𝒂𝒕𝒉𝒆𝒓</m:t>
                    </m:r>
                    <m:d>
                      <m:dPr>
                        <m:ctrlPr>
                          <a:rPr lang="zh-CN" altLang="zh-CN" sz="2400" b="1" i="1">
                            <a:solidFill>
                              <a:srgbClr val="C00000"/>
                            </a:solidFill>
                            <a:latin typeface="Cambria Math" panose="02040503050406030204" pitchFamily="18" charset="0"/>
                          </a:rPr>
                        </m:ctrlPr>
                      </m:dPr>
                      <m:e>
                        <m:r>
                          <a:rPr lang="en-US" altLang="zh-CN" sz="2400" b="1" i="1">
                            <a:solidFill>
                              <a:srgbClr val="C00000"/>
                            </a:solidFill>
                            <a:latin typeface="Cambria Math" panose="02040503050406030204"/>
                          </a:rPr>
                          <m:t>𝑫𝒂𝒗𝒊𝒅</m:t>
                        </m:r>
                        <m:r>
                          <a:rPr lang="en-US" altLang="zh-CN" sz="2400" b="1" i="1">
                            <a:solidFill>
                              <a:srgbClr val="C00000"/>
                            </a:solidFill>
                            <a:latin typeface="Cambria Math" panose="02040503050406030204"/>
                          </a:rPr>
                          <m:t>, </m:t>
                        </m:r>
                        <m:r>
                          <a:rPr lang="en-US" altLang="zh-CN" sz="2400" b="1" i="1">
                            <a:solidFill>
                              <a:srgbClr val="C00000"/>
                            </a:solidFill>
                            <a:latin typeface="Cambria Math" panose="02040503050406030204"/>
                          </a:rPr>
                          <m:t>𝑨𝒏𝒏</m:t>
                        </m:r>
                      </m:e>
                    </m:d>
                  </m:oMath>
                </a14:m>
                <a:r>
                  <a:rPr lang="en-US" altLang="zh-CN" sz="2400" b="1" dirty="0">
                    <a:solidFill>
                      <a:srgbClr val="C00000"/>
                    </a:solidFill>
                    <a:latin typeface="Times New Roman" panose="02020603050405020304" pitchFamily="16" charset="0"/>
                    <a:cs typeface="Times New Roman" panose="02020603050405020304" pitchFamily="16" charset="0"/>
                  </a:rPr>
                  <a:t>)</a:t>
                </a:r>
                <a:endParaRPr lang="zh-CN" altLang="en-US" sz="2400" b="1" dirty="0">
                  <a:solidFill>
                    <a:srgbClr val="C00000"/>
                  </a:solidFill>
                  <a:latin typeface="Times New Roman" panose="02020603050405020304" pitchFamily="16" charset="0"/>
                  <a:cs typeface="Times New Roman" panose="02020603050405020304" pitchFamily="16" charset="0"/>
                </a:endParaRPr>
              </a:p>
            </p:txBody>
          </p:sp>
        </mc:Choice>
        <mc:Fallback>
          <p:sp>
            <p:nvSpPr>
              <p:cNvPr id="4" name="矩形 3"/>
              <p:cNvSpPr>
                <a:spLocks noRot="1" noChangeAspect="1" noMove="1" noResize="1" noEditPoints="1" noAdjustHandles="1" noChangeArrowheads="1" noChangeShapeType="1" noTextEdit="1"/>
              </p:cNvSpPr>
              <p:nvPr/>
            </p:nvSpPr>
            <p:spPr>
              <a:xfrm>
                <a:off x="659363" y="1724033"/>
                <a:ext cx="4016292" cy="587148"/>
              </a:xfrm>
              <a:prstGeom prst="rect">
                <a:avLst/>
              </a:prstGeom>
              <a:blipFill rotWithShape="1">
                <a:blip r:embed="rId2"/>
                <a:stretch>
                  <a:fillRect l="-6" t="-1" r="-629" b="-122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4981336" y="1010292"/>
                <a:ext cx="6025907" cy="533736"/>
              </a:xfrm>
              <a:prstGeom prst="rect">
                <a:avLst/>
              </a:prstGeom>
            </p:spPr>
            <p:txBody>
              <a:bodyPr wrap="square">
                <a:spAutoFit/>
              </a:bodyPr>
              <a:lstStyle/>
              <a:p>
                <a14:m>
                  <m:oMath xmlns:m="http://schemas.openxmlformats.org/officeDocument/2006/math">
                    <m:r>
                      <a:rPr lang="en-US" altLang="zh-CN" sz="2400" b="1" i="1" smtClean="0">
                        <a:solidFill>
                          <a:srgbClr val="C00000"/>
                        </a:solidFill>
                        <a:latin typeface="Cambria Math" panose="02040503050406030204"/>
                      </a:rPr>
                      <m:t>𝒔𝒄𝒐𝒓𝒆</m:t>
                    </m:r>
                    <m:d>
                      <m:dPr>
                        <m:ctrlPr>
                          <a:rPr lang="en-US" altLang="zh-CN" sz="2400" b="1" i="1" smtClean="0">
                            <a:solidFill>
                              <a:srgbClr val="C00000"/>
                            </a:solidFill>
                            <a:latin typeface="Cambria Math" panose="02040503050406030204" pitchFamily="18" charset="0"/>
                          </a:rPr>
                        </m:ctrlPr>
                      </m:dPr>
                      <m:e>
                        <m:r>
                          <a:rPr lang="en-US" altLang="zh-CN" sz="2400" b="1" i="1" smtClean="0">
                            <a:solidFill>
                              <a:srgbClr val="C00000"/>
                            </a:solidFill>
                            <a:latin typeface="Cambria Math" panose="02040503050406030204"/>
                          </a:rPr>
                          <m:t>𝒔</m:t>
                        </m:r>
                        <m:r>
                          <a:rPr lang="en-US" altLang="zh-CN" sz="2400" b="1" i="1" smtClean="0">
                            <a:solidFill>
                              <a:srgbClr val="C00000"/>
                            </a:solidFill>
                            <a:latin typeface="Cambria Math" panose="02040503050406030204"/>
                          </a:rPr>
                          <m:t>,</m:t>
                        </m:r>
                        <m:r>
                          <a:rPr lang="en-US" altLang="zh-CN" sz="2400" b="1" i="1" smtClean="0">
                            <a:solidFill>
                              <a:srgbClr val="C00000"/>
                            </a:solidFill>
                            <a:latin typeface="Cambria Math" panose="02040503050406030204"/>
                          </a:rPr>
                          <m:t>𝒕</m:t>
                        </m:r>
                      </m:e>
                    </m:d>
                    <m:r>
                      <a:rPr lang="en-US" altLang="zh-CN" sz="2400" b="1" i="1" smtClean="0">
                        <a:solidFill>
                          <a:srgbClr val="C00000"/>
                        </a:solidFill>
                        <a:latin typeface="Cambria Math" panose="02040503050406030204"/>
                      </a:rPr>
                      <m:t>=</m:t>
                    </m:r>
                    <m:nary>
                      <m:naryPr>
                        <m:chr m:val="∑"/>
                        <m:supHide m:val="on"/>
                        <m:ctrlPr>
                          <a:rPr lang="en-US" altLang="zh-CN" sz="2400" b="1" i="1" smtClean="0">
                            <a:solidFill>
                              <a:srgbClr val="C00000"/>
                            </a:solidFill>
                            <a:latin typeface="Cambria Math" panose="02040503050406030204" pitchFamily="18" charset="0"/>
                          </a:rPr>
                        </m:ctrlPr>
                      </m:naryPr>
                      <m:sub>
                        <m:sSub>
                          <m:sSubPr>
                            <m:ctrlPr>
                              <a:rPr lang="en-US" altLang="zh-CN" sz="2400" b="1" i="1" smtClean="0">
                                <a:solidFill>
                                  <a:srgbClr val="C00000"/>
                                </a:solidFill>
                                <a:latin typeface="Cambria Math" panose="02040503050406030204" pitchFamily="18" charset="0"/>
                              </a:rPr>
                            </m:ctrlPr>
                          </m:sSubPr>
                          <m:e>
                            <m:r>
                              <a:rPr lang="zh-CN" altLang="en-US" sz="2400" b="1" i="1" smtClean="0">
                                <a:solidFill>
                                  <a:srgbClr val="C00000"/>
                                </a:solidFill>
                                <a:latin typeface="Cambria Math" panose="02040503050406030204"/>
                              </a:rPr>
                              <m:t>𝝅</m:t>
                            </m:r>
                          </m:e>
                          <m:sub>
                            <m:r>
                              <a:rPr lang="en-US" altLang="zh-CN" sz="2400" b="1" i="1" smtClean="0">
                                <a:solidFill>
                                  <a:srgbClr val="C00000"/>
                                </a:solidFill>
                                <a:latin typeface="Cambria Math" panose="02040503050406030204"/>
                              </a:rPr>
                              <m:t>𝒋</m:t>
                            </m:r>
                          </m:sub>
                        </m:sSub>
                        <m:r>
                          <m:rPr>
                            <m:brk m:alnAt="7"/>
                          </m:rPr>
                          <a:rPr lang="en-US" altLang="zh-CN" sz="2400" b="1" i="1" smtClean="0">
                            <a:solidFill>
                              <a:srgbClr val="C00000"/>
                            </a:solidFill>
                            <a:latin typeface="Cambria Math" panose="02040503050406030204"/>
                            <a:ea typeface="Cambria Math" panose="02040503050406030204"/>
                          </a:rPr>
                          <m:t>∈</m:t>
                        </m:r>
                        <m:sSub>
                          <m:sSubPr>
                            <m:ctrlPr>
                              <a:rPr lang="en-US" altLang="zh-CN" sz="2400" b="1" i="1" smtClean="0">
                                <a:solidFill>
                                  <a:srgbClr val="C00000"/>
                                </a:solidFill>
                                <a:latin typeface="Cambria Math" panose="02040503050406030204" pitchFamily="18" charset="0"/>
                                <a:ea typeface="Cambria Math" panose="02040503050406030204"/>
                              </a:rPr>
                            </m:ctrlPr>
                          </m:sSubPr>
                          <m:e>
                            <m:r>
                              <a:rPr lang="en-US" altLang="zh-CN" sz="2400" b="1" i="1" smtClean="0">
                                <a:solidFill>
                                  <a:srgbClr val="C00000"/>
                                </a:solidFill>
                                <a:latin typeface="Cambria Math" panose="02040503050406030204"/>
                                <a:ea typeface="Cambria Math" panose="02040503050406030204"/>
                              </a:rPr>
                              <m:t>𝒑</m:t>
                            </m:r>
                          </m:e>
                          <m:sub>
                            <m:r>
                              <a:rPr lang="en-US" altLang="zh-CN" sz="2400" b="1" i="1" smtClean="0">
                                <a:solidFill>
                                  <a:srgbClr val="C00000"/>
                                </a:solidFill>
                                <a:latin typeface="Cambria Math" panose="02040503050406030204"/>
                                <a:ea typeface="Cambria Math" panose="02040503050406030204"/>
                              </a:rPr>
                              <m:t>𝒍</m:t>
                            </m:r>
                          </m:sub>
                        </m:sSub>
                      </m:sub>
                      <m:sup/>
                      <m:e>
                        <m:sSub>
                          <m:sSubPr>
                            <m:ctrlPr>
                              <a:rPr lang="en-US" altLang="zh-CN" sz="2400" b="1" i="1" smtClean="0">
                                <a:solidFill>
                                  <a:srgbClr val="C00000"/>
                                </a:solidFill>
                                <a:latin typeface="Cambria Math" panose="02040503050406030204" pitchFamily="18" charset="0"/>
                              </a:rPr>
                            </m:ctrlPr>
                          </m:sSubPr>
                          <m:e>
                            <m:r>
                              <a:rPr lang="en-US" altLang="zh-CN" sz="2400" b="1" i="1" smtClean="0">
                                <a:solidFill>
                                  <a:srgbClr val="C00000"/>
                                </a:solidFill>
                                <a:latin typeface="Cambria Math" panose="02040503050406030204"/>
                              </a:rPr>
                              <m:t>  </m:t>
                            </m:r>
                            <m:r>
                              <a:rPr lang="zh-CN" altLang="en-US" sz="2400" b="1" i="1" smtClean="0">
                                <a:solidFill>
                                  <a:srgbClr val="C00000"/>
                                </a:solidFill>
                                <a:latin typeface="Cambria Math" panose="02040503050406030204"/>
                              </a:rPr>
                              <m:t>𝜽</m:t>
                            </m:r>
                          </m:e>
                          <m:sub>
                            <m:r>
                              <a:rPr lang="en-US" altLang="zh-CN" sz="2400" b="1" i="1" smtClean="0">
                                <a:solidFill>
                                  <a:srgbClr val="C00000"/>
                                </a:solidFill>
                                <a:latin typeface="Cambria Math" panose="02040503050406030204"/>
                              </a:rPr>
                              <m:t>𝒋</m:t>
                            </m:r>
                          </m:sub>
                        </m:sSub>
                        <m:r>
                          <a:rPr lang="en-US" altLang="zh-CN" sz="2400" b="1" i="1" smtClean="0">
                            <a:solidFill>
                              <a:srgbClr val="C00000"/>
                            </a:solidFill>
                            <a:latin typeface="Cambria Math" panose="02040503050406030204"/>
                          </a:rPr>
                          <m:t>  </m:t>
                        </m:r>
                        <m:r>
                          <a:rPr lang="en-US" altLang="zh-CN" sz="2400" b="1" i="1" smtClean="0">
                            <a:solidFill>
                              <a:srgbClr val="C00000"/>
                            </a:solidFill>
                            <a:latin typeface="Cambria Math" panose="02040503050406030204"/>
                          </a:rPr>
                          <m:t>𝒇𝒂𝒕𝒉𝒆𝒓</m:t>
                        </m:r>
                        <m:r>
                          <a:rPr lang="en-US" altLang="zh-CN" sz="2400" b="1" i="1" smtClean="0">
                            <a:solidFill>
                              <a:srgbClr val="C00000"/>
                            </a:solidFill>
                            <a:latin typeface="Cambria Math" panose="02040503050406030204"/>
                          </a:rPr>
                          <m:t>(</m:t>
                        </m:r>
                        <m:r>
                          <a:rPr lang="en-US" altLang="zh-CN" sz="2400" b="1" i="1" smtClean="0">
                            <a:solidFill>
                              <a:srgbClr val="C00000"/>
                            </a:solidFill>
                            <a:latin typeface="Cambria Math" panose="02040503050406030204"/>
                          </a:rPr>
                          <m:t>𝒔</m:t>
                        </m:r>
                        <m:r>
                          <a:rPr lang="en-US" altLang="zh-CN" sz="2400" b="1" i="1">
                            <a:solidFill>
                              <a:srgbClr val="C00000"/>
                            </a:solidFill>
                            <a:latin typeface="Cambria Math" panose="02040503050406030204"/>
                            <a:ea typeface="Cambria Math" panose="02040503050406030204"/>
                          </a:rPr>
                          <m:t>→</m:t>
                        </m:r>
                        <m:r>
                          <a:rPr lang="en-US" altLang="zh-CN" sz="2400" b="1" i="1" smtClean="0">
                            <a:solidFill>
                              <a:srgbClr val="C00000"/>
                            </a:solidFill>
                            <a:latin typeface="Cambria Math" panose="02040503050406030204"/>
                            <a:ea typeface="Cambria Math" panose="02040503050406030204"/>
                          </a:rPr>
                          <m:t>𝒕</m:t>
                        </m:r>
                        <m:r>
                          <a:rPr lang="en-US" altLang="zh-CN" sz="2400" b="1" i="1" smtClean="0">
                            <a:solidFill>
                              <a:srgbClr val="C00000"/>
                            </a:solidFill>
                            <a:latin typeface="Cambria Math" panose="02040503050406030204"/>
                            <a:ea typeface="Cambria Math" panose="02040503050406030204"/>
                          </a:rPr>
                          <m:t>;</m:t>
                        </m:r>
                      </m:e>
                    </m:nary>
                    <m:sSub>
                      <m:sSubPr>
                        <m:ctrlPr>
                          <a:rPr lang="en-US" altLang="zh-CN" sz="2400" b="1" i="1">
                            <a:solidFill>
                              <a:srgbClr val="C00000"/>
                            </a:solidFill>
                            <a:latin typeface="Cambria Math" panose="02040503050406030204" pitchFamily="18" charset="0"/>
                          </a:rPr>
                        </m:ctrlPr>
                      </m:sSubPr>
                      <m:e>
                        <m:r>
                          <a:rPr lang="zh-CN" altLang="en-US" sz="2400" b="1" i="1">
                            <a:solidFill>
                              <a:srgbClr val="C00000"/>
                            </a:solidFill>
                            <a:latin typeface="Cambria Math" panose="02040503050406030204"/>
                          </a:rPr>
                          <m:t>𝝅</m:t>
                        </m:r>
                      </m:e>
                      <m:sub>
                        <m:r>
                          <a:rPr lang="en-US" altLang="zh-CN" sz="2400" b="1" i="1">
                            <a:solidFill>
                              <a:srgbClr val="C00000"/>
                            </a:solidFill>
                            <a:latin typeface="Cambria Math" panose="02040503050406030204"/>
                          </a:rPr>
                          <m:t>𝒋</m:t>
                        </m:r>
                      </m:sub>
                    </m:sSub>
                  </m:oMath>
                </a14:m>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7" name="矩形 6"/>
              <p:cNvSpPr>
                <a:spLocks noRot="1" noChangeAspect="1" noMove="1" noResize="1" noEditPoints="1" noAdjustHandles="1" noChangeArrowheads="1" noChangeShapeType="1" noTextEdit="1"/>
              </p:cNvSpPr>
              <p:nvPr/>
            </p:nvSpPr>
            <p:spPr>
              <a:xfrm>
                <a:off x="4981336" y="1010292"/>
                <a:ext cx="6025907" cy="533736"/>
              </a:xfrm>
              <a:prstGeom prst="rect">
                <a:avLst/>
              </a:prstGeom>
              <a:blipFill rotWithShape="1">
                <a:blip r:embed="rId3"/>
                <a:stretch>
                  <a:fillRect l="-7" t="-1" r="3" b="-398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矩形 8"/>
              <p:cNvSpPr/>
              <p:nvPr/>
            </p:nvSpPr>
            <p:spPr>
              <a:xfrm>
                <a:off x="4524232" y="1436537"/>
                <a:ext cx="7667768" cy="4454233"/>
              </a:xfrm>
              <a:prstGeom prst="rect">
                <a:avLst/>
              </a:prstGeom>
            </p:spPr>
            <p:txBody>
              <a:bodyPr wrap="square">
                <a:spAutoFit/>
              </a:bodyPr>
              <a:lstStyle/>
              <a:p>
                <a:pPr>
                  <a:lnSpc>
                    <a:spcPct val="150000"/>
                  </a:lnSpc>
                </a:pP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3. </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对于每一个正例</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负例，判断上述四条路径可否链接其包含的两个实体，将可链接</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记为</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1)</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和不可链接</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记为</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0)</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作为特征，于是每一个正例</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负例得到一个四维特征向量：</a:t>
                </a:r>
                <a:endParaRPr lang="zh-CN" altLang="zh-CN" sz="2400" dirty="0">
                  <a:latin typeface="Times New Roman" panose="02020603050405020304" pitchFamily="16" charset="0"/>
                  <a:ea typeface="黑体" panose="02010609060101010101" pitchFamily="49" charset="-122"/>
                  <a:cs typeface="Times New Roman" panose="02020603050405020304" pitchFamily="16" charset="0"/>
                </a:endParaRPr>
              </a:p>
              <a:p>
                <a:pPr>
                  <a:lnSpc>
                    <a:spcPct val="150000"/>
                  </a:lnSpc>
                </a:pP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(David, Mike)</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a:t>
                </a:r>
                <a14:m>
                  <m:oMath xmlns:m="http://schemas.openxmlformats.org/officeDocument/2006/math">
                    <m:r>
                      <a:rPr lang="en-US" altLang="zh-CN" sz="2400" i="1">
                        <a:latin typeface="Cambria Math" panose="02040503050406030204"/>
                      </a:rPr>
                      <m:t>{</m:t>
                    </m:r>
                    <m:d>
                      <m:dPr>
                        <m:begChr m:val="["/>
                        <m:endChr m:val="]"/>
                        <m:ctrlPr>
                          <a:rPr lang="zh-CN" altLang="zh-CN" sz="2400" i="1">
                            <a:latin typeface="Cambria Math" panose="02040503050406030204" pitchFamily="18" charset="0"/>
                          </a:rPr>
                        </m:ctrlPr>
                      </m:dPr>
                      <m:e>
                        <m:r>
                          <a:rPr lang="en-US" altLang="zh-CN" sz="2400" i="1">
                            <a:latin typeface="Cambria Math" panose="02040503050406030204"/>
                          </a:rPr>
                          <m:t>1</m:t>
                        </m:r>
                        <m:r>
                          <a:rPr lang="en-US" altLang="zh-CN" sz="2400" i="1">
                            <a:latin typeface="Cambria Math" panose="02040503050406030204"/>
                          </a:rPr>
                          <m:t>, </m:t>
                        </m:r>
                        <m:r>
                          <a:rPr lang="en-US" altLang="zh-CN" sz="2400" i="1">
                            <a:latin typeface="Cambria Math" panose="02040503050406030204"/>
                          </a:rPr>
                          <m:t>0</m:t>
                        </m:r>
                        <m:r>
                          <a:rPr lang="en-US" altLang="zh-CN" sz="2400" i="1">
                            <a:latin typeface="Cambria Math" panose="02040503050406030204"/>
                          </a:rPr>
                          <m:t>, </m:t>
                        </m:r>
                        <m:r>
                          <a:rPr lang="en-US" altLang="zh-CN" sz="2400" i="1">
                            <a:latin typeface="Cambria Math" panose="02040503050406030204"/>
                          </a:rPr>
                          <m:t>0</m:t>
                        </m:r>
                        <m:r>
                          <a:rPr lang="en-US" altLang="zh-CN" sz="2400" i="1">
                            <a:latin typeface="Cambria Math" panose="02040503050406030204"/>
                          </a:rPr>
                          <m:t>, </m:t>
                        </m:r>
                        <m:r>
                          <a:rPr lang="en-US" altLang="zh-CN" sz="2400" i="1">
                            <a:latin typeface="Cambria Math" panose="02040503050406030204"/>
                          </a:rPr>
                          <m:t>0</m:t>
                        </m:r>
                      </m:e>
                    </m:d>
                    <m:r>
                      <a:rPr lang="en-US" altLang="zh-CN" sz="2400" i="1">
                        <a:latin typeface="Cambria Math" panose="02040503050406030204"/>
                      </a:rPr>
                      <m:t>, </m:t>
                    </m:r>
                    <m:r>
                      <a:rPr lang="en-US" altLang="zh-CN" sz="2400" i="1">
                        <a:latin typeface="Cambria Math" panose="02040503050406030204"/>
                      </a:rPr>
                      <m:t>1</m:t>
                    </m:r>
                    <m:r>
                      <a:rPr lang="en-US" altLang="zh-CN" sz="2400" i="1">
                        <a:latin typeface="Cambria Math" panose="02040503050406030204"/>
                      </a:rPr>
                      <m:t>}</m:t>
                    </m:r>
                  </m:oMath>
                </a14:m>
                <a:endParaRPr lang="zh-CN" altLang="zh-CN" sz="2400" dirty="0">
                  <a:latin typeface="Times New Roman" panose="02020603050405020304" pitchFamily="16" charset="0"/>
                  <a:ea typeface="黑体" panose="02010609060101010101" pitchFamily="49" charset="-122"/>
                  <a:cs typeface="Times New Roman" panose="02020603050405020304" pitchFamily="16" charset="0"/>
                </a:endParaRPr>
              </a:p>
              <a:p>
                <a:pPr>
                  <a:lnSpc>
                    <a:spcPct val="150000"/>
                  </a:lnSpc>
                </a:pP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(David, James)</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a:t>
                </a:r>
                <a14:m>
                  <m:oMath xmlns:m="http://schemas.openxmlformats.org/officeDocument/2006/math">
                    <m:r>
                      <a:rPr lang="en-US" altLang="zh-CN" sz="2400" i="1">
                        <a:latin typeface="Cambria Math" panose="02040503050406030204"/>
                      </a:rPr>
                      <m:t>{</m:t>
                    </m:r>
                    <m:d>
                      <m:dPr>
                        <m:begChr m:val="["/>
                        <m:endChr m:val="]"/>
                        <m:ctrlPr>
                          <a:rPr lang="zh-CN" altLang="zh-CN" sz="2400" i="1">
                            <a:latin typeface="Cambria Math" panose="02040503050406030204" pitchFamily="18" charset="0"/>
                          </a:rPr>
                        </m:ctrlPr>
                      </m:dPr>
                      <m:e>
                        <m:r>
                          <a:rPr lang="en-US" altLang="zh-CN" sz="2400" i="1">
                            <a:latin typeface="Cambria Math" panose="02040503050406030204"/>
                          </a:rPr>
                          <m:t>0</m:t>
                        </m:r>
                        <m:r>
                          <a:rPr lang="en-US" altLang="zh-CN" sz="2400" i="1">
                            <a:latin typeface="Cambria Math" panose="02040503050406030204"/>
                          </a:rPr>
                          <m:t>, </m:t>
                        </m:r>
                        <m:r>
                          <a:rPr lang="en-US" altLang="zh-CN" sz="2400" i="1">
                            <a:latin typeface="Cambria Math" panose="02040503050406030204"/>
                          </a:rPr>
                          <m:t>1</m:t>
                        </m:r>
                        <m:r>
                          <a:rPr lang="en-US" altLang="zh-CN" sz="2400" i="1">
                            <a:latin typeface="Cambria Math" panose="02040503050406030204"/>
                          </a:rPr>
                          <m:t>, </m:t>
                        </m:r>
                        <m:r>
                          <a:rPr lang="en-US" altLang="zh-CN" sz="2400" i="1">
                            <a:latin typeface="Cambria Math" panose="02040503050406030204"/>
                          </a:rPr>
                          <m:t>0</m:t>
                        </m:r>
                        <m:r>
                          <a:rPr lang="en-US" altLang="zh-CN" sz="2400" i="1">
                            <a:latin typeface="Cambria Math" panose="02040503050406030204"/>
                          </a:rPr>
                          <m:t>, </m:t>
                        </m:r>
                        <m:r>
                          <a:rPr lang="en-US" altLang="zh-CN" sz="2400" i="1">
                            <a:latin typeface="Cambria Math" panose="02040503050406030204"/>
                          </a:rPr>
                          <m:t>0</m:t>
                        </m:r>
                      </m:e>
                    </m:d>
                    <m:r>
                      <a:rPr lang="en-US" altLang="zh-CN" sz="2400" i="1">
                        <a:latin typeface="Cambria Math" panose="02040503050406030204"/>
                      </a:rPr>
                      <m:t>, −</m:t>
                    </m:r>
                    <m:r>
                      <a:rPr lang="en-US" altLang="zh-CN" sz="2400" i="1">
                        <a:latin typeface="Cambria Math" panose="02040503050406030204"/>
                      </a:rPr>
                      <m:t>1</m:t>
                    </m:r>
                    <m:r>
                      <a:rPr lang="en-US" altLang="zh-CN" sz="2400" i="1">
                        <a:latin typeface="Cambria Math" panose="02040503050406030204"/>
                      </a:rPr>
                      <m:t>}</m:t>
                    </m:r>
                  </m:oMath>
                </a14:m>
                <a:endParaRPr lang="zh-CN" altLang="zh-CN" sz="2400" dirty="0">
                  <a:latin typeface="Times New Roman" panose="02020603050405020304" pitchFamily="16" charset="0"/>
                  <a:ea typeface="黑体" panose="02010609060101010101" pitchFamily="49" charset="-122"/>
                  <a:cs typeface="Times New Roman" panose="02020603050405020304" pitchFamily="16" charset="0"/>
                </a:endParaRPr>
              </a:p>
              <a:p>
                <a:pPr>
                  <a:lnSpc>
                    <a:spcPct val="150000"/>
                  </a:lnSpc>
                </a:pP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(James, Ann)</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a:t>
                </a:r>
                <a14:m>
                  <m:oMath xmlns:m="http://schemas.openxmlformats.org/officeDocument/2006/math">
                    <m:r>
                      <a:rPr lang="en-US" altLang="zh-CN" sz="2400" i="1">
                        <a:latin typeface="Cambria Math" panose="02040503050406030204"/>
                      </a:rPr>
                      <m:t>{</m:t>
                    </m:r>
                    <m:d>
                      <m:dPr>
                        <m:begChr m:val="["/>
                        <m:endChr m:val="]"/>
                        <m:ctrlPr>
                          <a:rPr lang="zh-CN" altLang="zh-CN" sz="2400" i="1">
                            <a:latin typeface="Cambria Math" panose="02040503050406030204" pitchFamily="18" charset="0"/>
                          </a:rPr>
                        </m:ctrlPr>
                      </m:dPr>
                      <m:e>
                        <m:r>
                          <a:rPr lang="en-US" altLang="zh-CN" sz="2400" i="1">
                            <a:latin typeface="Cambria Math" panose="02040503050406030204"/>
                          </a:rPr>
                          <m:t>0</m:t>
                        </m:r>
                        <m:r>
                          <a:rPr lang="en-US" altLang="zh-CN" sz="2400" i="1">
                            <a:latin typeface="Cambria Math" panose="02040503050406030204"/>
                          </a:rPr>
                          <m:t>, </m:t>
                        </m:r>
                        <m:r>
                          <a:rPr lang="en-US" altLang="zh-CN" sz="2400" i="1">
                            <a:latin typeface="Cambria Math" panose="02040503050406030204"/>
                          </a:rPr>
                          <m:t>0</m:t>
                        </m:r>
                        <m:r>
                          <a:rPr lang="en-US" altLang="zh-CN" sz="2400" i="1">
                            <a:latin typeface="Cambria Math" panose="02040503050406030204"/>
                          </a:rPr>
                          <m:t>, </m:t>
                        </m:r>
                        <m:r>
                          <a:rPr lang="en-US" altLang="zh-CN" sz="2400" i="1">
                            <a:latin typeface="Cambria Math" panose="02040503050406030204"/>
                          </a:rPr>
                          <m:t>1</m:t>
                        </m:r>
                        <m:r>
                          <a:rPr lang="en-US" altLang="zh-CN" sz="2400" i="1">
                            <a:latin typeface="Cambria Math" panose="02040503050406030204"/>
                          </a:rPr>
                          <m:t>, </m:t>
                        </m:r>
                        <m:r>
                          <a:rPr lang="en-US" altLang="zh-CN" sz="2400" i="1">
                            <a:latin typeface="Cambria Math" panose="02040503050406030204"/>
                          </a:rPr>
                          <m:t>0</m:t>
                        </m:r>
                      </m:e>
                    </m:d>
                    <m:r>
                      <a:rPr lang="en-US" altLang="zh-CN" sz="2400" i="1">
                        <a:latin typeface="Cambria Math" panose="02040503050406030204"/>
                      </a:rPr>
                      <m:t>, −</m:t>
                    </m:r>
                    <m:r>
                      <a:rPr lang="en-US" altLang="zh-CN" sz="2400" i="1">
                        <a:latin typeface="Cambria Math" panose="02040503050406030204"/>
                      </a:rPr>
                      <m:t>1</m:t>
                    </m:r>
                    <m:r>
                      <a:rPr lang="en-US" altLang="zh-CN" sz="2400" i="1">
                        <a:latin typeface="Cambria Math" panose="02040503050406030204"/>
                      </a:rPr>
                      <m:t>}</m:t>
                    </m:r>
                  </m:oMath>
                </a14:m>
                <a:endParaRPr lang="zh-CN" altLang="zh-CN" sz="2400" dirty="0">
                  <a:latin typeface="Times New Roman" panose="02020603050405020304" pitchFamily="16" charset="0"/>
                  <a:ea typeface="黑体" panose="02010609060101010101" pitchFamily="49" charset="-122"/>
                  <a:cs typeface="Times New Roman" panose="02020603050405020304" pitchFamily="16" charset="0"/>
                </a:endParaRPr>
              </a:p>
              <a:p>
                <a:pPr>
                  <a:lnSpc>
                    <a:spcPct val="150000"/>
                  </a:lnSpc>
                </a:pP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(James, Mike)</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a:t>
                </a:r>
                <a14:m>
                  <m:oMath xmlns:m="http://schemas.openxmlformats.org/officeDocument/2006/math">
                    <m:r>
                      <a:rPr lang="en-US" altLang="zh-CN" sz="2400" i="1">
                        <a:latin typeface="Cambria Math" panose="02040503050406030204"/>
                      </a:rPr>
                      <m:t>{</m:t>
                    </m:r>
                    <m:d>
                      <m:dPr>
                        <m:begChr m:val="["/>
                        <m:endChr m:val="]"/>
                        <m:ctrlPr>
                          <a:rPr lang="zh-CN" altLang="zh-CN" sz="2400" i="1">
                            <a:latin typeface="Cambria Math" panose="02040503050406030204" pitchFamily="18" charset="0"/>
                          </a:rPr>
                        </m:ctrlPr>
                      </m:dPr>
                      <m:e>
                        <m:r>
                          <a:rPr lang="en-US" altLang="zh-CN" sz="2400" i="1">
                            <a:latin typeface="Cambria Math" panose="02040503050406030204"/>
                          </a:rPr>
                          <m:t>0</m:t>
                        </m:r>
                        <m:r>
                          <a:rPr lang="en-US" altLang="zh-CN" sz="2400" i="1">
                            <a:latin typeface="Cambria Math" panose="02040503050406030204"/>
                          </a:rPr>
                          <m:t>, </m:t>
                        </m:r>
                        <m:r>
                          <a:rPr lang="en-US" altLang="zh-CN" sz="2400" i="1">
                            <a:latin typeface="Cambria Math" panose="02040503050406030204"/>
                          </a:rPr>
                          <m:t>0</m:t>
                        </m:r>
                        <m:r>
                          <a:rPr lang="en-US" altLang="zh-CN" sz="2400" i="1">
                            <a:latin typeface="Cambria Math" panose="02040503050406030204"/>
                          </a:rPr>
                          <m:t>, </m:t>
                        </m:r>
                        <m:r>
                          <a:rPr lang="en-US" altLang="zh-CN" sz="2400" i="1">
                            <a:latin typeface="Cambria Math" panose="02040503050406030204"/>
                          </a:rPr>
                          <m:t>1</m:t>
                        </m:r>
                        <m:r>
                          <a:rPr lang="en-US" altLang="zh-CN" sz="2400" i="1">
                            <a:latin typeface="Cambria Math" panose="02040503050406030204"/>
                          </a:rPr>
                          <m:t>, </m:t>
                        </m:r>
                        <m:r>
                          <a:rPr lang="en-US" altLang="zh-CN" sz="2400" i="1">
                            <a:latin typeface="Cambria Math" panose="02040503050406030204"/>
                          </a:rPr>
                          <m:t>1</m:t>
                        </m:r>
                      </m:e>
                    </m:d>
                    <m:r>
                      <a:rPr lang="en-US" altLang="zh-CN" sz="2400" i="1">
                        <a:latin typeface="Cambria Math" panose="02040503050406030204"/>
                      </a:rPr>
                      <m:t>, −</m:t>
                    </m:r>
                    <m:r>
                      <a:rPr lang="en-US" altLang="zh-CN" sz="2400" i="1">
                        <a:latin typeface="Cambria Math" panose="02040503050406030204"/>
                      </a:rPr>
                      <m:t>1</m:t>
                    </m:r>
                    <m:r>
                      <a:rPr lang="en-US" altLang="zh-CN" sz="2400" i="1">
                        <a:latin typeface="Cambria Math" panose="02040503050406030204"/>
                      </a:rPr>
                      <m:t>}</m:t>
                    </m:r>
                  </m:oMath>
                </a14:m>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a:p>
                <a:pPr>
                  <a:lnSpc>
                    <a:spcPct val="150000"/>
                  </a:lnSpc>
                </a:pP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4. </a:t>
                </a:r>
                <a:r>
                  <a:rPr lang="zh-CN" altLang="zh-CN" sz="2400" dirty="0">
                    <a:latin typeface="Times New Roman" panose="02020603050405020304" pitchFamily="16" charset="0"/>
                    <a:ea typeface="黑体" panose="02010609060101010101" pitchFamily="49" charset="-122"/>
                    <a:cs typeface="Times New Roman" panose="02020603050405020304" pitchFamily="16" charset="0"/>
                  </a:rPr>
                  <a:t>依据训练样本，训练分类器</a:t>
                </a:r>
                <a14:m>
                  <m:oMath xmlns:m="http://schemas.openxmlformats.org/officeDocument/2006/math">
                    <m:r>
                      <a:rPr lang="en-US" altLang="zh-CN" sz="2400" i="1">
                        <a:latin typeface="Cambria Math" panose="02040503050406030204"/>
                      </a:rPr>
                      <m:t>𝑀</m:t>
                    </m:r>
                  </m:oMath>
                </a14:m>
                <a:endParaRPr lang="zh-CN" altLang="zh-CN" sz="24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9" name="矩形 8"/>
              <p:cNvSpPr>
                <a:spLocks noRot="1" noChangeAspect="1" noMove="1" noResize="1" noEditPoints="1" noAdjustHandles="1" noChangeArrowheads="1" noChangeShapeType="1" noTextEdit="1"/>
              </p:cNvSpPr>
              <p:nvPr/>
            </p:nvSpPr>
            <p:spPr>
              <a:xfrm>
                <a:off x="4524232" y="1436537"/>
                <a:ext cx="7667768" cy="4454233"/>
              </a:xfrm>
              <a:prstGeom prst="rect">
                <a:avLst/>
              </a:prstGeom>
              <a:blipFill rotWithShape="1">
                <a:blip r:embed="rId4"/>
                <a:stretch>
                  <a:fillRect l="-6" t="-4" b="11"/>
                </a:stretch>
              </a:blipFill>
            </p:spPr>
            <p:txBody>
              <a:bodyPr/>
              <a:lstStyle/>
              <a:p>
                <a:r>
                  <a:rPr lang="zh-CN" altLang="en-US">
                    <a:noFill/>
                  </a:rPr>
                  <a:t> </a:t>
                </a:r>
              </a:p>
            </p:txBody>
          </p:sp>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知识图谱推理：机器学习</a:t>
            </a:r>
            <a:endParaRPr lang="zh-CN" altLang="en-US" dirty="0"/>
          </a:p>
        </p:txBody>
      </p:sp>
      <p:sp>
        <p:nvSpPr>
          <p:cNvPr id="8" name="右箭头 149"/>
          <p:cNvSpPr/>
          <p:nvPr/>
        </p:nvSpPr>
        <p:spPr bwMode="auto">
          <a:xfrm>
            <a:off x="2598230" y="3071266"/>
            <a:ext cx="273568" cy="412616"/>
          </a:xfrm>
          <a:prstGeom prst="rightArrow">
            <a:avLst/>
          </a:prstGeom>
          <a:solidFill>
            <a:srgbClr val="FFC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endParaRPr kumimoji="0" lang="zh-CN" altLang="en-US" sz="1800" b="1" i="0" u="none" strike="noStrike" cap="none" normalizeH="0" baseline="0">
              <a:ln>
                <a:noFill/>
              </a:ln>
              <a:solidFill>
                <a:schemeClr val="tx1"/>
              </a:solidFill>
              <a:effectLst/>
              <a:latin typeface="Times New Roman" panose="02020603050405020304" pitchFamily="16" charset="0"/>
              <a:ea typeface="宋体" panose="02010600030101010101" pitchFamily="2" charset="-122"/>
            </a:endParaRPr>
          </a:p>
        </p:txBody>
      </p:sp>
      <p:grpSp>
        <p:nvGrpSpPr>
          <p:cNvPr id="10" name="组合 9"/>
          <p:cNvGrpSpPr/>
          <p:nvPr/>
        </p:nvGrpSpPr>
        <p:grpSpPr>
          <a:xfrm>
            <a:off x="1651632" y="2463286"/>
            <a:ext cx="812737" cy="874620"/>
            <a:chOff x="143508" y="2132856"/>
            <a:chExt cx="1933364" cy="2588011"/>
          </a:xfrm>
        </p:grpSpPr>
        <p:pic>
          <p:nvPicPr>
            <p:cNvPr id="11" name="Picture 4" descr="http://s6.sinaimg.cn/mw690/669e82e7tx6BpljwBc9d5&amp;69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43508" y="2132856"/>
              <a:ext cx="1476164" cy="213081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s6.sinaimg.cn/mw690/669e82e7tx6BpljwBc9d5&amp;69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95908" y="2285256"/>
              <a:ext cx="1476164" cy="213081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s6.sinaimg.cn/mw690/669e82e7tx6BpljwBc9d5&amp;69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48308" y="2437656"/>
              <a:ext cx="1476164" cy="213081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s6.sinaimg.cn/mw690/669e82e7tx6BpljwBc9d5&amp;69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00708" y="2590056"/>
              <a:ext cx="1476164" cy="2130811"/>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1" descr="C:\Users\Yimeng\Documents\MATLAB\Yimeng11\databas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83665" y="3466442"/>
            <a:ext cx="933517" cy="72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圆角矩形 156"/>
          <p:cNvSpPr/>
          <p:nvPr/>
        </p:nvSpPr>
        <p:spPr bwMode="auto">
          <a:xfrm>
            <a:off x="4635363" y="3789304"/>
            <a:ext cx="1325167" cy="504944"/>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defRPr/>
            </a:pPr>
            <a:r>
              <a:rPr lang="zh-CN" altLang="en-US"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微软雅黑" panose="020B0503020204020204" charset="-122"/>
                <a:cs typeface="Times New Roman" panose="02020603050405020304" pitchFamily="16" charset="0"/>
              </a:rPr>
              <a:t>定义特征</a:t>
            </a:r>
            <a:endParaRPr lang="en-US" altLang="zh-CN"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微软雅黑" panose="020B0503020204020204" charset="-122"/>
              <a:cs typeface="Times New Roman" panose="02020603050405020304" pitchFamily="16" charset="0"/>
            </a:endParaRPr>
          </a:p>
        </p:txBody>
      </p:sp>
      <p:sp>
        <p:nvSpPr>
          <p:cNvPr id="17" name="矩形 16"/>
          <p:cNvSpPr/>
          <p:nvPr/>
        </p:nvSpPr>
        <p:spPr bwMode="auto">
          <a:xfrm>
            <a:off x="2866263" y="2219955"/>
            <a:ext cx="1073067" cy="2115237"/>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defPPr>
              <a:defRPr lang="zh-CN"/>
            </a:defPPr>
            <a:lvl1pPr algn="ctr" rtl="0" fontAlgn="base">
              <a:spcBef>
                <a:spcPct val="0"/>
              </a:spcBef>
              <a:spcAft>
                <a:spcPct val="0"/>
              </a:spcAft>
              <a:defRPr sz="2800" kern="1200">
                <a:solidFill>
                  <a:schemeClr val="dk1"/>
                </a:solidFill>
                <a:latin typeface="+mn-lt"/>
                <a:ea typeface="+mn-ea"/>
                <a:cs typeface="+mn-cs"/>
              </a:defRPr>
            </a:lvl1pPr>
            <a:lvl2pPr marL="457200" algn="ctr" rtl="0" fontAlgn="base">
              <a:spcBef>
                <a:spcPct val="0"/>
              </a:spcBef>
              <a:spcAft>
                <a:spcPct val="0"/>
              </a:spcAft>
              <a:defRPr sz="2800" kern="1200">
                <a:solidFill>
                  <a:schemeClr val="dk1"/>
                </a:solidFill>
                <a:latin typeface="+mn-lt"/>
                <a:ea typeface="+mn-ea"/>
                <a:cs typeface="+mn-cs"/>
              </a:defRPr>
            </a:lvl2pPr>
            <a:lvl3pPr marL="914400" algn="ctr" rtl="0" fontAlgn="base">
              <a:spcBef>
                <a:spcPct val="0"/>
              </a:spcBef>
              <a:spcAft>
                <a:spcPct val="0"/>
              </a:spcAft>
              <a:defRPr sz="2800" kern="1200">
                <a:solidFill>
                  <a:schemeClr val="dk1"/>
                </a:solidFill>
                <a:latin typeface="+mn-lt"/>
                <a:ea typeface="+mn-ea"/>
                <a:cs typeface="+mn-cs"/>
              </a:defRPr>
            </a:lvl3pPr>
            <a:lvl4pPr marL="1371600" algn="ctr" rtl="0" fontAlgn="base">
              <a:spcBef>
                <a:spcPct val="0"/>
              </a:spcBef>
              <a:spcAft>
                <a:spcPct val="0"/>
              </a:spcAft>
              <a:defRPr sz="2800" kern="1200">
                <a:solidFill>
                  <a:schemeClr val="dk1"/>
                </a:solidFill>
                <a:latin typeface="+mn-lt"/>
                <a:ea typeface="+mn-ea"/>
                <a:cs typeface="+mn-cs"/>
              </a:defRPr>
            </a:lvl4pPr>
            <a:lvl5pPr marL="1828800" algn="ctr" rtl="0" fontAlgn="base">
              <a:spcBef>
                <a:spcPct val="0"/>
              </a:spcBef>
              <a:spcAft>
                <a:spcPct val="0"/>
              </a:spcAft>
              <a:defRPr sz="2800" kern="1200">
                <a:solidFill>
                  <a:schemeClr val="dk1"/>
                </a:solidFill>
                <a:latin typeface="+mn-lt"/>
                <a:ea typeface="+mn-ea"/>
                <a:cs typeface="+mn-cs"/>
              </a:defRPr>
            </a:lvl5pPr>
            <a:lvl6pPr marL="2286000" algn="l" defTabSz="914400" rtl="0" eaLnBrk="1" latinLnBrk="0" hangingPunct="1">
              <a:defRPr sz="2800" kern="1200">
                <a:solidFill>
                  <a:schemeClr val="dk1"/>
                </a:solidFill>
                <a:latin typeface="+mn-lt"/>
                <a:ea typeface="+mn-ea"/>
                <a:cs typeface="+mn-cs"/>
              </a:defRPr>
            </a:lvl6pPr>
            <a:lvl7pPr marL="2743200" algn="l" defTabSz="914400" rtl="0" eaLnBrk="1" latinLnBrk="0" hangingPunct="1">
              <a:defRPr sz="2800" kern="1200">
                <a:solidFill>
                  <a:schemeClr val="dk1"/>
                </a:solidFill>
                <a:latin typeface="+mn-lt"/>
                <a:ea typeface="+mn-ea"/>
                <a:cs typeface="+mn-cs"/>
              </a:defRPr>
            </a:lvl7pPr>
            <a:lvl8pPr marL="3200400" algn="l" defTabSz="914400" rtl="0" eaLnBrk="1" latinLnBrk="0" hangingPunct="1">
              <a:defRPr sz="2800" kern="1200">
                <a:solidFill>
                  <a:schemeClr val="dk1"/>
                </a:solidFill>
                <a:latin typeface="+mn-lt"/>
                <a:ea typeface="+mn-ea"/>
                <a:cs typeface="+mn-cs"/>
              </a:defRPr>
            </a:lvl8pPr>
            <a:lvl9pPr marL="3657600" algn="l" defTabSz="914400" rtl="0" eaLnBrk="1" latinLnBrk="0" hangingPunct="1">
              <a:defRPr sz="2800"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800" b="0" i="0" u="none" strike="noStrike" cap="none" normalizeH="0" baseline="0">
              <a:ln>
                <a:noFill/>
              </a:ln>
              <a:solidFill>
                <a:schemeClr val="tx1"/>
              </a:solidFill>
              <a:effectLst/>
              <a:latin typeface="Times New Roman" panose="02020603050405020304" pitchFamily="16" charset="0"/>
              <a:ea typeface="宋体" panose="02010600030101010101" pitchFamily="2" charset="-122"/>
              <a:cs typeface="Times New Roman" panose="02020603050405020304" pitchFamily="16" charset="0"/>
            </a:endParaRPr>
          </a:p>
        </p:txBody>
      </p:sp>
      <p:sp>
        <p:nvSpPr>
          <p:cNvPr id="18" name="TextBox 159"/>
          <p:cNvSpPr txBox="1"/>
          <p:nvPr/>
        </p:nvSpPr>
        <p:spPr>
          <a:xfrm>
            <a:off x="2871798" y="2325125"/>
            <a:ext cx="1228718" cy="210826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indent="-342900">
              <a:lnSpc>
                <a:spcPct val="200000"/>
              </a:lnSpc>
              <a:buFont typeface="Arial" panose="020B0604020202020204" pitchFamily="34" charset="0"/>
              <a:buChar char="•"/>
            </a:pPr>
            <a:r>
              <a:rPr lang="zh-CN" altLang="en-US" sz="20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概念</a:t>
            </a:r>
            <a:endParaRPr lang="en-US" altLang="zh-CN" sz="20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a:p>
            <a:pPr marL="342900" indent="-342900">
              <a:lnSpc>
                <a:spcPct val="200000"/>
              </a:lnSpc>
              <a:buFont typeface="Arial" panose="020B0604020202020204" pitchFamily="34" charset="0"/>
              <a:buChar char="•"/>
            </a:pPr>
            <a:r>
              <a:rPr lang="zh-CN" altLang="en-US" sz="20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关系</a:t>
            </a:r>
            <a:endParaRPr lang="en-US" altLang="zh-CN" sz="20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a:p>
            <a:pPr marL="342900" indent="-342900">
              <a:lnSpc>
                <a:spcPct val="200000"/>
              </a:lnSpc>
              <a:buFont typeface="Arial" panose="020B0604020202020204" pitchFamily="34" charset="0"/>
              <a:buChar char="•"/>
            </a:pPr>
            <a:r>
              <a:rPr lang="zh-CN" altLang="en-US" sz="20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属性</a:t>
            </a:r>
            <a:endParaRPr lang="en-US" altLang="zh-CN" sz="20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a:p>
            <a:pPr marL="342900" indent="-342900">
              <a:buFont typeface="Arial" panose="020B0604020202020204" pitchFamily="34" charset="0"/>
              <a:buChar char="•"/>
            </a:pPr>
            <a:endParaRPr lang="zh-CN" altLang="en-US" sz="11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9" name="右箭头 160"/>
          <p:cNvSpPr/>
          <p:nvPr/>
        </p:nvSpPr>
        <p:spPr bwMode="auto">
          <a:xfrm>
            <a:off x="3991191" y="3090654"/>
            <a:ext cx="360040" cy="412616"/>
          </a:xfrm>
          <a:prstGeom prst="rightArrow">
            <a:avLst/>
          </a:prstGeom>
          <a:solidFill>
            <a:srgbClr val="FFC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endParaRPr kumimoji="0" lang="zh-CN" altLang="en-US" sz="1800" b="1" i="0" u="none" strike="noStrike" cap="none" normalizeH="0" baseline="0">
              <a:ln>
                <a:noFill/>
              </a:ln>
              <a:solidFill>
                <a:schemeClr val="tx1"/>
              </a:solidFill>
              <a:effectLst/>
              <a:latin typeface="Times New Roman" panose="02020603050405020304" pitchFamily="16" charset="0"/>
              <a:ea typeface="宋体" panose="02010600030101010101" pitchFamily="2" charset="-122"/>
            </a:endParaRPr>
          </a:p>
        </p:txBody>
      </p:sp>
      <p:sp>
        <p:nvSpPr>
          <p:cNvPr id="20" name="圆角矩形 161"/>
          <p:cNvSpPr/>
          <p:nvPr/>
        </p:nvSpPr>
        <p:spPr bwMode="auto">
          <a:xfrm>
            <a:off x="4351231" y="3005194"/>
            <a:ext cx="1737161" cy="589123"/>
          </a:xfrm>
          <a:prstGeom prst="roundRect">
            <a:avLst/>
          </a:prstGeom>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defRPr/>
            </a:pPr>
            <a:r>
              <a:rPr lang="zh-CN" altLang="en-US" sz="1600" b="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微软雅黑" panose="020B0503020204020204" charset="-122"/>
                <a:cs typeface="Times New Roman" panose="02020603050405020304" pitchFamily="16" charset="0"/>
              </a:rPr>
              <a:t>特征提取</a:t>
            </a:r>
            <a:endParaRPr lang="en-US" altLang="zh-CN" sz="1600" b="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微软雅黑" panose="020B0503020204020204" charset="-122"/>
              <a:cs typeface="Times New Roman" panose="02020603050405020304" pitchFamily="16" charset="0"/>
            </a:endParaRPr>
          </a:p>
        </p:txBody>
      </p:sp>
      <p:sp>
        <p:nvSpPr>
          <p:cNvPr id="21" name="右箭头 162"/>
          <p:cNvSpPr/>
          <p:nvPr/>
        </p:nvSpPr>
        <p:spPr bwMode="auto">
          <a:xfrm>
            <a:off x="6112279" y="3185909"/>
            <a:ext cx="331812" cy="322201"/>
          </a:xfrm>
          <a:prstGeom prst="rightArrow">
            <a:avLst/>
          </a:prstGeom>
          <a:solidFill>
            <a:srgbClr val="FFC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endParaRPr kumimoji="0" lang="zh-CN" altLang="en-US" sz="1800" b="1" i="0" u="none" strike="noStrike" cap="none" normalizeH="0" baseline="0">
              <a:ln>
                <a:noFill/>
              </a:ln>
              <a:solidFill>
                <a:schemeClr val="tx1"/>
              </a:solidFill>
              <a:effectLst/>
              <a:latin typeface="Times New Roman" panose="02020603050405020304" pitchFamily="16" charset="0"/>
              <a:ea typeface="宋体" panose="02010600030101010101" pitchFamily="2" charset="-122"/>
            </a:endParaRPr>
          </a:p>
        </p:txBody>
      </p:sp>
      <p:sp>
        <p:nvSpPr>
          <p:cNvPr id="22" name="圆角矩形 164"/>
          <p:cNvSpPr/>
          <p:nvPr/>
        </p:nvSpPr>
        <p:spPr bwMode="auto">
          <a:xfrm>
            <a:off x="6449167" y="3050126"/>
            <a:ext cx="1557193" cy="589123"/>
          </a:xfrm>
          <a:prstGeom prst="roundRect">
            <a:avLst/>
          </a:prstGeom>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defRPr/>
            </a:pPr>
            <a:r>
              <a:rPr lang="zh-CN" altLang="en-US" sz="1600" b="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微软雅黑" panose="020B0503020204020204" charset="-122"/>
                <a:cs typeface="Times New Roman" panose="02020603050405020304" pitchFamily="16" charset="0"/>
              </a:rPr>
              <a:t>分类器</a:t>
            </a:r>
            <a:endParaRPr lang="en-US" altLang="zh-CN" sz="1600" b="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微软雅黑" panose="020B0503020204020204" charset="-122"/>
              <a:cs typeface="Times New Roman" panose="02020603050405020304" pitchFamily="16" charset="0"/>
            </a:endParaRPr>
          </a:p>
        </p:txBody>
      </p:sp>
      <p:sp>
        <p:nvSpPr>
          <p:cNvPr id="23" name="任意多边形 165"/>
          <p:cNvSpPr/>
          <p:nvPr/>
        </p:nvSpPr>
        <p:spPr bwMode="auto">
          <a:xfrm>
            <a:off x="8278967" y="2906627"/>
            <a:ext cx="641793" cy="963613"/>
          </a:xfrm>
          <a:custGeom>
            <a:avLst/>
            <a:gdLst>
              <a:gd name="connsiteX0" fmla="*/ 205967 w 1235775"/>
              <a:gd name="connsiteY0" fmla="*/ 0 h 5555068"/>
              <a:gd name="connsiteX1" fmla="*/ 1029808 w 1235775"/>
              <a:gd name="connsiteY1" fmla="*/ 0 h 5555068"/>
              <a:gd name="connsiteX2" fmla="*/ 1235775 w 1235775"/>
              <a:gd name="connsiteY2" fmla="*/ 205967 h 5555068"/>
              <a:gd name="connsiteX3" fmla="*/ 1235775 w 1235775"/>
              <a:gd name="connsiteY3" fmla="*/ 5555068 h 5555068"/>
              <a:gd name="connsiteX4" fmla="*/ 1235775 w 1235775"/>
              <a:gd name="connsiteY4" fmla="*/ 5555068 h 5555068"/>
              <a:gd name="connsiteX5" fmla="*/ 0 w 1235775"/>
              <a:gd name="connsiteY5" fmla="*/ 5555068 h 5555068"/>
              <a:gd name="connsiteX6" fmla="*/ 0 w 1235775"/>
              <a:gd name="connsiteY6" fmla="*/ 5555068 h 5555068"/>
              <a:gd name="connsiteX7" fmla="*/ 0 w 1235775"/>
              <a:gd name="connsiteY7" fmla="*/ 205967 h 5555068"/>
              <a:gd name="connsiteX8" fmla="*/ 205967 w 1235775"/>
              <a:gd name="connsiteY8" fmla="*/ 0 h 5555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5775" h="5555068">
                <a:moveTo>
                  <a:pt x="1235775" y="925866"/>
                </a:moveTo>
                <a:lnTo>
                  <a:pt x="1235775" y="4629202"/>
                </a:lnTo>
                <a:cubicBezTo>
                  <a:pt x="1235775" y="5140540"/>
                  <a:pt x="1215261" y="5555066"/>
                  <a:pt x="1189956" y="5555066"/>
                </a:cubicBezTo>
                <a:lnTo>
                  <a:pt x="0" y="5555066"/>
                </a:lnTo>
                <a:lnTo>
                  <a:pt x="0" y="5555066"/>
                </a:lnTo>
                <a:lnTo>
                  <a:pt x="0" y="2"/>
                </a:lnTo>
                <a:lnTo>
                  <a:pt x="0" y="2"/>
                </a:lnTo>
                <a:lnTo>
                  <a:pt x="1189956" y="2"/>
                </a:lnTo>
                <a:cubicBezTo>
                  <a:pt x="1215261" y="2"/>
                  <a:pt x="1235775" y="414528"/>
                  <a:pt x="1235775" y="925866"/>
                </a:cubicBezTo>
                <a:close/>
              </a:path>
            </a:pathLst>
          </a:custGeom>
          <a:gradFill flip="none" rotWithShape="0">
            <a:gsLst>
              <a:gs pos="0">
                <a:srgbClr val="E6DCAC"/>
              </a:gs>
              <a:gs pos="12000">
                <a:srgbClr val="E6D78A"/>
              </a:gs>
              <a:gs pos="30000">
                <a:srgbClr val="C7AC4C"/>
              </a:gs>
              <a:gs pos="45000">
                <a:srgbClr val="E6D78A"/>
              </a:gs>
              <a:gs pos="77000">
                <a:srgbClr val="C7AC4C"/>
              </a:gs>
              <a:gs pos="100000">
                <a:srgbClr val="E6DCAC"/>
              </a:gs>
            </a:gsLst>
            <a:lin ang="16200000" scaled="0"/>
            <a:tileRect/>
          </a:gra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247651" tIns="184151" rIns="307976" bIns="184152" spcCol="1270" anchor="ctr"/>
          <a:lstStyle/>
          <a:p>
            <a:pPr marL="0" lvl="1" algn="just" defTabSz="1066800">
              <a:lnSpc>
                <a:spcPct val="90000"/>
              </a:lnSpc>
              <a:spcAft>
                <a:spcPct val="15000"/>
              </a:spcAft>
              <a:defRPr/>
            </a:pPr>
            <a:r>
              <a:rPr lang="zh-CN" altLang="en-US" sz="2000" b="1" dirty="0">
                <a:solidFill>
                  <a:srgbClr val="002060"/>
                </a:solidFill>
                <a:latin typeface="黑体" panose="02010609060101010101" pitchFamily="49" charset="-122"/>
                <a:ea typeface="黑体" panose="02010609060101010101" pitchFamily="49" charset="-122"/>
                <a:cs typeface="Times New Roman" panose="02020603050405020304" pitchFamily="16" charset="0"/>
                <a:sym typeface="Times New Roman" panose="02020603050405020304" pitchFamily="16" charset="0"/>
              </a:rPr>
              <a:t>识别</a:t>
            </a:r>
            <a:endParaRPr lang="en-US" altLang="zh-CN" sz="2000" b="1" dirty="0">
              <a:solidFill>
                <a:srgbClr val="002060"/>
              </a:solidFill>
              <a:latin typeface="黑体" panose="02010609060101010101" pitchFamily="49" charset="-122"/>
              <a:ea typeface="黑体" panose="02010609060101010101" pitchFamily="49" charset="-122"/>
              <a:cs typeface="Times New Roman" panose="02020603050405020304" pitchFamily="16" charset="0"/>
              <a:sym typeface="Times New Roman" panose="02020603050405020304" pitchFamily="16" charset="0"/>
            </a:endParaRPr>
          </a:p>
        </p:txBody>
      </p:sp>
      <p:sp>
        <p:nvSpPr>
          <p:cNvPr id="24" name="右箭头 166"/>
          <p:cNvSpPr/>
          <p:nvPr/>
        </p:nvSpPr>
        <p:spPr bwMode="auto">
          <a:xfrm>
            <a:off x="8007890" y="3227334"/>
            <a:ext cx="271077" cy="322201"/>
          </a:xfrm>
          <a:prstGeom prst="rightArrow">
            <a:avLst/>
          </a:prstGeom>
          <a:solidFill>
            <a:srgbClr val="FFC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endParaRPr kumimoji="0" lang="zh-CN" altLang="en-US" sz="1800" b="1" i="0" u="none" strike="noStrike" cap="none" normalizeH="0" baseline="0">
              <a:ln>
                <a:noFill/>
              </a:ln>
              <a:solidFill>
                <a:schemeClr val="tx1"/>
              </a:solidFill>
              <a:effectLst/>
              <a:latin typeface="Times New Roman" panose="02020603050405020304" pitchFamily="16" charset="0"/>
              <a:ea typeface="宋体" panose="02010600030101010101" pitchFamily="2" charset="-122"/>
            </a:endParaRPr>
          </a:p>
        </p:txBody>
      </p:sp>
      <p:sp>
        <p:nvSpPr>
          <p:cNvPr id="25" name="圆角矩形 167"/>
          <p:cNvSpPr/>
          <p:nvPr/>
        </p:nvSpPr>
        <p:spPr bwMode="auto">
          <a:xfrm>
            <a:off x="2650975" y="4501633"/>
            <a:ext cx="1449541" cy="403106"/>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defRPr/>
            </a:pPr>
            <a:r>
              <a:rPr lang="zh-CN" altLang="en-US" b="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微软雅黑" panose="020B0503020204020204" charset="-122"/>
                <a:cs typeface="Times New Roman" panose="02020603050405020304" pitchFamily="16" charset="0"/>
              </a:rPr>
              <a:t>训练样例</a:t>
            </a:r>
            <a:endParaRPr lang="en-US" altLang="zh-CN" b="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微软雅黑" panose="020B0503020204020204" charset="-122"/>
              <a:cs typeface="Times New Roman" panose="02020603050405020304" pitchFamily="16" charset="0"/>
            </a:endParaRPr>
          </a:p>
        </p:txBody>
      </p:sp>
      <p:sp>
        <p:nvSpPr>
          <p:cNvPr id="26" name="圆角矩形 168"/>
          <p:cNvSpPr/>
          <p:nvPr/>
        </p:nvSpPr>
        <p:spPr bwMode="auto">
          <a:xfrm>
            <a:off x="6531056" y="3783495"/>
            <a:ext cx="1311532" cy="510753"/>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defRPr/>
            </a:pPr>
            <a:r>
              <a:rPr lang="zh-CN" altLang="en-US"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微软雅黑" panose="020B0503020204020204" charset="-122"/>
                <a:cs typeface="Times New Roman" panose="02020603050405020304" pitchFamily="16" charset="0"/>
              </a:rPr>
              <a:t>模型训练</a:t>
            </a:r>
            <a:endParaRPr lang="en-US" altLang="zh-CN"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微软雅黑" panose="020B0503020204020204" charset="-122"/>
              <a:cs typeface="Times New Roman" panose="02020603050405020304" pitchFamily="16" charset="0"/>
            </a:endParaRPr>
          </a:p>
        </p:txBody>
      </p:sp>
      <p:pic>
        <p:nvPicPr>
          <p:cNvPr id="27" name="Picture 2" descr="http://www.ics.uci.edu/~eppstein/0xDE/F24/3dtorus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5866" y="2906627"/>
            <a:ext cx="1455458" cy="1105815"/>
          </a:xfrm>
          <a:prstGeom prst="rect">
            <a:avLst/>
          </a:prstGeom>
          <a:noFill/>
          <a:extLst>
            <a:ext uri="{909E8E84-426E-40DD-AFC4-6F175D3DCCD1}">
              <a14:hiddenFill xmlns:a14="http://schemas.microsoft.com/office/drawing/2010/main">
                <a:solidFill>
                  <a:srgbClr val="FFFFFF"/>
                </a:solidFill>
              </a14:hiddenFill>
            </a:ext>
          </a:extLst>
        </p:spPr>
      </p:pic>
      <p:sp>
        <p:nvSpPr>
          <p:cNvPr id="28" name="右箭头 21"/>
          <p:cNvSpPr/>
          <p:nvPr/>
        </p:nvSpPr>
        <p:spPr bwMode="auto">
          <a:xfrm>
            <a:off x="8913845" y="3257354"/>
            <a:ext cx="271077" cy="322201"/>
          </a:xfrm>
          <a:prstGeom prst="rightArrow">
            <a:avLst/>
          </a:prstGeom>
          <a:solidFill>
            <a:srgbClr val="FFC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endParaRPr kumimoji="0" lang="zh-CN" altLang="en-US" sz="1800" b="1" i="0" u="none" strike="noStrike" cap="none" normalizeH="0" baseline="0">
              <a:ln>
                <a:noFill/>
              </a:ln>
              <a:solidFill>
                <a:schemeClr val="tx1"/>
              </a:solidFill>
              <a:effectLst/>
              <a:latin typeface="Times New Roman" panose="02020603050405020304" pitchFamily="16" charset="0"/>
              <a:ea typeface="宋体" panose="02010600030101010101" pitchFamily="2" charset="-122"/>
            </a:endParaRPr>
          </a:p>
        </p:txBody>
      </p:sp>
      <p:sp>
        <p:nvSpPr>
          <p:cNvPr id="29" name="圆角矩形 22"/>
          <p:cNvSpPr/>
          <p:nvPr/>
        </p:nvSpPr>
        <p:spPr bwMode="auto">
          <a:xfrm>
            <a:off x="9225866" y="4153885"/>
            <a:ext cx="1311532" cy="781312"/>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defRPr/>
            </a:pPr>
            <a:r>
              <a:rPr lang="zh-CN" altLang="en-US"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微软雅黑" panose="020B0503020204020204" charset="-122"/>
                <a:cs typeface="Times New Roman" panose="02020603050405020304" pitchFamily="16" charset="0"/>
              </a:rPr>
              <a:t>扩充</a:t>
            </a:r>
            <a:endParaRPr lang="en-US" altLang="zh-CN"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微软雅黑" panose="020B0503020204020204" charset="-122"/>
              <a:cs typeface="Times New Roman" panose="02020603050405020304" pitchFamily="16" charset="0"/>
            </a:endParaRPr>
          </a:p>
          <a:p>
            <a:pPr algn="ctr">
              <a:defRPr/>
            </a:pPr>
            <a:r>
              <a:rPr lang="zh-CN" altLang="en-US"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微软雅黑" panose="020B0503020204020204" charset="-122"/>
                <a:cs typeface="Times New Roman" panose="02020603050405020304" pitchFamily="16" charset="0"/>
              </a:rPr>
              <a:t>知识图谱</a:t>
            </a:r>
            <a:endParaRPr lang="en-US" altLang="zh-CN"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6" charset="0"/>
              <a:ea typeface="微软雅黑" panose="020B0503020204020204" charset="-122"/>
              <a:cs typeface="Times New Roman" panose="02020603050405020304" pitchFamily="16" charset="0"/>
            </a:endParaRPr>
          </a:p>
        </p:txBody>
      </p:sp>
      <p:sp>
        <p:nvSpPr>
          <p:cNvPr id="30" name="Cloud"/>
          <p:cNvSpPr>
            <a:spLocks noChangeAspect="1" noEditPoints="1" noChangeArrowheads="1"/>
          </p:cNvSpPr>
          <p:nvPr/>
        </p:nvSpPr>
        <p:spPr bwMode="auto">
          <a:xfrm>
            <a:off x="6278186" y="1695938"/>
            <a:ext cx="1862812" cy="919594"/>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p:spPr>
        <p:style>
          <a:lnRef idx="1">
            <a:schemeClr val="accent6"/>
          </a:lnRef>
          <a:fillRef idx="2">
            <a:schemeClr val="accent6"/>
          </a:fillRef>
          <a:effectRef idx="1">
            <a:schemeClr val="accent6"/>
          </a:effectRef>
          <a:fontRef idx="minor">
            <a:schemeClr val="dk1"/>
          </a:fontRef>
        </p:style>
        <p:txBody>
          <a:bodyPr anchor="ctr"/>
          <a:lstStyle/>
          <a:p>
            <a:pPr>
              <a:defRPr/>
            </a:pPr>
            <a:r>
              <a:rPr lang="zh-CN" altLang="en-US" b="0" dirty="0">
                <a:solidFill>
                  <a:srgbClr val="5E34F8"/>
                </a:solidFill>
                <a:latin typeface="黑体" panose="02010609060101010101" pitchFamily="49" charset="-122"/>
                <a:ea typeface="黑体" panose="02010609060101010101" pitchFamily="49" charset="-122"/>
                <a:cs typeface="Times New Roman" panose="02020603050405020304" pitchFamily="16" charset="0"/>
              </a:rPr>
              <a:t>开放文档</a:t>
            </a:r>
            <a:endParaRPr lang="en-US" altLang="zh-CN" b="0" dirty="0">
              <a:solidFill>
                <a:srgbClr val="5E34F8"/>
              </a:solidFill>
              <a:latin typeface="黑体" panose="02010609060101010101" pitchFamily="49" charset="-122"/>
              <a:ea typeface="黑体" panose="02010609060101010101" pitchFamily="49" charset="-122"/>
              <a:cs typeface="Times New Roman" panose="02020603050405020304" pitchFamily="16" charset="0"/>
            </a:endParaRPr>
          </a:p>
          <a:p>
            <a:pPr>
              <a:defRPr/>
            </a:pPr>
            <a:r>
              <a:rPr lang="zh-CN" altLang="en-US" b="0" dirty="0">
                <a:solidFill>
                  <a:srgbClr val="5E34F8"/>
                </a:solidFill>
                <a:latin typeface="黑体" panose="02010609060101010101" pitchFamily="49" charset="-122"/>
                <a:ea typeface="黑体" panose="02010609060101010101" pitchFamily="49" charset="-122"/>
                <a:cs typeface="Times New Roman" panose="02020603050405020304" pitchFamily="16" charset="0"/>
              </a:rPr>
              <a:t>数据集</a:t>
            </a:r>
            <a:endParaRPr lang="zh-CN" altLang="en-US" b="0" dirty="0">
              <a:solidFill>
                <a:srgbClr val="5E34F8"/>
              </a:solidFill>
              <a:latin typeface="黑体" panose="02010609060101010101" pitchFamily="49" charset="-122"/>
              <a:ea typeface="黑体" panose="02010609060101010101" pitchFamily="49" charset="-122"/>
            </a:endParaRPr>
          </a:p>
        </p:txBody>
      </p:sp>
      <p:sp>
        <p:nvSpPr>
          <p:cNvPr id="31" name="右箭头 24"/>
          <p:cNvSpPr/>
          <p:nvPr/>
        </p:nvSpPr>
        <p:spPr bwMode="auto">
          <a:xfrm rot="5400000">
            <a:off x="6988698" y="2686810"/>
            <a:ext cx="441788" cy="254530"/>
          </a:xfrm>
          <a:prstGeom prst="rightArrow">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30000"/>
              </a:spcBef>
              <a:spcAft>
                <a:spcPct val="0"/>
              </a:spcAft>
              <a:buClrTx/>
              <a:buSzTx/>
              <a:buFontTx/>
              <a:buNone/>
            </a:pPr>
            <a:endParaRPr kumimoji="0" lang="zh-CN" altLang="en-US" sz="12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知识图谱构造流程：以</a:t>
            </a:r>
            <a:r>
              <a:rPr lang="en-US" altLang="zh-CN" dirty="0"/>
              <a:t>Wiki</a:t>
            </a:r>
            <a:r>
              <a:rPr lang="zh-CN" altLang="en-US" dirty="0"/>
              <a:t>为例子</a:t>
            </a:r>
            <a:endParaRPr lang="zh-CN" altLang="en-US" dirty="0"/>
          </a:p>
        </p:txBody>
      </p:sp>
      <p:sp>
        <p:nvSpPr>
          <p:cNvPr id="32" name="矩形 31"/>
          <p:cNvSpPr/>
          <p:nvPr/>
        </p:nvSpPr>
        <p:spPr>
          <a:xfrm>
            <a:off x="1668079" y="6089547"/>
            <a:ext cx="8496944" cy="461665"/>
          </a:xfrm>
          <a:prstGeom prst="rect">
            <a:avLst/>
          </a:prstGeom>
        </p:spPr>
        <p:txBody>
          <a:bodyPr wrap="square">
            <a:spAutoFit/>
          </a:bodyPr>
          <a:lstStyle/>
          <a:p>
            <a:pPr algn="ctr"/>
            <a:r>
              <a:rPr lang="en-US" altLang="zh-CN" sz="2400" b="0" dirty="0">
                <a:latin typeface="Times New Roman" panose="02020603050405020304" pitchFamily="16" charset="0"/>
                <a:ea typeface="黑体" panose="02010609060101010101" pitchFamily="49" charset="-122"/>
                <a:cs typeface="Times New Roman" panose="02020603050405020304" pitchFamily="16" charset="0"/>
              </a:rPr>
              <a:t>Wiki</a:t>
            </a:r>
            <a:r>
              <a:rPr lang="zh-CN" altLang="en-US" sz="2400" b="0" dirty="0">
                <a:latin typeface="Times New Roman" panose="02020603050405020304" pitchFamily="16" charset="0"/>
                <a:ea typeface="黑体" panose="02010609060101010101" pitchFamily="49" charset="-122"/>
                <a:cs typeface="Times New Roman" panose="02020603050405020304" pitchFamily="16" charset="0"/>
              </a:rPr>
              <a:t>中用户对“</a:t>
            </a:r>
            <a:r>
              <a:rPr lang="en-US" altLang="zh-CN" sz="2400" b="0" dirty="0">
                <a:latin typeface="Times New Roman" panose="02020603050405020304" pitchFamily="16" charset="0"/>
                <a:ea typeface="黑体" panose="02010609060101010101" pitchFamily="49" charset="-122"/>
                <a:cs typeface="Times New Roman" panose="02020603050405020304" pitchFamily="16" charset="0"/>
              </a:rPr>
              <a:t>Bill Gates</a:t>
            </a:r>
            <a:r>
              <a:rPr lang="zh-CN" altLang="en-US" sz="2400" b="0" dirty="0">
                <a:latin typeface="Times New Roman" panose="02020603050405020304" pitchFamily="16" charset="0"/>
                <a:ea typeface="黑体" panose="02010609060101010101" pitchFamily="49" charset="-122"/>
                <a:cs typeface="Times New Roman" panose="02020603050405020304" pitchFamily="16" charset="0"/>
              </a:rPr>
              <a:t>”这个实例的标注</a:t>
            </a:r>
            <a:endParaRPr lang="zh-CN" altLang="en-US" sz="2400" b="0" dirty="0">
              <a:solidFill>
                <a:srgbClr val="0156FF"/>
              </a:solidFill>
              <a:latin typeface="Times New Roman" panose="02020603050405020304" pitchFamily="16" charset="0"/>
              <a:ea typeface="黑体" panose="02010609060101010101" pitchFamily="49" charset="-122"/>
              <a:cs typeface="Times New Roman" panose="02020603050405020304" pitchFamily="16" charset="0"/>
            </a:endParaRPr>
          </a:p>
        </p:txBody>
      </p:sp>
      <p:pic>
        <p:nvPicPr>
          <p:cNvPr id="33"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30836" y="5327553"/>
            <a:ext cx="6581744" cy="795746"/>
          </a:xfrm>
          <a:prstGeom prst="rect">
            <a:avLst/>
          </a:prstGeom>
          <a:gradFill>
            <a:gsLst>
              <a:gs pos="0">
                <a:srgbClr val="FFEFD1"/>
              </a:gs>
              <a:gs pos="64999">
                <a:srgbClr val="F0EBD5"/>
              </a:gs>
              <a:gs pos="100000">
                <a:srgbClr val="D1C39F"/>
              </a:gs>
            </a:gsLst>
            <a:lin ang="5400000" scaled="0"/>
          </a:gradFill>
          <a:ln>
            <a:noFill/>
          </a:ln>
        </p:spPr>
      </p:pic>
      <p:grpSp>
        <p:nvGrpSpPr>
          <p:cNvPr id="34" name="组合 11"/>
          <p:cNvGrpSpPr/>
          <p:nvPr/>
        </p:nvGrpSpPr>
        <p:grpSpPr>
          <a:xfrm>
            <a:off x="2430836" y="802433"/>
            <a:ext cx="6581744" cy="4525120"/>
            <a:chOff x="3927395" y="1568284"/>
            <a:chExt cx="4241106" cy="4720241"/>
          </a:xfrm>
        </p:grpSpPr>
        <p:grpSp>
          <p:nvGrpSpPr>
            <p:cNvPr id="35" name="组合 44"/>
            <p:cNvGrpSpPr/>
            <p:nvPr/>
          </p:nvGrpSpPr>
          <p:grpSpPr>
            <a:xfrm>
              <a:off x="3927395" y="1568284"/>
              <a:ext cx="4222859" cy="4720241"/>
              <a:chOff x="4211960" y="1010939"/>
              <a:chExt cx="4932040" cy="5659577"/>
            </a:xfrm>
          </p:grpSpPr>
          <p:sp>
            <p:nvSpPr>
              <p:cNvPr id="37" name="矩形 36"/>
              <p:cNvSpPr/>
              <p:nvPr/>
            </p:nvSpPr>
            <p:spPr>
              <a:xfrm>
                <a:off x="4211960" y="1010939"/>
                <a:ext cx="4932040" cy="565957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pic>
            <p:nvPicPr>
              <p:cNvPr id="38" name="Picture 3" descr="C:\Users\J\Desktop\ppt\QQ截图2014030423163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31282" y="1089493"/>
                <a:ext cx="2145445" cy="480481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00807" y="1125747"/>
                <a:ext cx="2466975"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0" name="直接连接符 39"/>
              <p:cNvCxnSpPr/>
              <p:nvPr/>
            </p:nvCxnSpPr>
            <p:spPr>
              <a:xfrm>
                <a:off x="4499992" y="1522884"/>
                <a:ext cx="144016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pic>
            <p:nvPicPr>
              <p:cNvPr id="41"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0807" y="3016125"/>
                <a:ext cx="2467347" cy="186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2" name="直接连接符 41"/>
              <p:cNvCxnSpPr/>
              <p:nvPr/>
            </p:nvCxnSpPr>
            <p:spPr>
              <a:xfrm>
                <a:off x="4400807" y="3246884"/>
                <a:ext cx="2277173"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43" name="直接连接符 42"/>
              <p:cNvCxnSpPr/>
              <p:nvPr/>
            </p:nvCxnSpPr>
            <p:spPr>
              <a:xfrm>
                <a:off x="4400807" y="3414559"/>
                <a:ext cx="2277173"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44" name="直接连接符 43"/>
              <p:cNvCxnSpPr/>
              <p:nvPr/>
            </p:nvCxnSpPr>
            <p:spPr>
              <a:xfrm>
                <a:off x="4403000" y="3619624"/>
                <a:ext cx="961088"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pic>
            <p:nvPicPr>
              <p:cNvPr id="45" name="Picture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00806" y="4870325"/>
                <a:ext cx="2463031" cy="150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6" name="直接连接符 45"/>
              <p:cNvCxnSpPr/>
              <p:nvPr/>
            </p:nvCxnSpPr>
            <p:spPr>
              <a:xfrm>
                <a:off x="5288756" y="5789634"/>
                <a:ext cx="144016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47" name="直接连接符 46"/>
              <p:cNvCxnSpPr/>
              <p:nvPr/>
            </p:nvCxnSpPr>
            <p:spPr>
              <a:xfrm>
                <a:off x="4434673" y="5976132"/>
                <a:ext cx="144016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48" name="直接连接符 47"/>
              <p:cNvCxnSpPr/>
              <p:nvPr/>
            </p:nvCxnSpPr>
            <p:spPr>
              <a:xfrm>
                <a:off x="5364088" y="5976132"/>
                <a:ext cx="144016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49" name="直接连接符 48"/>
              <p:cNvCxnSpPr/>
              <p:nvPr/>
            </p:nvCxnSpPr>
            <p:spPr>
              <a:xfrm>
                <a:off x="4457251" y="6158012"/>
                <a:ext cx="144016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50" name="直接连接符 49"/>
              <p:cNvCxnSpPr/>
              <p:nvPr/>
            </p:nvCxnSpPr>
            <p:spPr>
              <a:xfrm>
                <a:off x="5427994" y="6158012"/>
                <a:ext cx="144016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51" name="直接连接符 50"/>
              <p:cNvCxnSpPr/>
              <p:nvPr/>
            </p:nvCxnSpPr>
            <p:spPr>
              <a:xfrm>
                <a:off x="4414289" y="6330119"/>
                <a:ext cx="1013705"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
            <p:nvSpPr>
              <p:cNvPr id="52" name="矩形 51"/>
              <p:cNvSpPr/>
              <p:nvPr/>
            </p:nvSpPr>
            <p:spPr>
              <a:xfrm>
                <a:off x="7668344" y="4239970"/>
                <a:ext cx="1296144"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曲线连接符 31"/>
              <p:cNvCxnSpPr>
                <a:endCxn id="52" idx="1"/>
              </p:cNvCxnSpPr>
              <p:nvPr/>
            </p:nvCxnSpPr>
            <p:spPr>
              <a:xfrm rot="16200000" flipH="1">
                <a:off x="5409701" y="2053335"/>
                <a:ext cx="2789094" cy="1728192"/>
              </a:xfrm>
              <a:prstGeom prst="curvedConnector2">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7668344" y="5229200"/>
                <a:ext cx="129614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曲线连接符 33"/>
              <p:cNvCxnSpPr/>
              <p:nvPr/>
            </p:nvCxnSpPr>
            <p:spPr>
              <a:xfrm>
                <a:off x="5364088" y="3600943"/>
                <a:ext cx="2304256" cy="1753592"/>
              </a:xfrm>
              <a:prstGeom prst="curvedConnector3">
                <a:avLst>
                  <a:gd name="adj1" fmla="val 4461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7668344" y="5065743"/>
                <a:ext cx="1296144" cy="1200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曲线连接符 35"/>
              <p:cNvCxnSpPr/>
              <p:nvPr/>
            </p:nvCxnSpPr>
            <p:spPr>
              <a:xfrm flipV="1">
                <a:off x="5427994" y="5125745"/>
                <a:ext cx="2240350" cy="1204374"/>
              </a:xfrm>
              <a:prstGeom prst="curvedConnector3">
                <a:avLst>
                  <a:gd name="adj1" fmla="val 50000"/>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
          <p:nvSpPr>
            <p:cNvPr id="36" name="圆角矩形 14"/>
            <p:cNvSpPr/>
            <p:nvPr/>
          </p:nvSpPr>
          <p:spPr>
            <a:xfrm>
              <a:off x="6219901" y="4107676"/>
              <a:ext cx="1948600" cy="1601713"/>
            </a:xfrm>
            <a:prstGeom prst="round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8" name="直接箭头连接符 57"/>
          <p:cNvCxnSpPr/>
          <p:nvPr/>
        </p:nvCxnSpPr>
        <p:spPr bwMode="auto">
          <a:xfrm>
            <a:off x="2070796" y="2060240"/>
            <a:ext cx="758935" cy="204500"/>
          </a:xfrm>
          <a:prstGeom prst="straightConnector1">
            <a:avLst/>
          </a:prstGeom>
          <a:solidFill>
            <a:srgbClr val="00FF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59" name="圆角矩形 37"/>
          <p:cNvSpPr/>
          <p:nvPr/>
        </p:nvSpPr>
        <p:spPr bwMode="auto">
          <a:xfrm>
            <a:off x="897348" y="1626156"/>
            <a:ext cx="1485498" cy="381023"/>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ctr" anchorCtr="1" compatLnSpc="1"/>
          <a:lstStyle/>
          <a:p>
            <a:pPr marL="363855" indent="-363855" algn="ctr" fontAlgn="base">
              <a:spcAft>
                <a:spcPct val="0"/>
              </a:spcAft>
              <a:buClr>
                <a:srgbClr val="FF3300"/>
              </a:buClr>
              <a:buFont typeface="Wingdings" panose="05000000000000000000" pitchFamily="2" charset="2"/>
              <a:buNone/>
              <a:defRPr/>
            </a:pPr>
            <a:r>
              <a:rPr lang="zh-CN" altLang="en-US" b="0" dirty="0">
                <a:solidFill>
                  <a:schemeClr val="tx1"/>
                </a:solidFill>
                <a:latin typeface="Times New Roman" panose="02020603050405020304" pitchFamily="16" charset="0"/>
                <a:ea typeface="微软雅黑" panose="020B0503020204020204" charset="-122"/>
                <a:cs typeface="Times New Roman" panose="02020603050405020304" pitchFamily="16" charset="0"/>
              </a:rPr>
              <a:t>正文描述</a:t>
            </a:r>
            <a:endParaRPr lang="zh-CN" altLang="en-US" b="0" dirty="0">
              <a:solidFill>
                <a:schemeClr val="tx1"/>
              </a:solidFill>
              <a:latin typeface="Times New Roman" panose="02020603050405020304" pitchFamily="16" charset="0"/>
              <a:ea typeface="微软雅黑" panose="020B0503020204020204" charset="-122"/>
              <a:cs typeface="Times New Roman" panose="02020603050405020304" pitchFamily="16" charset="0"/>
            </a:endParaRPr>
          </a:p>
        </p:txBody>
      </p:sp>
      <p:sp>
        <p:nvSpPr>
          <p:cNvPr id="60" name="圆角矩形 38"/>
          <p:cNvSpPr/>
          <p:nvPr/>
        </p:nvSpPr>
        <p:spPr bwMode="auto">
          <a:xfrm>
            <a:off x="9290698" y="2267352"/>
            <a:ext cx="1532811" cy="501821"/>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ctr" anchorCtr="1" compatLnSpc="1"/>
          <a:lstStyle/>
          <a:p>
            <a:pPr marL="363855" indent="-363855" algn="ctr" fontAlgn="base">
              <a:spcAft>
                <a:spcPct val="0"/>
              </a:spcAft>
              <a:buClr>
                <a:srgbClr val="FF3300"/>
              </a:buClr>
              <a:buFont typeface="Wingdings" panose="05000000000000000000" pitchFamily="2" charset="2"/>
              <a:buNone/>
              <a:defRPr/>
            </a:pPr>
            <a:r>
              <a:rPr lang="zh-CN" altLang="en-US" b="0" dirty="0">
                <a:solidFill>
                  <a:schemeClr val="tx1"/>
                </a:solidFill>
                <a:latin typeface="Times New Roman" panose="02020603050405020304" pitchFamily="16" charset="0"/>
                <a:ea typeface="微软雅黑" panose="020B0503020204020204" charset="-122"/>
                <a:cs typeface="Times New Roman" panose="02020603050405020304" pitchFamily="16" charset="0"/>
              </a:rPr>
              <a:t>属性定义</a:t>
            </a:r>
            <a:endParaRPr lang="en-US" altLang="zh-CN" b="0" dirty="0">
              <a:solidFill>
                <a:schemeClr val="tx1"/>
              </a:solidFill>
              <a:latin typeface="Times New Roman" panose="02020603050405020304" pitchFamily="16" charset="0"/>
              <a:ea typeface="微软雅黑" panose="020B0503020204020204" charset="-122"/>
              <a:cs typeface="Times New Roman" panose="02020603050405020304" pitchFamily="16" charset="0"/>
            </a:endParaRPr>
          </a:p>
          <a:p>
            <a:pPr marL="363855" indent="-363855" algn="ctr" fontAlgn="base">
              <a:spcAft>
                <a:spcPct val="0"/>
              </a:spcAft>
              <a:buClr>
                <a:srgbClr val="FF3300"/>
              </a:buClr>
              <a:buFont typeface="Wingdings" panose="05000000000000000000" pitchFamily="2" charset="2"/>
              <a:buNone/>
              <a:defRPr/>
            </a:pPr>
            <a:r>
              <a:rPr lang="zh-CN" altLang="en-US" b="0" dirty="0">
                <a:solidFill>
                  <a:schemeClr val="tx1"/>
                </a:solidFill>
                <a:latin typeface="Times New Roman" panose="02020603050405020304" pitchFamily="16" charset="0"/>
                <a:ea typeface="微软雅黑" panose="020B0503020204020204" charset="-122"/>
                <a:cs typeface="Times New Roman" panose="02020603050405020304" pitchFamily="16" charset="0"/>
              </a:rPr>
              <a:t>及描述</a:t>
            </a:r>
            <a:endParaRPr lang="zh-CN" altLang="en-US" b="0" dirty="0">
              <a:solidFill>
                <a:schemeClr val="tx1"/>
              </a:solidFill>
              <a:latin typeface="Times New Roman" panose="02020603050405020304" pitchFamily="16" charset="0"/>
              <a:ea typeface="微软雅黑" panose="020B0503020204020204" charset="-122"/>
              <a:cs typeface="Times New Roman" panose="02020603050405020304" pitchFamily="16" charset="0"/>
            </a:endParaRPr>
          </a:p>
        </p:txBody>
      </p:sp>
      <p:cxnSp>
        <p:nvCxnSpPr>
          <p:cNvPr id="61" name="直接箭头连接符 60"/>
          <p:cNvCxnSpPr/>
          <p:nvPr/>
        </p:nvCxnSpPr>
        <p:spPr bwMode="auto">
          <a:xfrm flipH="1">
            <a:off x="9385559" y="2886608"/>
            <a:ext cx="339062" cy="445076"/>
          </a:xfrm>
          <a:prstGeom prst="straightConnector1">
            <a:avLst/>
          </a:prstGeom>
          <a:solidFill>
            <a:srgbClr val="00FF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2" name="圆角矩形 39"/>
          <p:cNvSpPr/>
          <p:nvPr/>
        </p:nvSpPr>
        <p:spPr bwMode="auto">
          <a:xfrm>
            <a:off x="1002429" y="5148281"/>
            <a:ext cx="1158376" cy="873666"/>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ctr" anchorCtr="1" compatLnSpc="1"/>
          <a:lstStyle/>
          <a:p>
            <a:pPr marL="363855" indent="-363855" algn="ctr" fontAlgn="base">
              <a:spcAft>
                <a:spcPct val="0"/>
              </a:spcAft>
              <a:buClr>
                <a:srgbClr val="FF3300"/>
              </a:buClr>
              <a:buFont typeface="Wingdings" panose="05000000000000000000" pitchFamily="2" charset="2"/>
              <a:buNone/>
              <a:defRPr/>
            </a:pPr>
            <a:r>
              <a:rPr lang="en-US" altLang="zh-CN" b="0" dirty="0">
                <a:solidFill>
                  <a:schemeClr val="tx1"/>
                </a:solidFill>
                <a:latin typeface="Times New Roman" panose="02020603050405020304" pitchFamily="16" charset="0"/>
                <a:ea typeface="微软雅黑" panose="020B0503020204020204" charset="-122"/>
                <a:cs typeface="Times New Roman" panose="02020603050405020304" pitchFamily="16" charset="0"/>
              </a:rPr>
              <a:t>44</a:t>
            </a:r>
            <a:r>
              <a:rPr lang="zh-CN" altLang="en-US" b="0" dirty="0">
                <a:solidFill>
                  <a:schemeClr val="tx1"/>
                </a:solidFill>
                <a:latin typeface="Times New Roman" panose="02020603050405020304" pitchFamily="16" charset="0"/>
                <a:ea typeface="微软雅黑" panose="020B0503020204020204" charset="-122"/>
                <a:cs typeface="Times New Roman" panose="02020603050405020304" pitchFamily="16" charset="0"/>
              </a:rPr>
              <a:t>个</a:t>
            </a:r>
            <a:endParaRPr lang="en-US" altLang="zh-CN" b="0" dirty="0">
              <a:solidFill>
                <a:schemeClr val="tx1"/>
              </a:solidFill>
              <a:latin typeface="Times New Roman" panose="02020603050405020304" pitchFamily="16" charset="0"/>
              <a:ea typeface="微软雅黑" panose="020B0503020204020204" charset="-122"/>
              <a:cs typeface="Times New Roman" panose="02020603050405020304" pitchFamily="16" charset="0"/>
            </a:endParaRPr>
          </a:p>
          <a:p>
            <a:pPr marL="363855" indent="-363855" algn="ctr" fontAlgn="base">
              <a:spcAft>
                <a:spcPct val="0"/>
              </a:spcAft>
              <a:buClr>
                <a:srgbClr val="FF3300"/>
              </a:buClr>
              <a:buFont typeface="Wingdings" panose="05000000000000000000" pitchFamily="2" charset="2"/>
              <a:buNone/>
              <a:defRPr/>
            </a:pPr>
            <a:r>
              <a:rPr lang="zh-CN" altLang="en-US" dirty="0">
                <a:solidFill>
                  <a:schemeClr val="tx1"/>
                </a:solidFill>
                <a:latin typeface="Times New Roman" panose="02020603050405020304" pitchFamily="16" charset="0"/>
                <a:ea typeface="微软雅黑" panose="020B0503020204020204" charset="-122"/>
                <a:cs typeface="Times New Roman" panose="02020603050405020304" pitchFamily="16" charset="0"/>
              </a:rPr>
              <a:t>类别</a:t>
            </a:r>
            <a:endParaRPr lang="en-US" altLang="zh-CN" dirty="0">
              <a:solidFill>
                <a:schemeClr val="tx1"/>
              </a:solidFill>
              <a:latin typeface="Times New Roman" panose="02020603050405020304" pitchFamily="16" charset="0"/>
              <a:ea typeface="微软雅黑" panose="020B0503020204020204" charset="-122"/>
              <a:cs typeface="Times New Roman" panose="02020603050405020304" pitchFamily="16" charset="0"/>
            </a:endParaRPr>
          </a:p>
          <a:p>
            <a:pPr marL="363855" indent="-363855" algn="ctr" fontAlgn="base">
              <a:spcAft>
                <a:spcPct val="0"/>
              </a:spcAft>
              <a:buClr>
                <a:srgbClr val="FF3300"/>
              </a:buClr>
              <a:buFont typeface="Wingdings" panose="05000000000000000000" pitchFamily="2" charset="2"/>
              <a:buNone/>
              <a:defRPr/>
            </a:pPr>
            <a:r>
              <a:rPr lang="zh-CN" altLang="en-US" dirty="0">
                <a:solidFill>
                  <a:schemeClr val="tx1"/>
                </a:solidFill>
                <a:latin typeface="Times New Roman" panose="02020603050405020304" pitchFamily="16" charset="0"/>
                <a:ea typeface="微软雅黑" panose="020B0503020204020204" charset="-122"/>
                <a:cs typeface="Times New Roman" panose="02020603050405020304" pitchFamily="16" charset="0"/>
              </a:rPr>
              <a:t>标签</a:t>
            </a:r>
            <a:endParaRPr lang="zh-CN" altLang="en-US" b="0" dirty="0">
              <a:solidFill>
                <a:schemeClr val="tx1"/>
              </a:solidFill>
              <a:latin typeface="Times New Roman" panose="02020603050405020304" pitchFamily="16" charset="0"/>
              <a:ea typeface="微软雅黑" panose="020B0503020204020204" charset="-122"/>
              <a:cs typeface="Times New Roman" panose="02020603050405020304" pitchFamily="16" charset="0"/>
            </a:endParaRPr>
          </a:p>
        </p:txBody>
      </p:sp>
      <p:cxnSp>
        <p:nvCxnSpPr>
          <p:cNvPr id="63" name="直接箭头连接符 62"/>
          <p:cNvCxnSpPr>
            <a:endCxn id="33" idx="1"/>
          </p:cNvCxnSpPr>
          <p:nvPr/>
        </p:nvCxnSpPr>
        <p:spPr bwMode="auto">
          <a:xfrm>
            <a:off x="2250815" y="5627144"/>
            <a:ext cx="180021" cy="98282"/>
          </a:xfrm>
          <a:prstGeom prst="straightConnector1">
            <a:avLst/>
          </a:prstGeom>
          <a:solidFill>
            <a:srgbClr val="00FF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Tree>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知识图谱构造流程：以</a:t>
            </a:r>
            <a:r>
              <a:rPr lang="en-US" altLang="zh-CN" dirty="0"/>
              <a:t>Wiki</a:t>
            </a:r>
            <a:r>
              <a:rPr lang="zh-CN" altLang="en-US" dirty="0"/>
              <a:t>为例子</a:t>
            </a:r>
            <a:endParaRPr lang="zh-CN" altLang="en-US" dirty="0"/>
          </a:p>
        </p:txBody>
      </p:sp>
      <p:pic>
        <p:nvPicPr>
          <p:cNvPr id="6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0131" y="4830090"/>
            <a:ext cx="5364103" cy="10929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5" name="组合 11"/>
          <p:cNvGrpSpPr/>
          <p:nvPr/>
        </p:nvGrpSpPr>
        <p:grpSpPr>
          <a:xfrm>
            <a:off x="280131" y="812883"/>
            <a:ext cx="5296724" cy="3578081"/>
            <a:chOff x="3927395" y="1568284"/>
            <a:chExt cx="4241106" cy="4720241"/>
          </a:xfrm>
        </p:grpSpPr>
        <p:grpSp>
          <p:nvGrpSpPr>
            <p:cNvPr id="66" name="组合 44"/>
            <p:cNvGrpSpPr/>
            <p:nvPr/>
          </p:nvGrpSpPr>
          <p:grpSpPr>
            <a:xfrm>
              <a:off x="3927395" y="1568284"/>
              <a:ext cx="4222859" cy="4720241"/>
              <a:chOff x="4211960" y="1010939"/>
              <a:chExt cx="4932040" cy="5659577"/>
            </a:xfrm>
          </p:grpSpPr>
          <p:sp>
            <p:nvSpPr>
              <p:cNvPr id="68" name="矩形 67"/>
              <p:cNvSpPr/>
              <p:nvPr/>
            </p:nvSpPr>
            <p:spPr>
              <a:xfrm>
                <a:off x="4211960" y="1010939"/>
                <a:ext cx="4932040" cy="565957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pic>
            <p:nvPicPr>
              <p:cNvPr id="69" name="Picture 3" descr="C:\Users\J\Desktop\ppt\QQ截图2014030423163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31282" y="1089493"/>
                <a:ext cx="2145445" cy="480481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00807" y="1125747"/>
                <a:ext cx="2466975"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1" name="直接连接符 70"/>
              <p:cNvCxnSpPr/>
              <p:nvPr/>
            </p:nvCxnSpPr>
            <p:spPr>
              <a:xfrm>
                <a:off x="4499992" y="1522884"/>
                <a:ext cx="144016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pic>
            <p:nvPicPr>
              <p:cNvPr id="72"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0807" y="3016125"/>
                <a:ext cx="2467347" cy="186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3" name="直接连接符 72"/>
              <p:cNvCxnSpPr/>
              <p:nvPr/>
            </p:nvCxnSpPr>
            <p:spPr>
              <a:xfrm>
                <a:off x="4400807" y="3246884"/>
                <a:ext cx="2277173"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74" name="直接连接符 73"/>
              <p:cNvCxnSpPr/>
              <p:nvPr/>
            </p:nvCxnSpPr>
            <p:spPr>
              <a:xfrm>
                <a:off x="4400807" y="3414559"/>
                <a:ext cx="2277173"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75" name="直接连接符 74"/>
              <p:cNvCxnSpPr/>
              <p:nvPr/>
            </p:nvCxnSpPr>
            <p:spPr>
              <a:xfrm>
                <a:off x="4403000" y="3619624"/>
                <a:ext cx="961088"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pic>
            <p:nvPicPr>
              <p:cNvPr id="76" name="Picture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00806" y="4870325"/>
                <a:ext cx="2463031" cy="150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7" name="直接连接符 76"/>
              <p:cNvCxnSpPr/>
              <p:nvPr/>
            </p:nvCxnSpPr>
            <p:spPr>
              <a:xfrm>
                <a:off x="5288756" y="5789634"/>
                <a:ext cx="144016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78" name="直接连接符 77"/>
              <p:cNvCxnSpPr/>
              <p:nvPr/>
            </p:nvCxnSpPr>
            <p:spPr>
              <a:xfrm>
                <a:off x="4434673" y="5976132"/>
                <a:ext cx="144016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79" name="直接连接符 78"/>
              <p:cNvCxnSpPr/>
              <p:nvPr/>
            </p:nvCxnSpPr>
            <p:spPr>
              <a:xfrm>
                <a:off x="5364088" y="5976132"/>
                <a:ext cx="144016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80" name="直接连接符 79"/>
              <p:cNvCxnSpPr/>
              <p:nvPr/>
            </p:nvCxnSpPr>
            <p:spPr>
              <a:xfrm>
                <a:off x="4457251" y="6158012"/>
                <a:ext cx="144016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81" name="直接连接符 80"/>
              <p:cNvCxnSpPr/>
              <p:nvPr/>
            </p:nvCxnSpPr>
            <p:spPr>
              <a:xfrm>
                <a:off x="5427994" y="6158012"/>
                <a:ext cx="144016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82" name="直接连接符 81"/>
              <p:cNvCxnSpPr/>
              <p:nvPr/>
            </p:nvCxnSpPr>
            <p:spPr>
              <a:xfrm>
                <a:off x="4414289" y="6330119"/>
                <a:ext cx="1013705"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
            <p:nvSpPr>
              <p:cNvPr id="83" name="矩形 82"/>
              <p:cNvSpPr/>
              <p:nvPr/>
            </p:nvSpPr>
            <p:spPr>
              <a:xfrm>
                <a:off x="7668344" y="4239970"/>
                <a:ext cx="1296144"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4" name="曲线连接符 31"/>
              <p:cNvCxnSpPr>
                <a:endCxn id="83" idx="1"/>
              </p:cNvCxnSpPr>
              <p:nvPr/>
            </p:nvCxnSpPr>
            <p:spPr>
              <a:xfrm rot="16200000" flipH="1">
                <a:off x="5409701" y="2053335"/>
                <a:ext cx="2789094" cy="1728192"/>
              </a:xfrm>
              <a:prstGeom prst="curvedConnector2">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85" name="矩形 84"/>
              <p:cNvSpPr/>
              <p:nvPr/>
            </p:nvSpPr>
            <p:spPr>
              <a:xfrm>
                <a:off x="7668344" y="5229200"/>
                <a:ext cx="129614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 name="曲线连接符 33"/>
              <p:cNvCxnSpPr/>
              <p:nvPr/>
            </p:nvCxnSpPr>
            <p:spPr>
              <a:xfrm>
                <a:off x="5364088" y="3600943"/>
                <a:ext cx="2304256" cy="1753592"/>
              </a:xfrm>
              <a:prstGeom prst="curvedConnector3">
                <a:avLst>
                  <a:gd name="adj1" fmla="val 4461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87" name="矩形 86"/>
              <p:cNvSpPr/>
              <p:nvPr/>
            </p:nvSpPr>
            <p:spPr>
              <a:xfrm>
                <a:off x="7668344" y="5065743"/>
                <a:ext cx="1296144" cy="1200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8" name="曲线连接符 35"/>
              <p:cNvCxnSpPr/>
              <p:nvPr/>
            </p:nvCxnSpPr>
            <p:spPr>
              <a:xfrm flipV="1">
                <a:off x="5427994" y="5125745"/>
                <a:ext cx="2240350" cy="1204374"/>
              </a:xfrm>
              <a:prstGeom prst="curvedConnector3">
                <a:avLst>
                  <a:gd name="adj1" fmla="val 50000"/>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
          <p:nvSpPr>
            <p:cNvPr id="67" name="圆角矩形 14"/>
            <p:cNvSpPr/>
            <p:nvPr/>
          </p:nvSpPr>
          <p:spPr>
            <a:xfrm>
              <a:off x="6219901" y="4107676"/>
              <a:ext cx="1948600" cy="1601713"/>
            </a:xfrm>
            <a:prstGeom prst="round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9" name="Rectangle 2"/>
          <p:cNvSpPr txBox="1">
            <a:spLocks noChangeArrowheads="1"/>
          </p:cNvSpPr>
          <p:nvPr/>
        </p:nvSpPr>
        <p:spPr bwMode="auto">
          <a:xfrm>
            <a:off x="5576855" y="700751"/>
            <a:ext cx="6615145" cy="4183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indent="-571500" eaLnBrk="0" hangingPunct="0">
              <a:defRPr sz="2000">
                <a:solidFill>
                  <a:schemeClr val="tx1"/>
                </a:solidFill>
                <a:latin typeface="黑体" panose="02010609060101010101" pitchFamily="49" charset="-122"/>
                <a:ea typeface="黑体" panose="02010609060101010101" pitchFamily="49" charset="-122"/>
              </a:defRPr>
            </a:lvl1pPr>
            <a:lvl2pPr marL="742950" indent="-285750" eaLnBrk="0" hangingPunct="0">
              <a:defRPr sz="2000">
                <a:solidFill>
                  <a:schemeClr val="tx1"/>
                </a:solidFill>
                <a:latin typeface="黑体" panose="02010609060101010101" pitchFamily="49" charset="-122"/>
                <a:ea typeface="黑体" panose="02010609060101010101" pitchFamily="49" charset="-122"/>
              </a:defRPr>
            </a:lvl2pPr>
            <a:lvl3pPr marL="1143000" indent="-228600" eaLnBrk="0" hangingPunct="0">
              <a:defRPr sz="2000">
                <a:solidFill>
                  <a:schemeClr val="tx1"/>
                </a:solidFill>
                <a:latin typeface="黑体" panose="02010609060101010101" pitchFamily="49" charset="-122"/>
                <a:ea typeface="黑体" panose="02010609060101010101" pitchFamily="49" charset="-122"/>
              </a:defRPr>
            </a:lvl3pPr>
            <a:lvl4pPr marL="1600200" indent="-228600" eaLnBrk="0" hangingPunct="0">
              <a:defRPr sz="2000">
                <a:solidFill>
                  <a:schemeClr val="tx1"/>
                </a:solidFill>
                <a:latin typeface="黑体" panose="02010609060101010101" pitchFamily="49" charset="-122"/>
                <a:ea typeface="黑体" panose="02010609060101010101" pitchFamily="49" charset="-122"/>
              </a:defRPr>
            </a:lvl4pPr>
            <a:lvl5pPr marL="2057400" indent="-228600" eaLnBrk="0" hangingPunct="0">
              <a:defRPr sz="2000">
                <a:solidFill>
                  <a:schemeClr val="tx1"/>
                </a:solidFill>
                <a:latin typeface="黑体" panose="02010609060101010101" pitchFamily="49" charset="-122"/>
                <a:ea typeface="黑体" panose="02010609060101010101" pitchFamily="49" charset="-122"/>
              </a:defRPr>
            </a:lvl5pPr>
            <a:lvl6pPr marL="2514600" indent="-228600" algn="ctr" eaLnBrk="0" fontAlgn="base" hangingPunct="0">
              <a:lnSpc>
                <a:spcPct val="90000"/>
              </a:lnSpc>
              <a:spcBef>
                <a:spcPct val="20000"/>
              </a:spcBef>
              <a:spcAft>
                <a:spcPct val="0"/>
              </a:spcAft>
              <a:buClr>
                <a:schemeClr val="bg2"/>
              </a:buClr>
              <a:buSzPct val="75000"/>
              <a:buFont typeface="Wingdings" panose="05000000000000000000" pitchFamily="2" charset="2"/>
              <a:defRPr sz="2000">
                <a:solidFill>
                  <a:schemeClr val="tx1"/>
                </a:solidFill>
                <a:latin typeface="黑体" panose="02010609060101010101" pitchFamily="49" charset="-122"/>
                <a:ea typeface="黑体" panose="02010609060101010101" pitchFamily="49" charset="-122"/>
              </a:defRPr>
            </a:lvl6pPr>
            <a:lvl7pPr marL="2971800" indent="-228600" algn="ctr" eaLnBrk="0" fontAlgn="base" hangingPunct="0">
              <a:lnSpc>
                <a:spcPct val="90000"/>
              </a:lnSpc>
              <a:spcBef>
                <a:spcPct val="20000"/>
              </a:spcBef>
              <a:spcAft>
                <a:spcPct val="0"/>
              </a:spcAft>
              <a:buClr>
                <a:schemeClr val="bg2"/>
              </a:buClr>
              <a:buSzPct val="75000"/>
              <a:buFont typeface="Wingdings" panose="05000000000000000000" pitchFamily="2" charset="2"/>
              <a:defRPr sz="2000">
                <a:solidFill>
                  <a:schemeClr val="tx1"/>
                </a:solidFill>
                <a:latin typeface="黑体" panose="02010609060101010101" pitchFamily="49" charset="-122"/>
                <a:ea typeface="黑体" panose="02010609060101010101" pitchFamily="49" charset="-122"/>
              </a:defRPr>
            </a:lvl7pPr>
            <a:lvl8pPr marL="3429000" indent="-228600" algn="ctr" eaLnBrk="0" fontAlgn="base" hangingPunct="0">
              <a:lnSpc>
                <a:spcPct val="90000"/>
              </a:lnSpc>
              <a:spcBef>
                <a:spcPct val="20000"/>
              </a:spcBef>
              <a:spcAft>
                <a:spcPct val="0"/>
              </a:spcAft>
              <a:buClr>
                <a:schemeClr val="bg2"/>
              </a:buClr>
              <a:buSzPct val="75000"/>
              <a:buFont typeface="Wingdings" panose="05000000000000000000" pitchFamily="2" charset="2"/>
              <a:defRPr sz="2000">
                <a:solidFill>
                  <a:schemeClr val="tx1"/>
                </a:solidFill>
                <a:latin typeface="黑体" panose="02010609060101010101" pitchFamily="49" charset="-122"/>
                <a:ea typeface="黑体" panose="02010609060101010101" pitchFamily="49" charset="-122"/>
              </a:defRPr>
            </a:lvl8pPr>
            <a:lvl9pPr marL="3886200" indent="-228600" algn="ctr" eaLnBrk="0" fontAlgn="base" hangingPunct="0">
              <a:lnSpc>
                <a:spcPct val="90000"/>
              </a:lnSpc>
              <a:spcBef>
                <a:spcPct val="20000"/>
              </a:spcBef>
              <a:spcAft>
                <a:spcPct val="0"/>
              </a:spcAft>
              <a:buClr>
                <a:schemeClr val="bg2"/>
              </a:buClr>
              <a:buSzPct val="75000"/>
              <a:buFont typeface="Wingdings" panose="05000000000000000000" pitchFamily="2" charset="2"/>
              <a:defRPr sz="2000">
                <a:solidFill>
                  <a:schemeClr val="tx1"/>
                </a:solidFill>
                <a:latin typeface="黑体" panose="02010609060101010101" pitchFamily="49" charset="-122"/>
                <a:ea typeface="黑体" panose="02010609060101010101" pitchFamily="49" charset="-122"/>
              </a:defRPr>
            </a:lvl9pPr>
          </a:lstStyle>
          <a:p>
            <a:pPr algn="just">
              <a:buFont typeface="Wingdings" panose="05000000000000000000" pitchFamily="2" charset="2"/>
              <a:buChar char="o"/>
            </a:pPr>
            <a:r>
              <a:rPr lang="zh-CN" altLang="en-US" b="0" dirty="0">
                <a:latin typeface="Times New Roman" panose="02020603050405020304" pitchFamily="16" charset="0"/>
                <a:cs typeface="Times New Roman" panose="02020603050405020304" pitchFamily="16" charset="0"/>
              </a:rPr>
              <a:t>从概念的专业分类</a:t>
            </a:r>
            <a:r>
              <a:rPr lang="en-US" altLang="zh-CN" b="0" dirty="0">
                <a:latin typeface="Times New Roman" panose="02020603050405020304" pitchFamily="16" charset="0"/>
                <a:cs typeface="Times New Roman" panose="02020603050405020304" pitchFamily="16" charset="0"/>
              </a:rPr>
              <a:t>(</a:t>
            </a:r>
            <a:r>
              <a:rPr lang="en-US" altLang="zh-CN" b="0" dirty="0">
                <a:solidFill>
                  <a:srgbClr val="FF0000"/>
                </a:solidFill>
                <a:latin typeface="Times New Roman" panose="02020603050405020304" pitchFamily="16" charset="0"/>
                <a:cs typeface="Times New Roman" panose="02020603050405020304" pitchFamily="16" charset="0"/>
              </a:rPr>
              <a:t>taxonomy</a:t>
            </a:r>
            <a:r>
              <a:rPr lang="en-US" altLang="zh-CN" b="0" dirty="0">
                <a:latin typeface="Times New Roman" panose="02020603050405020304" pitchFamily="16" charset="0"/>
                <a:cs typeface="Times New Roman" panose="02020603050405020304" pitchFamily="16" charset="0"/>
              </a:rPr>
              <a:t>)</a:t>
            </a:r>
            <a:r>
              <a:rPr lang="zh-CN" altLang="en-US" b="0" dirty="0">
                <a:latin typeface="Times New Roman" panose="02020603050405020304" pitchFamily="16" charset="0"/>
                <a:cs typeface="Times New Roman" panose="02020603050405020304" pitchFamily="16" charset="0"/>
              </a:rPr>
              <a:t>到大众分类</a:t>
            </a:r>
            <a:r>
              <a:rPr lang="en-US" altLang="zh-CN" b="0" dirty="0">
                <a:latin typeface="Times New Roman" panose="02020603050405020304" pitchFamily="16" charset="0"/>
                <a:cs typeface="Times New Roman" panose="02020603050405020304" pitchFamily="16" charset="0"/>
              </a:rPr>
              <a:t>(</a:t>
            </a:r>
            <a:r>
              <a:rPr lang="en-US" altLang="zh-CN" b="0" dirty="0">
                <a:solidFill>
                  <a:srgbClr val="FF0000"/>
                </a:solidFill>
                <a:latin typeface="Times New Roman" panose="02020603050405020304" pitchFamily="16" charset="0"/>
                <a:cs typeface="Times New Roman" panose="02020603050405020304" pitchFamily="16" charset="0"/>
              </a:rPr>
              <a:t>folksonomy</a:t>
            </a:r>
            <a:r>
              <a:rPr lang="en-US" altLang="zh-CN" b="0" dirty="0">
                <a:latin typeface="Times New Roman" panose="02020603050405020304" pitchFamily="16" charset="0"/>
                <a:cs typeface="Times New Roman" panose="02020603050405020304" pitchFamily="16" charset="0"/>
              </a:rPr>
              <a:t>)</a:t>
            </a:r>
            <a:r>
              <a:rPr lang="zh-CN" altLang="en-US" b="0" dirty="0">
                <a:latin typeface="Times New Roman" panose="02020603050405020304" pitchFamily="16" charset="0"/>
                <a:cs typeface="Times New Roman" panose="02020603050405020304" pitchFamily="16" charset="0"/>
              </a:rPr>
              <a:t>，即用户趋向于用自我定义的标签对内容进行组织和分类。</a:t>
            </a:r>
            <a:endParaRPr lang="en-US" altLang="zh-CN" b="0" dirty="0">
              <a:latin typeface="Times New Roman" panose="02020603050405020304" pitchFamily="16" charset="0"/>
              <a:cs typeface="Times New Roman" panose="02020603050405020304" pitchFamily="16" charset="0"/>
            </a:endParaRPr>
          </a:p>
          <a:p>
            <a:pPr algn="just">
              <a:buFont typeface="Wingdings" panose="05000000000000000000" pitchFamily="2" charset="2"/>
              <a:buChar char="o"/>
            </a:pPr>
            <a:r>
              <a:rPr lang="en-US" altLang="zh-CN" b="0" dirty="0">
                <a:latin typeface="Times New Roman" panose="02020603050405020304" pitchFamily="16" charset="0"/>
                <a:cs typeface="Times New Roman" panose="02020603050405020304" pitchFamily="16" charset="0"/>
              </a:rPr>
              <a:t>44</a:t>
            </a:r>
            <a:r>
              <a:rPr lang="zh-CN" altLang="en-US" b="0" dirty="0">
                <a:latin typeface="Times New Roman" panose="02020603050405020304" pitchFamily="16" charset="0"/>
                <a:cs typeface="Times New Roman" panose="02020603050405020304" pitchFamily="16" charset="0"/>
              </a:rPr>
              <a:t>个类别标签</a:t>
            </a:r>
            <a:r>
              <a:rPr lang="en-US" altLang="zh-CN" b="0" dirty="0">
                <a:latin typeface="Times New Roman" panose="02020603050405020304" pitchFamily="16" charset="0"/>
                <a:cs typeface="Times New Roman" panose="02020603050405020304" pitchFamily="16" charset="0"/>
              </a:rPr>
              <a:t>: Bill Gates,1955 births, American billionaires, American chairmen of corporations, American computer, business people, American computer programmers, American financiers, American humanitarians, American inventors, American investors, American nonprofit chief executives, American people of English descent, American people of German descent, American people of Scotch-Irish descent, American people of Scottish descent ,American philanthropists, American Roman Catholics, American software engineers, American technology chief executives ,American technology company founders, American technology writers, Big History, Bill &amp; Melinda Gates Foundation ,people Business, people from Seattle, Business people in software, Directors of Berkshire Hathaway…..</a:t>
            </a:r>
            <a:endParaRPr lang="en-US" altLang="zh-CN" b="0" dirty="0">
              <a:latin typeface="Times New Roman" panose="02020603050405020304" pitchFamily="16" charset="0"/>
              <a:cs typeface="Times New Roman" panose="02020603050405020304" pitchFamily="16" charset="0"/>
            </a:endParaRPr>
          </a:p>
          <a:p>
            <a:pPr algn="just">
              <a:buFont typeface="Wingdings" panose="05000000000000000000" pitchFamily="2" charset="2"/>
              <a:buChar char="o"/>
            </a:pPr>
            <a:endParaRPr lang="en-US" altLang="zh-CN" sz="1400" b="0" dirty="0">
              <a:latin typeface="Times New Roman" panose="02020603050405020304" pitchFamily="16" charset="0"/>
              <a:cs typeface="Times New Roman" panose="02020603050405020304" pitchFamily="16" charset="0"/>
            </a:endParaRPr>
          </a:p>
          <a:p>
            <a:pPr lvl="1" algn="just">
              <a:buFont typeface="Wingdings" panose="05000000000000000000" pitchFamily="2" charset="2"/>
              <a:buChar char="o"/>
            </a:pPr>
            <a:endParaRPr lang="en-US" altLang="zh-CN" sz="1400" b="0" dirty="0">
              <a:latin typeface="Times New Roman" panose="02020603050405020304" pitchFamily="16" charset="0"/>
              <a:cs typeface="Times New Roman" panose="02020603050405020304" pitchFamily="16" charset="0"/>
            </a:endParaRPr>
          </a:p>
        </p:txBody>
      </p:sp>
      <p:sp>
        <p:nvSpPr>
          <p:cNvPr id="90" name="Freeform 21"/>
          <p:cNvSpPr/>
          <p:nvPr/>
        </p:nvSpPr>
        <p:spPr bwMode="gray">
          <a:xfrm flipH="1">
            <a:off x="5482130" y="4466252"/>
            <a:ext cx="733770" cy="353095"/>
          </a:xfrm>
          <a:prstGeom prst="leftArrow">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alpha val="0"/>
                </a:srgbClr>
              </a:gs>
            </a:gsLst>
            <a:lin ang="0" scaled="1"/>
            <a:tileRect/>
          </a:gradFill>
          <a:ln w="0">
            <a:noFill/>
            <a:prstDash val="solid"/>
            <a:round/>
          </a:ln>
        </p:spPr>
        <p:txBody>
          <a:bodyPr/>
          <a:lstStyle>
            <a:defPPr>
              <a:defRPr lang="zh-CN"/>
            </a:defPPr>
            <a:lvl1pPr algn="l" rtl="0" fontAlgn="base">
              <a:spcBef>
                <a:spcPct val="0"/>
              </a:spcBef>
              <a:spcAft>
                <a:spcPct val="0"/>
              </a:spcAft>
              <a:buClr>
                <a:schemeClr val="accent2"/>
              </a:buClr>
              <a:buFont typeface="Wingdings" panose="05000000000000000000" pitchFamily="2" charset="2"/>
              <a:defRPr b="1" kern="1200">
                <a:solidFill>
                  <a:schemeClr val="tx1"/>
                </a:solidFill>
                <a:latin typeface="Times New Roman" panose="02020603050405020304" pitchFamily="16" charset="0"/>
                <a:ea typeface="宋体" panose="02010600030101010101" pitchFamily="2" charset="-122"/>
                <a:cs typeface="+mn-cs"/>
              </a:defRPr>
            </a:lvl1pPr>
            <a:lvl2pPr marL="457200" algn="l" rtl="0" fontAlgn="base">
              <a:spcBef>
                <a:spcPct val="0"/>
              </a:spcBef>
              <a:spcAft>
                <a:spcPct val="0"/>
              </a:spcAft>
              <a:buClr>
                <a:schemeClr val="accent2"/>
              </a:buClr>
              <a:buFont typeface="Wingdings" panose="05000000000000000000" pitchFamily="2" charset="2"/>
              <a:defRPr b="1" kern="1200">
                <a:solidFill>
                  <a:schemeClr val="tx1"/>
                </a:solidFill>
                <a:latin typeface="Times New Roman" panose="02020603050405020304" pitchFamily="16" charset="0"/>
                <a:ea typeface="宋体" panose="02010600030101010101" pitchFamily="2" charset="-122"/>
                <a:cs typeface="+mn-cs"/>
              </a:defRPr>
            </a:lvl2pPr>
            <a:lvl3pPr marL="914400" algn="l" rtl="0" fontAlgn="base">
              <a:spcBef>
                <a:spcPct val="0"/>
              </a:spcBef>
              <a:spcAft>
                <a:spcPct val="0"/>
              </a:spcAft>
              <a:buClr>
                <a:schemeClr val="accent2"/>
              </a:buClr>
              <a:buFont typeface="Wingdings" panose="05000000000000000000" pitchFamily="2" charset="2"/>
              <a:defRPr b="1" kern="1200">
                <a:solidFill>
                  <a:schemeClr val="tx1"/>
                </a:solidFill>
                <a:latin typeface="Times New Roman" panose="02020603050405020304" pitchFamily="16" charset="0"/>
                <a:ea typeface="宋体" panose="02010600030101010101" pitchFamily="2" charset="-122"/>
                <a:cs typeface="+mn-cs"/>
              </a:defRPr>
            </a:lvl3pPr>
            <a:lvl4pPr marL="1371600" algn="l" rtl="0" fontAlgn="base">
              <a:spcBef>
                <a:spcPct val="0"/>
              </a:spcBef>
              <a:spcAft>
                <a:spcPct val="0"/>
              </a:spcAft>
              <a:buClr>
                <a:schemeClr val="accent2"/>
              </a:buClr>
              <a:buFont typeface="Wingdings" panose="05000000000000000000" pitchFamily="2" charset="2"/>
              <a:defRPr b="1" kern="1200">
                <a:solidFill>
                  <a:schemeClr val="tx1"/>
                </a:solidFill>
                <a:latin typeface="Times New Roman" panose="02020603050405020304" pitchFamily="16" charset="0"/>
                <a:ea typeface="宋体" panose="02010600030101010101" pitchFamily="2" charset="-122"/>
                <a:cs typeface="+mn-cs"/>
              </a:defRPr>
            </a:lvl4pPr>
            <a:lvl5pPr marL="1828800" algn="l" rtl="0" fontAlgn="base">
              <a:spcBef>
                <a:spcPct val="0"/>
              </a:spcBef>
              <a:spcAft>
                <a:spcPct val="0"/>
              </a:spcAft>
              <a:buClr>
                <a:schemeClr val="accent2"/>
              </a:buClr>
              <a:buFont typeface="Wingdings" panose="05000000000000000000" pitchFamily="2" charset="2"/>
              <a:defRPr b="1" kern="1200">
                <a:solidFill>
                  <a:schemeClr val="tx1"/>
                </a:solidFill>
                <a:latin typeface="Times New Roman" panose="02020603050405020304" pitchFamily="16" charset="0"/>
                <a:ea typeface="宋体" panose="02010600030101010101" pitchFamily="2" charset="-122"/>
                <a:cs typeface="+mn-cs"/>
              </a:defRPr>
            </a:lvl5pPr>
            <a:lvl6pPr marL="2286000" algn="l" defTabSz="914400" rtl="0" eaLnBrk="1" latinLnBrk="0" hangingPunct="1">
              <a:defRPr b="1" kern="1200">
                <a:solidFill>
                  <a:schemeClr val="tx1"/>
                </a:solidFill>
                <a:latin typeface="Times New Roman" panose="02020603050405020304" pitchFamily="16" charset="0"/>
                <a:ea typeface="宋体" panose="02010600030101010101" pitchFamily="2" charset="-122"/>
                <a:cs typeface="+mn-cs"/>
              </a:defRPr>
            </a:lvl6pPr>
            <a:lvl7pPr marL="2743200" algn="l" defTabSz="914400" rtl="0" eaLnBrk="1" latinLnBrk="0" hangingPunct="1">
              <a:defRPr b="1" kern="1200">
                <a:solidFill>
                  <a:schemeClr val="tx1"/>
                </a:solidFill>
                <a:latin typeface="Times New Roman" panose="02020603050405020304" pitchFamily="16" charset="0"/>
                <a:ea typeface="宋体" panose="02010600030101010101" pitchFamily="2" charset="-122"/>
                <a:cs typeface="+mn-cs"/>
              </a:defRPr>
            </a:lvl7pPr>
            <a:lvl8pPr marL="3200400" algn="l" defTabSz="914400" rtl="0" eaLnBrk="1" latinLnBrk="0" hangingPunct="1">
              <a:defRPr b="1" kern="1200">
                <a:solidFill>
                  <a:schemeClr val="tx1"/>
                </a:solidFill>
                <a:latin typeface="Times New Roman" panose="02020603050405020304" pitchFamily="16" charset="0"/>
                <a:ea typeface="宋体" panose="02010600030101010101" pitchFamily="2" charset="-122"/>
                <a:cs typeface="+mn-cs"/>
              </a:defRPr>
            </a:lvl8pPr>
            <a:lvl9pPr marL="3657600" algn="l" defTabSz="914400" rtl="0" eaLnBrk="1" latinLnBrk="0" hangingPunct="1">
              <a:defRPr b="1" kern="1200">
                <a:solidFill>
                  <a:schemeClr val="tx1"/>
                </a:solidFill>
                <a:latin typeface="Times New Roman" panose="02020603050405020304" pitchFamily="16" charset="0"/>
                <a:ea typeface="宋体" panose="02010600030101010101" pitchFamily="2" charset="-122"/>
                <a:cs typeface="+mn-cs"/>
              </a:defRPr>
            </a:lvl9pPr>
          </a:lstStyle>
          <a:p>
            <a:pPr>
              <a:buClr>
                <a:srgbClr val="CC0000"/>
              </a:buClr>
              <a:defRPr/>
            </a:pPr>
            <a:endParaRPr lang="zh-CN" altLang="en-US">
              <a:solidFill>
                <a:srgbClr val="000000"/>
              </a:solidFill>
              <a:latin typeface="微软雅黑" panose="020B0503020204020204" charset="-122"/>
              <a:ea typeface="微软雅黑" panose="020B0503020204020204"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知识图谱构造流程：以</a:t>
            </a:r>
            <a:r>
              <a:rPr lang="en-US" altLang="zh-CN" dirty="0"/>
              <a:t>Wiki</a:t>
            </a:r>
            <a:r>
              <a:rPr lang="zh-CN" altLang="en-US" dirty="0"/>
              <a:t>为例子</a:t>
            </a:r>
            <a:endParaRPr lang="zh-CN" altLang="en-US" dirty="0"/>
          </a:p>
        </p:txBody>
      </p:sp>
      <p:pic>
        <p:nvPicPr>
          <p:cNvPr id="6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0131" y="4830090"/>
            <a:ext cx="5364103" cy="10929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5" name="组合 11"/>
          <p:cNvGrpSpPr/>
          <p:nvPr/>
        </p:nvGrpSpPr>
        <p:grpSpPr>
          <a:xfrm>
            <a:off x="280131" y="812883"/>
            <a:ext cx="5296724" cy="3578081"/>
            <a:chOff x="3927395" y="1568284"/>
            <a:chExt cx="4241106" cy="4720241"/>
          </a:xfrm>
        </p:grpSpPr>
        <p:grpSp>
          <p:nvGrpSpPr>
            <p:cNvPr id="66" name="组合 44"/>
            <p:cNvGrpSpPr/>
            <p:nvPr/>
          </p:nvGrpSpPr>
          <p:grpSpPr>
            <a:xfrm>
              <a:off x="3927395" y="1568284"/>
              <a:ext cx="4222859" cy="4720241"/>
              <a:chOff x="4211960" y="1010939"/>
              <a:chExt cx="4932040" cy="5659577"/>
            </a:xfrm>
          </p:grpSpPr>
          <p:sp>
            <p:nvSpPr>
              <p:cNvPr id="68" name="矩形 67"/>
              <p:cNvSpPr/>
              <p:nvPr/>
            </p:nvSpPr>
            <p:spPr>
              <a:xfrm>
                <a:off x="4211960" y="1010939"/>
                <a:ext cx="4932040" cy="565957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pic>
            <p:nvPicPr>
              <p:cNvPr id="69" name="Picture 3" descr="C:\Users\J\Desktop\ppt\QQ截图2014030423163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31282" y="1089493"/>
                <a:ext cx="2145445" cy="480481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00807" y="1125747"/>
                <a:ext cx="2466975"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1" name="直接连接符 70"/>
              <p:cNvCxnSpPr/>
              <p:nvPr/>
            </p:nvCxnSpPr>
            <p:spPr>
              <a:xfrm>
                <a:off x="4499992" y="1522884"/>
                <a:ext cx="144016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pic>
            <p:nvPicPr>
              <p:cNvPr id="72"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0807" y="3016125"/>
                <a:ext cx="2467347" cy="186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3" name="直接连接符 72"/>
              <p:cNvCxnSpPr/>
              <p:nvPr/>
            </p:nvCxnSpPr>
            <p:spPr>
              <a:xfrm>
                <a:off x="4400807" y="3246884"/>
                <a:ext cx="2277173"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74" name="直接连接符 73"/>
              <p:cNvCxnSpPr/>
              <p:nvPr/>
            </p:nvCxnSpPr>
            <p:spPr>
              <a:xfrm>
                <a:off x="4400807" y="3414559"/>
                <a:ext cx="2277173"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75" name="直接连接符 74"/>
              <p:cNvCxnSpPr/>
              <p:nvPr/>
            </p:nvCxnSpPr>
            <p:spPr>
              <a:xfrm>
                <a:off x="4403000" y="3619624"/>
                <a:ext cx="961088"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pic>
            <p:nvPicPr>
              <p:cNvPr id="76" name="Picture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00806" y="4870325"/>
                <a:ext cx="2463031" cy="150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7" name="直接连接符 76"/>
              <p:cNvCxnSpPr/>
              <p:nvPr/>
            </p:nvCxnSpPr>
            <p:spPr>
              <a:xfrm>
                <a:off x="5288756" y="5789634"/>
                <a:ext cx="144016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78" name="直接连接符 77"/>
              <p:cNvCxnSpPr/>
              <p:nvPr/>
            </p:nvCxnSpPr>
            <p:spPr>
              <a:xfrm>
                <a:off x="4434673" y="5976132"/>
                <a:ext cx="144016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79" name="直接连接符 78"/>
              <p:cNvCxnSpPr/>
              <p:nvPr/>
            </p:nvCxnSpPr>
            <p:spPr>
              <a:xfrm>
                <a:off x="5364088" y="5976132"/>
                <a:ext cx="144016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80" name="直接连接符 79"/>
              <p:cNvCxnSpPr/>
              <p:nvPr/>
            </p:nvCxnSpPr>
            <p:spPr>
              <a:xfrm>
                <a:off x="4457251" y="6158012"/>
                <a:ext cx="144016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81" name="直接连接符 80"/>
              <p:cNvCxnSpPr/>
              <p:nvPr/>
            </p:nvCxnSpPr>
            <p:spPr>
              <a:xfrm>
                <a:off x="5427994" y="6158012"/>
                <a:ext cx="144016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82" name="直接连接符 81"/>
              <p:cNvCxnSpPr/>
              <p:nvPr/>
            </p:nvCxnSpPr>
            <p:spPr>
              <a:xfrm>
                <a:off x="4414289" y="6330119"/>
                <a:ext cx="1013705"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
            <p:nvSpPr>
              <p:cNvPr id="83" name="矩形 82"/>
              <p:cNvSpPr/>
              <p:nvPr/>
            </p:nvSpPr>
            <p:spPr>
              <a:xfrm>
                <a:off x="7668344" y="4239970"/>
                <a:ext cx="1296144"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4" name="曲线连接符 31"/>
              <p:cNvCxnSpPr>
                <a:endCxn id="83" idx="1"/>
              </p:cNvCxnSpPr>
              <p:nvPr/>
            </p:nvCxnSpPr>
            <p:spPr>
              <a:xfrm rot="16200000" flipH="1">
                <a:off x="5409701" y="2053335"/>
                <a:ext cx="2789094" cy="1728192"/>
              </a:xfrm>
              <a:prstGeom prst="curvedConnector2">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85" name="矩形 84"/>
              <p:cNvSpPr/>
              <p:nvPr/>
            </p:nvSpPr>
            <p:spPr>
              <a:xfrm>
                <a:off x="7668344" y="5229200"/>
                <a:ext cx="129614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 name="曲线连接符 33"/>
              <p:cNvCxnSpPr/>
              <p:nvPr/>
            </p:nvCxnSpPr>
            <p:spPr>
              <a:xfrm>
                <a:off x="5364088" y="3600943"/>
                <a:ext cx="2304256" cy="1753592"/>
              </a:xfrm>
              <a:prstGeom prst="curvedConnector3">
                <a:avLst>
                  <a:gd name="adj1" fmla="val 4461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87" name="矩形 86"/>
              <p:cNvSpPr/>
              <p:nvPr/>
            </p:nvSpPr>
            <p:spPr>
              <a:xfrm>
                <a:off x="7668344" y="5065743"/>
                <a:ext cx="1296144" cy="1200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8" name="曲线连接符 35"/>
              <p:cNvCxnSpPr/>
              <p:nvPr/>
            </p:nvCxnSpPr>
            <p:spPr>
              <a:xfrm flipV="1">
                <a:off x="5427994" y="5125745"/>
                <a:ext cx="2240350" cy="1204374"/>
              </a:xfrm>
              <a:prstGeom prst="curvedConnector3">
                <a:avLst>
                  <a:gd name="adj1" fmla="val 50000"/>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
          <p:nvSpPr>
            <p:cNvPr id="67" name="圆角矩形 14"/>
            <p:cNvSpPr/>
            <p:nvPr/>
          </p:nvSpPr>
          <p:spPr>
            <a:xfrm>
              <a:off x="6219901" y="4107676"/>
              <a:ext cx="1948600" cy="1601713"/>
            </a:xfrm>
            <a:prstGeom prst="round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0" name="Freeform 21"/>
          <p:cNvSpPr/>
          <p:nvPr/>
        </p:nvSpPr>
        <p:spPr bwMode="gray">
          <a:xfrm flipH="1">
            <a:off x="5667285" y="2670739"/>
            <a:ext cx="733770" cy="353095"/>
          </a:xfrm>
          <a:prstGeom prst="leftArrow">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alpha val="0"/>
                </a:srgbClr>
              </a:gs>
            </a:gsLst>
            <a:lin ang="0" scaled="1"/>
            <a:tileRect/>
          </a:gradFill>
          <a:ln w="0">
            <a:noFill/>
            <a:prstDash val="solid"/>
            <a:round/>
          </a:ln>
        </p:spPr>
        <p:txBody>
          <a:bodyPr/>
          <a:lstStyle>
            <a:defPPr>
              <a:defRPr lang="zh-CN"/>
            </a:defPPr>
            <a:lvl1pPr algn="l" rtl="0" fontAlgn="base">
              <a:spcBef>
                <a:spcPct val="0"/>
              </a:spcBef>
              <a:spcAft>
                <a:spcPct val="0"/>
              </a:spcAft>
              <a:buClr>
                <a:schemeClr val="accent2"/>
              </a:buClr>
              <a:buFont typeface="Wingdings" panose="05000000000000000000" pitchFamily="2" charset="2"/>
              <a:defRPr b="1" kern="1200">
                <a:solidFill>
                  <a:schemeClr val="tx1"/>
                </a:solidFill>
                <a:latin typeface="Times New Roman" panose="02020603050405020304" pitchFamily="16" charset="0"/>
                <a:ea typeface="宋体" panose="02010600030101010101" pitchFamily="2" charset="-122"/>
                <a:cs typeface="+mn-cs"/>
              </a:defRPr>
            </a:lvl1pPr>
            <a:lvl2pPr marL="457200" algn="l" rtl="0" fontAlgn="base">
              <a:spcBef>
                <a:spcPct val="0"/>
              </a:spcBef>
              <a:spcAft>
                <a:spcPct val="0"/>
              </a:spcAft>
              <a:buClr>
                <a:schemeClr val="accent2"/>
              </a:buClr>
              <a:buFont typeface="Wingdings" panose="05000000000000000000" pitchFamily="2" charset="2"/>
              <a:defRPr b="1" kern="1200">
                <a:solidFill>
                  <a:schemeClr val="tx1"/>
                </a:solidFill>
                <a:latin typeface="Times New Roman" panose="02020603050405020304" pitchFamily="16" charset="0"/>
                <a:ea typeface="宋体" panose="02010600030101010101" pitchFamily="2" charset="-122"/>
                <a:cs typeface="+mn-cs"/>
              </a:defRPr>
            </a:lvl2pPr>
            <a:lvl3pPr marL="914400" algn="l" rtl="0" fontAlgn="base">
              <a:spcBef>
                <a:spcPct val="0"/>
              </a:spcBef>
              <a:spcAft>
                <a:spcPct val="0"/>
              </a:spcAft>
              <a:buClr>
                <a:schemeClr val="accent2"/>
              </a:buClr>
              <a:buFont typeface="Wingdings" panose="05000000000000000000" pitchFamily="2" charset="2"/>
              <a:defRPr b="1" kern="1200">
                <a:solidFill>
                  <a:schemeClr val="tx1"/>
                </a:solidFill>
                <a:latin typeface="Times New Roman" panose="02020603050405020304" pitchFamily="16" charset="0"/>
                <a:ea typeface="宋体" panose="02010600030101010101" pitchFamily="2" charset="-122"/>
                <a:cs typeface="+mn-cs"/>
              </a:defRPr>
            </a:lvl3pPr>
            <a:lvl4pPr marL="1371600" algn="l" rtl="0" fontAlgn="base">
              <a:spcBef>
                <a:spcPct val="0"/>
              </a:spcBef>
              <a:spcAft>
                <a:spcPct val="0"/>
              </a:spcAft>
              <a:buClr>
                <a:schemeClr val="accent2"/>
              </a:buClr>
              <a:buFont typeface="Wingdings" panose="05000000000000000000" pitchFamily="2" charset="2"/>
              <a:defRPr b="1" kern="1200">
                <a:solidFill>
                  <a:schemeClr val="tx1"/>
                </a:solidFill>
                <a:latin typeface="Times New Roman" panose="02020603050405020304" pitchFamily="16" charset="0"/>
                <a:ea typeface="宋体" panose="02010600030101010101" pitchFamily="2" charset="-122"/>
                <a:cs typeface="+mn-cs"/>
              </a:defRPr>
            </a:lvl4pPr>
            <a:lvl5pPr marL="1828800" algn="l" rtl="0" fontAlgn="base">
              <a:spcBef>
                <a:spcPct val="0"/>
              </a:spcBef>
              <a:spcAft>
                <a:spcPct val="0"/>
              </a:spcAft>
              <a:buClr>
                <a:schemeClr val="accent2"/>
              </a:buClr>
              <a:buFont typeface="Wingdings" panose="05000000000000000000" pitchFamily="2" charset="2"/>
              <a:defRPr b="1" kern="1200">
                <a:solidFill>
                  <a:schemeClr val="tx1"/>
                </a:solidFill>
                <a:latin typeface="Times New Roman" panose="02020603050405020304" pitchFamily="16" charset="0"/>
                <a:ea typeface="宋体" panose="02010600030101010101" pitchFamily="2" charset="-122"/>
                <a:cs typeface="+mn-cs"/>
              </a:defRPr>
            </a:lvl5pPr>
            <a:lvl6pPr marL="2286000" algn="l" defTabSz="914400" rtl="0" eaLnBrk="1" latinLnBrk="0" hangingPunct="1">
              <a:defRPr b="1" kern="1200">
                <a:solidFill>
                  <a:schemeClr val="tx1"/>
                </a:solidFill>
                <a:latin typeface="Times New Roman" panose="02020603050405020304" pitchFamily="16" charset="0"/>
                <a:ea typeface="宋体" panose="02010600030101010101" pitchFamily="2" charset="-122"/>
                <a:cs typeface="+mn-cs"/>
              </a:defRPr>
            </a:lvl6pPr>
            <a:lvl7pPr marL="2743200" algn="l" defTabSz="914400" rtl="0" eaLnBrk="1" latinLnBrk="0" hangingPunct="1">
              <a:defRPr b="1" kern="1200">
                <a:solidFill>
                  <a:schemeClr val="tx1"/>
                </a:solidFill>
                <a:latin typeface="Times New Roman" panose="02020603050405020304" pitchFamily="16" charset="0"/>
                <a:ea typeface="宋体" panose="02010600030101010101" pitchFamily="2" charset="-122"/>
                <a:cs typeface="+mn-cs"/>
              </a:defRPr>
            </a:lvl7pPr>
            <a:lvl8pPr marL="3200400" algn="l" defTabSz="914400" rtl="0" eaLnBrk="1" latinLnBrk="0" hangingPunct="1">
              <a:defRPr b="1" kern="1200">
                <a:solidFill>
                  <a:schemeClr val="tx1"/>
                </a:solidFill>
                <a:latin typeface="Times New Roman" panose="02020603050405020304" pitchFamily="16" charset="0"/>
                <a:ea typeface="宋体" panose="02010600030101010101" pitchFamily="2" charset="-122"/>
                <a:cs typeface="+mn-cs"/>
              </a:defRPr>
            </a:lvl8pPr>
            <a:lvl9pPr marL="3657600" algn="l" defTabSz="914400" rtl="0" eaLnBrk="1" latinLnBrk="0" hangingPunct="1">
              <a:defRPr b="1" kern="1200">
                <a:solidFill>
                  <a:schemeClr val="tx1"/>
                </a:solidFill>
                <a:latin typeface="Times New Roman" panose="02020603050405020304" pitchFamily="16" charset="0"/>
                <a:ea typeface="宋体" panose="02010600030101010101" pitchFamily="2" charset="-122"/>
                <a:cs typeface="+mn-cs"/>
              </a:defRPr>
            </a:lvl9pPr>
          </a:lstStyle>
          <a:p>
            <a:pPr>
              <a:buClr>
                <a:srgbClr val="CC0000"/>
              </a:buClr>
              <a:defRPr/>
            </a:pPr>
            <a:endParaRPr lang="zh-CN" altLang="en-US">
              <a:solidFill>
                <a:srgbClr val="000000"/>
              </a:solidFill>
              <a:latin typeface="微软雅黑" panose="020B0503020204020204" charset="-122"/>
              <a:ea typeface="微软雅黑" panose="020B0503020204020204" charset="-122"/>
            </a:endParaRPr>
          </a:p>
        </p:txBody>
      </p:sp>
      <p:sp>
        <p:nvSpPr>
          <p:cNvPr id="30" name="Rectangle 2"/>
          <p:cNvSpPr txBox="1">
            <a:spLocks noChangeArrowheads="1"/>
          </p:cNvSpPr>
          <p:nvPr/>
        </p:nvSpPr>
        <p:spPr bwMode="auto">
          <a:xfrm>
            <a:off x="5824927" y="841414"/>
            <a:ext cx="5848790" cy="356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indent="-571500" eaLnBrk="0" hangingPunct="0">
              <a:defRPr sz="2000">
                <a:solidFill>
                  <a:schemeClr val="tx1"/>
                </a:solidFill>
                <a:latin typeface="黑体" panose="02010609060101010101" pitchFamily="49" charset="-122"/>
                <a:ea typeface="黑体" panose="02010609060101010101" pitchFamily="49" charset="-122"/>
              </a:defRPr>
            </a:lvl1pPr>
            <a:lvl2pPr marL="742950" indent="-285750" eaLnBrk="0" hangingPunct="0">
              <a:defRPr sz="2000">
                <a:solidFill>
                  <a:schemeClr val="tx1"/>
                </a:solidFill>
                <a:latin typeface="黑体" panose="02010609060101010101" pitchFamily="49" charset="-122"/>
                <a:ea typeface="黑体" panose="02010609060101010101" pitchFamily="49" charset="-122"/>
              </a:defRPr>
            </a:lvl2pPr>
            <a:lvl3pPr marL="1143000" indent="-228600" eaLnBrk="0" hangingPunct="0">
              <a:defRPr sz="2000">
                <a:solidFill>
                  <a:schemeClr val="tx1"/>
                </a:solidFill>
                <a:latin typeface="黑体" panose="02010609060101010101" pitchFamily="49" charset="-122"/>
                <a:ea typeface="黑体" panose="02010609060101010101" pitchFamily="49" charset="-122"/>
              </a:defRPr>
            </a:lvl3pPr>
            <a:lvl4pPr marL="1600200" indent="-228600" eaLnBrk="0" hangingPunct="0">
              <a:defRPr sz="2000">
                <a:solidFill>
                  <a:schemeClr val="tx1"/>
                </a:solidFill>
                <a:latin typeface="黑体" panose="02010609060101010101" pitchFamily="49" charset="-122"/>
                <a:ea typeface="黑体" panose="02010609060101010101" pitchFamily="49" charset="-122"/>
              </a:defRPr>
            </a:lvl4pPr>
            <a:lvl5pPr marL="2057400" indent="-228600" eaLnBrk="0" hangingPunct="0">
              <a:defRPr sz="2000">
                <a:solidFill>
                  <a:schemeClr val="tx1"/>
                </a:solidFill>
                <a:latin typeface="黑体" panose="02010609060101010101" pitchFamily="49" charset="-122"/>
                <a:ea typeface="黑体" panose="02010609060101010101" pitchFamily="49" charset="-122"/>
              </a:defRPr>
            </a:lvl5pPr>
            <a:lvl6pPr marL="2514600" indent="-228600" algn="ctr" eaLnBrk="0" fontAlgn="base" hangingPunct="0">
              <a:lnSpc>
                <a:spcPct val="90000"/>
              </a:lnSpc>
              <a:spcBef>
                <a:spcPct val="20000"/>
              </a:spcBef>
              <a:spcAft>
                <a:spcPct val="0"/>
              </a:spcAft>
              <a:buClr>
                <a:schemeClr val="bg2"/>
              </a:buClr>
              <a:buSzPct val="75000"/>
              <a:buFont typeface="Wingdings" panose="05000000000000000000" pitchFamily="2" charset="2"/>
              <a:defRPr sz="2000">
                <a:solidFill>
                  <a:schemeClr val="tx1"/>
                </a:solidFill>
                <a:latin typeface="黑体" panose="02010609060101010101" pitchFamily="49" charset="-122"/>
                <a:ea typeface="黑体" panose="02010609060101010101" pitchFamily="49" charset="-122"/>
              </a:defRPr>
            </a:lvl6pPr>
            <a:lvl7pPr marL="2971800" indent="-228600" algn="ctr" eaLnBrk="0" fontAlgn="base" hangingPunct="0">
              <a:lnSpc>
                <a:spcPct val="90000"/>
              </a:lnSpc>
              <a:spcBef>
                <a:spcPct val="20000"/>
              </a:spcBef>
              <a:spcAft>
                <a:spcPct val="0"/>
              </a:spcAft>
              <a:buClr>
                <a:schemeClr val="bg2"/>
              </a:buClr>
              <a:buSzPct val="75000"/>
              <a:buFont typeface="Wingdings" panose="05000000000000000000" pitchFamily="2" charset="2"/>
              <a:defRPr sz="2000">
                <a:solidFill>
                  <a:schemeClr val="tx1"/>
                </a:solidFill>
                <a:latin typeface="黑体" panose="02010609060101010101" pitchFamily="49" charset="-122"/>
                <a:ea typeface="黑体" panose="02010609060101010101" pitchFamily="49" charset="-122"/>
              </a:defRPr>
            </a:lvl7pPr>
            <a:lvl8pPr marL="3429000" indent="-228600" algn="ctr" eaLnBrk="0" fontAlgn="base" hangingPunct="0">
              <a:lnSpc>
                <a:spcPct val="90000"/>
              </a:lnSpc>
              <a:spcBef>
                <a:spcPct val="20000"/>
              </a:spcBef>
              <a:spcAft>
                <a:spcPct val="0"/>
              </a:spcAft>
              <a:buClr>
                <a:schemeClr val="bg2"/>
              </a:buClr>
              <a:buSzPct val="75000"/>
              <a:buFont typeface="Wingdings" panose="05000000000000000000" pitchFamily="2" charset="2"/>
              <a:defRPr sz="2000">
                <a:solidFill>
                  <a:schemeClr val="tx1"/>
                </a:solidFill>
                <a:latin typeface="黑体" panose="02010609060101010101" pitchFamily="49" charset="-122"/>
                <a:ea typeface="黑体" panose="02010609060101010101" pitchFamily="49" charset="-122"/>
              </a:defRPr>
            </a:lvl8pPr>
            <a:lvl9pPr marL="3886200" indent="-228600" algn="ctr" eaLnBrk="0" fontAlgn="base" hangingPunct="0">
              <a:lnSpc>
                <a:spcPct val="90000"/>
              </a:lnSpc>
              <a:spcBef>
                <a:spcPct val="20000"/>
              </a:spcBef>
              <a:spcAft>
                <a:spcPct val="0"/>
              </a:spcAft>
              <a:buClr>
                <a:schemeClr val="bg2"/>
              </a:buClr>
              <a:buSzPct val="75000"/>
              <a:buFont typeface="Wingdings" panose="05000000000000000000" pitchFamily="2" charset="2"/>
              <a:defRPr sz="2000">
                <a:solidFill>
                  <a:schemeClr val="tx1"/>
                </a:solidFill>
                <a:latin typeface="黑体" panose="02010609060101010101" pitchFamily="49" charset="-122"/>
                <a:ea typeface="黑体" panose="02010609060101010101" pitchFamily="49" charset="-122"/>
              </a:defRPr>
            </a:lvl9pPr>
          </a:lstStyle>
          <a:p>
            <a:pPr lvl="1" algn="just">
              <a:buFont typeface="Wingdings" panose="05000000000000000000" pitchFamily="2" charset="2"/>
              <a:buChar char="o"/>
            </a:pPr>
            <a:r>
              <a:rPr lang="zh-CN" altLang="en-US" sz="2800" b="0" dirty="0">
                <a:latin typeface="Times New Roman" panose="02020603050405020304" pitchFamily="16" charset="0"/>
                <a:cs typeface="Times New Roman" panose="02020603050405020304" pitchFamily="16" charset="0"/>
              </a:rPr>
              <a:t>手工构造的种子知识</a:t>
            </a:r>
            <a:r>
              <a:rPr lang="en-US" altLang="zh-CN" sz="2800" b="0" dirty="0">
                <a:latin typeface="Times New Roman" panose="02020603050405020304" pitchFamily="16" charset="0"/>
                <a:cs typeface="Times New Roman" panose="02020603050405020304" pitchFamily="16" charset="0"/>
              </a:rPr>
              <a:t>(</a:t>
            </a:r>
            <a:r>
              <a:rPr lang="en-US" altLang="zh-CN" sz="2800" b="0" dirty="0" err="1">
                <a:latin typeface="Times New Roman" panose="02020603050405020304" pitchFamily="16" charset="0"/>
                <a:cs typeface="Times New Roman" panose="02020603050405020304" pitchFamily="16" charset="0"/>
              </a:rPr>
              <a:t>infobox</a:t>
            </a:r>
            <a:r>
              <a:rPr lang="en-US" altLang="zh-CN" sz="2800" b="0" dirty="0">
                <a:latin typeface="Times New Roman" panose="02020603050405020304" pitchFamily="16" charset="0"/>
                <a:cs typeface="Times New Roman" panose="02020603050405020304" pitchFamily="16" charset="0"/>
              </a:rPr>
              <a:t>)</a:t>
            </a:r>
            <a:endParaRPr lang="en-US" altLang="zh-CN" sz="2800" b="0" dirty="0">
              <a:latin typeface="Times New Roman" panose="02020603050405020304" pitchFamily="16" charset="0"/>
              <a:cs typeface="Times New Roman" panose="02020603050405020304" pitchFamily="16" charset="0"/>
            </a:endParaRPr>
          </a:p>
          <a:p>
            <a:pPr lvl="1" algn="just">
              <a:buFont typeface="Wingdings" panose="05000000000000000000" pitchFamily="2" charset="2"/>
              <a:buChar char="o"/>
            </a:pPr>
            <a:r>
              <a:rPr lang="zh-CN" altLang="en-US" sz="2800" b="0" dirty="0">
                <a:latin typeface="Times New Roman" panose="02020603050405020304" pitchFamily="16" charset="0"/>
                <a:cs typeface="Times New Roman" panose="02020603050405020304" pitchFamily="16" charset="0"/>
              </a:rPr>
              <a:t>比尔盖茨这个实体用了</a:t>
            </a:r>
            <a:r>
              <a:rPr lang="en-US" altLang="zh-CN" sz="2800" b="0" dirty="0">
                <a:latin typeface="Times New Roman" panose="02020603050405020304" pitchFamily="16" charset="0"/>
                <a:cs typeface="Times New Roman" panose="02020603050405020304" pitchFamily="16" charset="0"/>
              </a:rPr>
              <a:t>13</a:t>
            </a:r>
            <a:r>
              <a:rPr lang="zh-CN" altLang="en-US" sz="2800" b="0" dirty="0">
                <a:latin typeface="Times New Roman" panose="02020603050405020304" pitchFamily="16" charset="0"/>
                <a:cs typeface="Times New Roman" panose="02020603050405020304" pitchFamily="16" charset="0"/>
              </a:rPr>
              <a:t>个属性描述、奥巴马这个实体用了</a:t>
            </a:r>
            <a:r>
              <a:rPr lang="en-US" altLang="zh-CN" sz="2800" b="0" dirty="0">
                <a:latin typeface="Times New Roman" panose="02020603050405020304" pitchFamily="16" charset="0"/>
                <a:cs typeface="Times New Roman" panose="02020603050405020304" pitchFamily="16" charset="0"/>
              </a:rPr>
              <a:t>20</a:t>
            </a:r>
            <a:r>
              <a:rPr lang="zh-CN" altLang="en-US" sz="2800" b="0" dirty="0">
                <a:latin typeface="Times New Roman" panose="02020603050405020304" pitchFamily="16" charset="0"/>
                <a:cs typeface="Times New Roman" panose="02020603050405020304" pitchFamily="16" charset="0"/>
              </a:rPr>
              <a:t>多个属性描述</a:t>
            </a:r>
            <a:r>
              <a:rPr lang="en-US" altLang="zh-CN" sz="2800" b="0" dirty="0">
                <a:latin typeface="Times New Roman" panose="02020603050405020304" pitchFamily="16" charset="0"/>
                <a:cs typeface="Times New Roman" panose="02020603050405020304" pitchFamily="16" charset="0"/>
              </a:rPr>
              <a:t>(</a:t>
            </a:r>
            <a:r>
              <a:rPr lang="zh-CN" altLang="en-US" sz="2800" b="0" dirty="0">
                <a:latin typeface="Times New Roman" panose="02020603050405020304" pitchFamily="16" charset="0"/>
                <a:cs typeface="Times New Roman" panose="02020603050405020304" pitchFamily="16" charset="0"/>
              </a:rPr>
              <a:t>由于两者均属于</a:t>
            </a:r>
            <a:r>
              <a:rPr lang="en-US" altLang="zh-CN" sz="2800" b="0" dirty="0">
                <a:latin typeface="Times New Roman" panose="02020603050405020304" pitchFamily="16" charset="0"/>
                <a:cs typeface="Times New Roman" panose="02020603050405020304" pitchFamily="16" charset="0"/>
              </a:rPr>
              <a:t>persons</a:t>
            </a:r>
            <a:r>
              <a:rPr lang="zh-CN" altLang="en-US" sz="2800" b="0" dirty="0">
                <a:latin typeface="Times New Roman" panose="02020603050405020304" pitchFamily="16" charset="0"/>
                <a:cs typeface="Times New Roman" panose="02020603050405020304" pitchFamily="16" charset="0"/>
              </a:rPr>
              <a:t>这个类别，有些属性是共享的</a:t>
            </a:r>
            <a:r>
              <a:rPr lang="en-US" altLang="zh-CN" sz="2800" b="0" dirty="0">
                <a:latin typeface="Times New Roman" panose="02020603050405020304" pitchFamily="16" charset="0"/>
                <a:cs typeface="Times New Roman" panose="02020603050405020304" pitchFamily="16" charset="0"/>
              </a:rPr>
              <a:t>)</a:t>
            </a:r>
            <a:endParaRPr lang="en-US" altLang="zh-CN" sz="2800" b="0" dirty="0">
              <a:latin typeface="Times New Roman" panose="02020603050405020304" pitchFamily="16" charset="0"/>
              <a:cs typeface="Times New Roman" panose="02020603050405020304" pitchFamily="16" charset="0"/>
            </a:endParaRPr>
          </a:p>
          <a:p>
            <a:pPr lvl="1" algn="just">
              <a:buFont typeface="Wingdings" panose="05000000000000000000" pitchFamily="2" charset="2"/>
              <a:buChar char="o"/>
            </a:pPr>
            <a:r>
              <a:rPr lang="en-US" altLang="zh-CN" sz="2800" b="0" dirty="0">
                <a:latin typeface="Times New Roman" panose="02020603050405020304" pitchFamily="16" charset="0"/>
                <a:cs typeface="Times New Roman" panose="02020603050405020304" pitchFamily="16" charset="0"/>
              </a:rPr>
              <a:t>Freebase</a:t>
            </a:r>
            <a:r>
              <a:rPr lang="zh-CN" altLang="en-US" sz="2800" b="0" dirty="0">
                <a:latin typeface="Times New Roman" panose="02020603050405020304" pitchFamily="16" charset="0"/>
                <a:cs typeface="Times New Roman" panose="02020603050405020304" pitchFamily="16" charset="0"/>
              </a:rPr>
              <a:t>中定义的</a:t>
            </a:r>
            <a:r>
              <a:rPr lang="en-US" altLang="zh-CN" sz="2800" b="0" dirty="0">
                <a:latin typeface="Times New Roman" panose="02020603050405020304" pitchFamily="16" charset="0"/>
                <a:cs typeface="Times New Roman" panose="02020603050405020304" pitchFamily="16" charset="0"/>
              </a:rPr>
              <a:t>cities</a:t>
            </a:r>
            <a:r>
              <a:rPr lang="zh-CN" altLang="en-US" sz="2800" b="0" dirty="0">
                <a:latin typeface="Times New Roman" panose="02020603050405020304" pitchFamily="16" charset="0"/>
                <a:cs typeface="Times New Roman" panose="02020603050405020304" pitchFamily="16" charset="0"/>
              </a:rPr>
              <a:t>这个概念时使用了将近</a:t>
            </a:r>
            <a:r>
              <a:rPr lang="en-US" altLang="zh-CN" sz="2800" b="0" dirty="0">
                <a:latin typeface="Times New Roman" panose="02020603050405020304" pitchFamily="16" charset="0"/>
                <a:cs typeface="Times New Roman" panose="02020603050405020304" pitchFamily="16" charset="0"/>
              </a:rPr>
              <a:t>200</a:t>
            </a:r>
            <a:r>
              <a:rPr lang="zh-CN" altLang="en-US" sz="2800" b="0" dirty="0">
                <a:latin typeface="Times New Roman" panose="02020603050405020304" pitchFamily="16" charset="0"/>
                <a:cs typeface="Times New Roman" panose="02020603050405020304" pitchFamily="16" charset="0"/>
              </a:rPr>
              <a:t>个属性，但是仍然远远不够。</a:t>
            </a:r>
            <a:endParaRPr lang="en-US" altLang="zh-CN" sz="2800" b="0" dirty="0">
              <a:latin typeface="Times New Roman" panose="02020603050405020304" pitchFamily="16" charset="0"/>
              <a:cs typeface="Times New Roman" panose="02020603050405020304" pitchFamily="16" charset="0"/>
            </a:endParaRPr>
          </a:p>
          <a:p>
            <a:pPr lvl="1" algn="just">
              <a:buFont typeface="Wingdings" panose="05000000000000000000" pitchFamily="2" charset="2"/>
              <a:buChar char="o"/>
            </a:pPr>
            <a:endParaRPr lang="en-US" altLang="zh-CN" sz="2800" b="0" dirty="0">
              <a:latin typeface="Times New Roman" panose="02020603050405020304" pitchFamily="16" charset="0"/>
              <a:cs typeface="Times New Roman" panose="02020603050405020304" pitchFamily="16" charset="0"/>
            </a:endParaRPr>
          </a:p>
          <a:p>
            <a:pPr lvl="1" algn="just">
              <a:buFont typeface="Wingdings" panose="05000000000000000000" pitchFamily="2" charset="2"/>
              <a:buChar char="o"/>
            </a:pPr>
            <a:r>
              <a:rPr lang="zh-CN" altLang="en-US" sz="2800" b="0" dirty="0">
                <a:solidFill>
                  <a:srgbClr val="C00000"/>
                </a:solidFill>
                <a:latin typeface="Times New Roman" panose="02020603050405020304" pitchFamily="16" charset="0"/>
                <a:cs typeface="Times New Roman" panose="02020603050405020304" pitchFamily="16" charset="0"/>
              </a:rPr>
              <a:t>如何发现和学习新的属性</a:t>
            </a:r>
            <a:r>
              <a:rPr lang="zh-CN" altLang="en-US" sz="2400" b="0" dirty="0">
                <a:solidFill>
                  <a:srgbClr val="C00000"/>
                </a:solidFill>
                <a:latin typeface="Times New Roman" panose="02020603050405020304" pitchFamily="16" charset="0"/>
                <a:cs typeface="Times New Roman" panose="02020603050405020304" pitchFamily="16" charset="0"/>
              </a:rPr>
              <a:t>？</a:t>
            </a:r>
            <a:endParaRPr lang="en-US" altLang="zh-CN" sz="2400" b="0" dirty="0">
              <a:solidFill>
                <a:srgbClr val="C00000"/>
              </a:solidFill>
              <a:latin typeface="Times New Roman" panose="02020603050405020304" pitchFamily="16" charset="0"/>
              <a:cs typeface="Times New Roman" panose="02020603050405020304" pitchFamily="16" charset="0"/>
            </a:endParaRPr>
          </a:p>
          <a:p>
            <a:pPr>
              <a:buFont typeface="Wingdings" panose="05000000000000000000" pitchFamily="2" charset="2"/>
              <a:buChar char="o"/>
            </a:pPr>
            <a:endParaRPr lang="en-US" altLang="zh-CN" sz="2400" b="0" dirty="0">
              <a:latin typeface="Times New Roman" panose="02020603050405020304" pitchFamily="16" charset="0"/>
              <a:cs typeface="Times New Roman" panose="02020603050405020304" pitchFamily="16" charset="0"/>
            </a:endParaRPr>
          </a:p>
          <a:p>
            <a:pPr marL="0" indent="0"/>
            <a:endParaRPr lang="en-US" altLang="zh-CN" sz="2400" b="0" dirty="0">
              <a:latin typeface="Times New Roman" panose="02020603050405020304" pitchFamily="16" charset="0"/>
              <a:cs typeface="Times New Roman" panose="02020603050405020304" pitchFamily="16"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知识图谱构造流程：以</a:t>
            </a:r>
            <a:r>
              <a:rPr lang="en-US" altLang="zh-CN" dirty="0"/>
              <a:t>Wiki</a:t>
            </a:r>
            <a:r>
              <a:rPr lang="zh-CN" altLang="en-US" dirty="0"/>
              <a:t>为例子</a:t>
            </a:r>
            <a:endParaRPr lang="zh-CN" altLang="en-US" dirty="0"/>
          </a:p>
        </p:txBody>
      </p:sp>
      <p:sp>
        <p:nvSpPr>
          <p:cNvPr id="30" name="内容占位符 40"/>
          <p:cNvSpPr>
            <a:spLocks noGrp="1"/>
          </p:cNvSpPr>
          <p:nvPr>
            <p:ph idx="1"/>
          </p:nvPr>
        </p:nvSpPr>
        <p:spPr>
          <a:xfrm>
            <a:off x="7995" y="841342"/>
            <a:ext cx="6062344" cy="5115018"/>
          </a:xfrm>
        </p:spPr>
        <p:txBody>
          <a:bodyPr>
            <a:noAutofit/>
          </a:bodyPr>
          <a:lstStyle/>
          <a:p>
            <a:pPr>
              <a:lnSpc>
                <a:spcPct val="170000"/>
              </a:lnSpc>
            </a:pP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基于机器学习算法进行概念、属性和关系学习，需要大量良好标注数据</a:t>
            </a:r>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a:p>
            <a:pPr>
              <a:lnSpc>
                <a:spcPct val="170000"/>
              </a:lnSpc>
            </a:pP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Wikipedia</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当中，英文文章占总文章数的</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38.95%</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，中文文章占</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4.75%</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，其他语言文章占</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56.30%</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。其中，</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38.60%</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的英文文章以</a:t>
            </a:r>
            <a:r>
              <a:rPr lang="en-US" altLang="zh-CN" sz="2400" dirty="0" err="1">
                <a:latin typeface="Times New Roman" panose="02020603050405020304" pitchFamily="16" charset="0"/>
                <a:ea typeface="黑体" panose="02010609060101010101" pitchFamily="49" charset="-122"/>
                <a:cs typeface="Times New Roman" panose="02020603050405020304" pitchFamily="16" charset="0"/>
              </a:rPr>
              <a:t>Infobox</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方式被标注 </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如实体属性或实体之间的关系</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21.43%</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的中文文章被标注，平均</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28.57%</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的其他语言文章被标注。</a:t>
            </a:r>
            <a:endParaRPr lang="zh-CN" altLang="en-US" sz="2400" dirty="0">
              <a:latin typeface="Times New Roman" panose="02020603050405020304" pitchFamily="16" charset="0"/>
              <a:ea typeface="黑体" panose="02010609060101010101" pitchFamily="49" charset="-122"/>
              <a:cs typeface="Times New Roman" panose="02020603050405020304" pitchFamily="16" charset="0"/>
            </a:endParaRPr>
          </a:p>
        </p:txBody>
      </p:sp>
      <p:grpSp>
        <p:nvGrpSpPr>
          <p:cNvPr id="31" name="组合 16"/>
          <p:cNvGrpSpPr/>
          <p:nvPr/>
        </p:nvGrpSpPr>
        <p:grpSpPr>
          <a:xfrm>
            <a:off x="5842476" y="841342"/>
            <a:ext cx="6044723" cy="5466152"/>
            <a:chOff x="4568608" y="1093455"/>
            <a:chExt cx="4241106" cy="5202645"/>
          </a:xfrm>
        </p:grpSpPr>
        <p:grpSp>
          <p:nvGrpSpPr>
            <p:cNvPr id="32" name="组合 11"/>
            <p:cNvGrpSpPr/>
            <p:nvPr/>
          </p:nvGrpSpPr>
          <p:grpSpPr>
            <a:xfrm>
              <a:off x="4568608" y="1093455"/>
              <a:ext cx="4241106" cy="4720241"/>
              <a:chOff x="3927395" y="1568284"/>
              <a:chExt cx="4241106" cy="4720241"/>
            </a:xfrm>
          </p:grpSpPr>
          <p:grpSp>
            <p:nvGrpSpPr>
              <p:cNvPr id="35" name="组合 44"/>
              <p:cNvGrpSpPr/>
              <p:nvPr/>
            </p:nvGrpSpPr>
            <p:grpSpPr>
              <a:xfrm>
                <a:off x="3927395" y="1568284"/>
                <a:ext cx="4222859" cy="4720241"/>
                <a:chOff x="4211960" y="1010939"/>
                <a:chExt cx="4932040" cy="5659577"/>
              </a:xfrm>
            </p:grpSpPr>
            <p:sp>
              <p:nvSpPr>
                <p:cNvPr id="37" name="矩形 36"/>
                <p:cNvSpPr/>
                <p:nvPr/>
              </p:nvSpPr>
              <p:spPr>
                <a:xfrm>
                  <a:off x="4211960" y="1010939"/>
                  <a:ext cx="4932040" cy="565957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pic>
              <p:nvPicPr>
                <p:cNvPr id="38" name="Picture 3" descr="C:\Users\J\Desktop\ppt\QQ截图20140304231637.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931282" y="1089493"/>
                  <a:ext cx="2145445" cy="480481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00807" y="1125747"/>
                  <a:ext cx="2466975"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0" name="直接连接符 39"/>
                <p:cNvCxnSpPr/>
                <p:nvPr/>
              </p:nvCxnSpPr>
              <p:spPr>
                <a:xfrm>
                  <a:off x="4499992" y="1522884"/>
                  <a:ext cx="144016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pic>
              <p:nvPicPr>
                <p:cNvPr id="41"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00807" y="3016125"/>
                  <a:ext cx="2467347" cy="186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2" name="直接连接符 41"/>
                <p:cNvCxnSpPr/>
                <p:nvPr/>
              </p:nvCxnSpPr>
              <p:spPr>
                <a:xfrm>
                  <a:off x="4400807" y="3246884"/>
                  <a:ext cx="2277173"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43" name="直接连接符 42"/>
                <p:cNvCxnSpPr/>
                <p:nvPr/>
              </p:nvCxnSpPr>
              <p:spPr>
                <a:xfrm>
                  <a:off x="4400807" y="3414559"/>
                  <a:ext cx="2277173"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44" name="直接连接符 43"/>
                <p:cNvCxnSpPr/>
                <p:nvPr/>
              </p:nvCxnSpPr>
              <p:spPr>
                <a:xfrm>
                  <a:off x="4403000" y="3619624"/>
                  <a:ext cx="961088"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pic>
              <p:nvPicPr>
                <p:cNvPr id="45"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0806" y="4870325"/>
                  <a:ext cx="2463031" cy="150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6" name="直接连接符 45"/>
                <p:cNvCxnSpPr/>
                <p:nvPr/>
              </p:nvCxnSpPr>
              <p:spPr>
                <a:xfrm>
                  <a:off x="5288756" y="5789634"/>
                  <a:ext cx="144016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47" name="直接连接符 46"/>
                <p:cNvCxnSpPr/>
                <p:nvPr/>
              </p:nvCxnSpPr>
              <p:spPr>
                <a:xfrm>
                  <a:off x="4434673" y="5976132"/>
                  <a:ext cx="144016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48" name="直接连接符 47"/>
                <p:cNvCxnSpPr/>
                <p:nvPr/>
              </p:nvCxnSpPr>
              <p:spPr>
                <a:xfrm>
                  <a:off x="5364088" y="5976132"/>
                  <a:ext cx="144016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49" name="直接连接符 48"/>
                <p:cNvCxnSpPr/>
                <p:nvPr/>
              </p:nvCxnSpPr>
              <p:spPr>
                <a:xfrm>
                  <a:off x="4457251" y="6158012"/>
                  <a:ext cx="144016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50" name="直接连接符 49"/>
                <p:cNvCxnSpPr/>
                <p:nvPr/>
              </p:nvCxnSpPr>
              <p:spPr>
                <a:xfrm>
                  <a:off x="5427994" y="6158012"/>
                  <a:ext cx="144016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51" name="直接连接符 50"/>
                <p:cNvCxnSpPr/>
                <p:nvPr/>
              </p:nvCxnSpPr>
              <p:spPr>
                <a:xfrm>
                  <a:off x="4414289" y="6330119"/>
                  <a:ext cx="1013705"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
              <p:nvSpPr>
                <p:cNvPr id="52" name="矩形 51"/>
                <p:cNvSpPr/>
                <p:nvPr/>
              </p:nvSpPr>
              <p:spPr>
                <a:xfrm>
                  <a:off x="7668344" y="4239970"/>
                  <a:ext cx="1296144"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曲线连接符 39"/>
                <p:cNvCxnSpPr>
                  <a:endCxn id="52" idx="1"/>
                </p:cNvCxnSpPr>
                <p:nvPr/>
              </p:nvCxnSpPr>
              <p:spPr>
                <a:xfrm rot="16200000" flipH="1">
                  <a:off x="5409701" y="2053335"/>
                  <a:ext cx="2789094" cy="1728192"/>
                </a:xfrm>
                <a:prstGeom prst="curvedConnector2">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7668344" y="5229200"/>
                  <a:ext cx="129614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曲线连接符 53"/>
                <p:cNvCxnSpPr/>
                <p:nvPr/>
              </p:nvCxnSpPr>
              <p:spPr>
                <a:xfrm>
                  <a:off x="5364088" y="3600943"/>
                  <a:ext cx="2304256" cy="1753592"/>
                </a:xfrm>
                <a:prstGeom prst="curvedConnector3">
                  <a:avLst>
                    <a:gd name="adj1" fmla="val 4461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7668344" y="5065743"/>
                  <a:ext cx="1296144" cy="1200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曲线连接符 57"/>
                <p:cNvCxnSpPr/>
                <p:nvPr/>
              </p:nvCxnSpPr>
              <p:spPr>
                <a:xfrm flipV="1">
                  <a:off x="5427994" y="5125745"/>
                  <a:ext cx="2240350" cy="1204374"/>
                </a:xfrm>
                <a:prstGeom prst="curvedConnector3">
                  <a:avLst>
                    <a:gd name="adj1" fmla="val 50000"/>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
            <p:nvSpPr>
              <p:cNvPr id="36" name="圆角矩形 2"/>
              <p:cNvSpPr/>
              <p:nvPr/>
            </p:nvSpPr>
            <p:spPr>
              <a:xfrm>
                <a:off x="6219901" y="4107676"/>
                <a:ext cx="1948600" cy="1601713"/>
              </a:xfrm>
              <a:prstGeom prst="round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下箭头 13"/>
            <p:cNvSpPr/>
            <p:nvPr/>
          </p:nvSpPr>
          <p:spPr>
            <a:xfrm>
              <a:off x="7649029" y="5234559"/>
              <a:ext cx="551542" cy="637193"/>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34" name="TextBox 14"/>
            <p:cNvSpPr txBox="1"/>
            <p:nvPr/>
          </p:nvSpPr>
          <p:spPr>
            <a:xfrm>
              <a:off x="4568608" y="5871753"/>
              <a:ext cx="4241106" cy="424347"/>
            </a:xfrm>
            <a:prstGeom prst="rect">
              <a:avLst/>
            </a:prstGeom>
            <a:solidFill>
              <a:schemeClr val="accent1"/>
            </a:solidFill>
          </p:spPr>
          <p:txBody>
            <a:bodyPr wrap="square" rtlCol="0">
              <a:spAutoFit/>
            </a:bodyPr>
            <a:lstStyle/>
            <a:p>
              <a:pPr algn="ctr"/>
              <a:r>
                <a:rPr lang="zh-CN" altLang="en-US" sz="1600" b="0" dirty="0">
                  <a:solidFill>
                    <a:schemeClr val="bg2">
                      <a:lumMod val="10000"/>
                    </a:schemeClr>
                  </a:solidFill>
                  <a:latin typeface="Times New Roman" panose="02020603050405020304" pitchFamily="16" charset="0"/>
                  <a:ea typeface="黑体" panose="02010609060101010101" pitchFamily="49" charset="-122"/>
                  <a:cs typeface="Times New Roman" panose="02020603050405020304" pitchFamily="16" charset="0"/>
                </a:rPr>
                <a:t>用户对</a:t>
              </a:r>
              <a:r>
                <a:rPr lang="en-US" altLang="zh-CN" sz="1600" b="0" dirty="0">
                  <a:solidFill>
                    <a:schemeClr val="bg2">
                      <a:lumMod val="10000"/>
                    </a:schemeClr>
                  </a:solidFill>
                  <a:latin typeface="Times New Roman" panose="02020603050405020304" pitchFamily="16" charset="0"/>
                  <a:ea typeface="黑体" panose="02010609060101010101" pitchFamily="49" charset="-122"/>
                  <a:cs typeface="Times New Roman" panose="02020603050405020304" pitchFamily="16" charset="0"/>
                </a:rPr>
                <a:t>wiki</a:t>
              </a:r>
              <a:r>
                <a:rPr lang="zh-CN" altLang="en-US" sz="1600" b="0" dirty="0">
                  <a:solidFill>
                    <a:schemeClr val="bg2">
                      <a:lumMod val="10000"/>
                    </a:schemeClr>
                  </a:solidFill>
                  <a:latin typeface="Times New Roman" panose="02020603050405020304" pitchFamily="16" charset="0"/>
                  <a:ea typeface="黑体" panose="02010609060101010101" pitchFamily="49" charset="-122"/>
                  <a:cs typeface="Times New Roman" panose="02020603050405020304" pitchFamily="16" charset="0"/>
                </a:rPr>
                <a:t>中</a:t>
              </a:r>
              <a:r>
                <a:rPr lang="en-US" altLang="zh-CN" sz="1600" b="0" dirty="0">
                  <a:solidFill>
                    <a:schemeClr val="bg2">
                      <a:lumMod val="10000"/>
                    </a:schemeClr>
                  </a:solidFill>
                  <a:latin typeface="Times New Roman" panose="02020603050405020304" pitchFamily="16" charset="0"/>
                  <a:ea typeface="黑体" panose="02010609060101010101" pitchFamily="49" charset="-122"/>
                  <a:cs typeface="Times New Roman" panose="02020603050405020304" pitchFamily="16" charset="0"/>
                </a:rPr>
                <a:t>Bill Gates</a:t>
              </a:r>
              <a:r>
                <a:rPr lang="zh-CN" altLang="en-US" sz="1600" b="0" dirty="0">
                  <a:solidFill>
                    <a:schemeClr val="bg2">
                      <a:lumMod val="10000"/>
                    </a:schemeClr>
                  </a:solidFill>
                  <a:latin typeface="Times New Roman" panose="02020603050405020304" pitchFamily="16" charset="0"/>
                  <a:ea typeface="黑体" panose="02010609060101010101" pitchFamily="49" charset="-122"/>
                  <a:cs typeface="Times New Roman" panose="02020603050405020304" pitchFamily="16" charset="0"/>
                </a:rPr>
                <a:t>文章所标注的知识</a:t>
              </a:r>
              <a:endParaRPr lang="zh-CN" altLang="en-US" sz="1600" b="0" dirty="0">
                <a:solidFill>
                  <a:schemeClr val="bg2">
                    <a:lumMod val="10000"/>
                  </a:schemeClr>
                </a:solidFill>
                <a:latin typeface="Times New Roman" panose="02020603050405020304" pitchFamily="16" charset="0"/>
                <a:ea typeface="黑体" panose="02010609060101010101" pitchFamily="49" charset="-122"/>
                <a:cs typeface="Times New Roman" panose="02020603050405020304" pitchFamily="16" charset="0"/>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知识图谱构造流程：以</a:t>
            </a:r>
            <a:r>
              <a:rPr lang="en-US" altLang="zh-CN" dirty="0"/>
              <a:t>Wiki</a:t>
            </a:r>
            <a:r>
              <a:rPr lang="zh-CN" altLang="en-US" dirty="0"/>
              <a:t>为例子</a:t>
            </a:r>
            <a:endParaRPr lang="zh-CN" altLang="en-US" dirty="0"/>
          </a:p>
        </p:txBody>
      </p:sp>
      <p:sp>
        <p:nvSpPr>
          <p:cNvPr id="3" name="内容占位符 2"/>
          <p:cNvSpPr>
            <a:spLocks noGrp="1"/>
          </p:cNvSpPr>
          <p:nvPr>
            <p:ph idx="1"/>
          </p:nvPr>
        </p:nvSpPr>
        <p:spPr/>
        <p:txBody>
          <a:bodyPr/>
          <a:lstStyle/>
          <a:p>
            <a:r>
              <a:rPr lang="zh-CN" altLang="en-US" dirty="0"/>
              <a:t>给定无结构化文档数据，通过机器学习方法对实体描述内容进行分类，同时提取描述实体的属性和对应属性值。</a:t>
            </a:r>
            <a:endParaRPr lang="zh-CN" altLang="en-US" dirty="0"/>
          </a:p>
          <a:p>
            <a:endParaRPr lang="zh-CN" altLang="en-US" dirty="0"/>
          </a:p>
        </p:txBody>
      </p:sp>
      <p:sp>
        <p:nvSpPr>
          <p:cNvPr id="4" name="圆角矩形 11"/>
          <p:cNvSpPr/>
          <p:nvPr/>
        </p:nvSpPr>
        <p:spPr bwMode="auto">
          <a:xfrm>
            <a:off x="3371445" y="4209160"/>
            <a:ext cx="1981145" cy="593188"/>
          </a:xfrm>
          <a:prstGeom prst="round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1" compatLnSpc="1"/>
          <a:lstStyle/>
          <a:p>
            <a:pPr algn="ctr">
              <a:spcBef>
                <a:spcPts val="0"/>
              </a:spcBef>
              <a:buClr>
                <a:srgbClr val="FF3300"/>
              </a:buClr>
              <a:defRPr/>
            </a:pPr>
            <a:r>
              <a:rPr lang="zh-CN" altLang="en-US" sz="2800" dirty="0">
                <a:solidFill>
                  <a:srgbClr val="002060"/>
                </a:solidFill>
                <a:latin typeface="黑体" panose="02010609060101010101" pitchFamily="49" charset="-122"/>
                <a:ea typeface="黑体" panose="02010609060101010101" pitchFamily="49" charset="-122"/>
                <a:cs typeface="Times New Roman" panose="02020603050405020304" pitchFamily="16" charset="0"/>
              </a:rPr>
              <a:t>种子知识</a:t>
            </a:r>
            <a:endParaRPr lang="zh-CN" altLang="en-US" sz="2800" dirty="0">
              <a:solidFill>
                <a:srgbClr val="002060"/>
              </a:solidFill>
              <a:latin typeface="黑体" panose="02010609060101010101" pitchFamily="49" charset="-122"/>
              <a:ea typeface="黑体" panose="02010609060101010101" pitchFamily="49" charset="-122"/>
              <a:cs typeface="Times New Roman" panose="02020603050405020304" pitchFamily="16" charset="0"/>
            </a:endParaRPr>
          </a:p>
        </p:txBody>
      </p:sp>
      <p:sp>
        <p:nvSpPr>
          <p:cNvPr id="5" name="圆角矩形 15"/>
          <p:cNvSpPr/>
          <p:nvPr/>
        </p:nvSpPr>
        <p:spPr bwMode="auto">
          <a:xfrm>
            <a:off x="3336366" y="3218366"/>
            <a:ext cx="2088231" cy="593188"/>
          </a:xfrm>
          <a:prstGeom prst="round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1" compatLnSpc="1"/>
          <a:lstStyle/>
          <a:p>
            <a:pPr marL="363855" indent="-363855" algn="ctr">
              <a:spcBef>
                <a:spcPts val="0"/>
              </a:spcBef>
              <a:buClr>
                <a:srgbClr val="FF3300"/>
              </a:buClr>
              <a:defRPr/>
            </a:pPr>
            <a:r>
              <a:rPr lang="zh-CN" altLang="en-US" sz="2800" dirty="0">
                <a:solidFill>
                  <a:srgbClr val="002060"/>
                </a:solidFill>
                <a:latin typeface="黑体" panose="02010609060101010101" pitchFamily="49" charset="-122"/>
                <a:ea typeface="黑体" panose="02010609060101010101" pitchFamily="49" charset="-122"/>
                <a:cs typeface="Times New Roman" panose="02020603050405020304" pitchFamily="16" charset="0"/>
              </a:rPr>
              <a:t>机器学习</a:t>
            </a:r>
            <a:endParaRPr lang="en-US" altLang="zh-CN" sz="2800" dirty="0">
              <a:solidFill>
                <a:srgbClr val="002060"/>
              </a:solidFill>
              <a:latin typeface="黑体" panose="02010609060101010101" pitchFamily="49" charset="-122"/>
              <a:ea typeface="黑体" panose="02010609060101010101" pitchFamily="49" charset="-122"/>
              <a:cs typeface="Times New Roman" panose="02020603050405020304" pitchFamily="16" charset="0"/>
            </a:endParaRPr>
          </a:p>
        </p:txBody>
      </p:sp>
      <p:sp>
        <p:nvSpPr>
          <p:cNvPr id="6" name="上箭头 14"/>
          <p:cNvSpPr/>
          <p:nvPr/>
        </p:nvSpPr>
        <p:spPr bwMode="auto">
          <a:xfrm>
            <a:off x="4262775" y="3812303"/>
            <a:ext cx="198484" cy="401837"/>
          </a:xfrm>
          <a:prstGeom prst="upArrow">
            <a:avLst/>
          </a:prstGeom>
          <a:solidFill>
            <a:srgbClr val="00FF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endParaRPr kumimoji="0" lang="zh-CN" altLang="en-US" sz="2000" b="1" i="0" u="none" strike="noStrike" cap="none" normalizeH="0" baseline="0">
              <a:ln>
                <a:noFill/>
              </a:ln>
              <a:solidFill>
                <a:schemeClr val="tx1"/>
              </a:solidFill>
              <a:effectLst/>
              <a:latin typeface="Times New Roman" panose="02020603050405020304" pitchFamily="16" charset="0"/>
              <a:ea typeface="宋体" panose="02010600030101010101" pitchFamily="2" charset="-122"/>
            </a:endParaRPr>
          </a:p>
        </p:txBody>
      </p:sp>
      <p:grpSp>
        <p:nvGrpSpPr>
          <p:cNvPr id="7" name="组合 6"/>
          <p:cNvGrpSpPr/>
          <p:nvPr/>
        </p:nvGrpSpPr>
        <p:grpSpPr>
          <a:xfrm>
            <a:off x="684841" y="2397471"/>
            <a:ext cx="2315741" cy="2738107"/>
            <a:chOff x="61615" y="2066570"/>
            <a:chExt cx="3712656" cy="4350762"/>
          </a:xfrm>
        </p:grpSpPr>
        <p:sp>
          <p:nvSpPr>
            <p:cNvPr id="8" name="右箭头 3"/>
            <p:cNvSpPr/>
            <p:nvPr/>
          </p:nvSpPr>
          <p:spPr bwMode="auto">
            <a:xfrm>
              <a:off x="3331765" y="3761573"/>
              <a:ext cx="442506" cy="350054"/>
            </a:xfrm>
            <a:prstGeom prst="rightArrow">
              <a:avLst/>
            </a:prstGeom>
            <a:solidFill>
              <a:srgbClr val="00FF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endParaRPr kumimoji="0" lang="zh-CN" altLang="en-US" sz="2000" b="1" i="0" u="none" strike="noStrike" cap="none" normalizeH="0" baseline="0">
                <a:ln>
                  <a:noFill/>
                </a:ln>
                <a:solidFill>
                  <a:schemeClr val="tx1"/>
                </a:solidFill>
                <a:effectLst/>
                <a:latin typeface="Times New Roman" panose="02020603050405020304" pitchFamily="16" charset="0"/>
                <a:ea typeface="宋体" panose="02010600030101010101" pitchFamily="2" charset="-122"/>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615" y="2066570"/>
              <a:ext cx="2052707" cy="3079060"/>
            </a:xfrm>
            <a:prstGeom prst="rect">
              <a:avLst/>
            </a:prstGeom>
            <a:ln w="9525">
              <a:solidFill>
                <a:schemeClr val="accent4"/>
              </a:solidFill>
            </a:ln>
          </p:spPr>
        </p:pic>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0697" y="2406483"/>
              <a:ext cx="2320903" cy="3481355"/>
            </a:xfrm>
            <a:prstGeom prst="rect">
              <a:avLst/>
            </a:prstGeom>
            <a:ln>
              <a:solidFill>
                <a:schemeClr val="accent4"/>
              </a:solidFill>
            </a:ln>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1839" y="2842035"/>
              <a:ext cx="2209800" cy="3314700"/>
            </a:xfrm>
            <a:prstGeom prst="rect">
              <a:avLst/>
            </a:prstGeom>
            <a:ln>
              <a:solidFill>
                <a:schemeClr val="accent4"/>
              </a:solidFill>
            </a:ln>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4745" y="3041558"/>
              <a:ext cx="2250516" cy="3375774"/>
            </a:xfrm>
            <a:prstGeom prst="rect">
              <a:avLst/>
            </a:prstGeom>
            <a:ln>
              <a:solidFill>
                <a:schemeClr val="accent4"/>
              </a:solidFill>
            </a:ln>
          </p:spPr>
        </p:pic>
      </p:grpSp>
      <p:sp>
        <p:nvSpPr>
          <p:cNvPr id="13" name="内容占位符 6"/>
          <p:cNvSpPr txBox="1"/>
          <p:nvPr/>
        </p:nvSpPr>
        <p:spPr>
          <a:xfrm>
            <a:off x="6140124" y="2131221"/>
            <a:ext cx="5199197" cy="123513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zh-CN" altLang="en-US" sz="2000" b="1" dirty="0">
                <a:solidFill>
                  <a:srgbClr val="FF0000"/>
                </a:solidFill>
                <a:latin typeface="Times New Roman" panose="02020603050405020304" pitchFamily="16" charset="0"/>
                <a:cs typeface="Times New Roman" panose="02020603050405020304" pitchFamily="16" charset="0"/>
              </a:rPr>
              <a:t>嫦娥三号类别</a:t>
            </a:r>
            <a:r>
              <a:rPr lang="en-US" altLang="zh-CN" sz="2000" b="1" dirty="0">
                <a:solidFill>
                  <a:srgbClr val="FF0000"/>
                </a:solidFill>
                <a:latin typeface="Times New Roman" panose="02020603050405020304" pitchFamily="16" charset="0"/>
                <a:cs typeface="Times New Roman" panose="02020603050405020304" pitchFamily="16" charset="0"/>
              </a:rPr>
              <a:t>: </a:t>
            </a:r>
            <a:r>
              <a:rPr lang="en-US" altLang="zh-CN" sz="1800" dirty="0">
                <a:solidFill>
                  <a:srgbClr val="0156FF"/>
                </a:solidFill>
                <a:latin typeface="Times New Roman" panose="02020603050405020304" pitchFamily="16" charset="0"/>
                <a:cs typeface="Times New Roman" panose="02020603050405020304" pitchFamily="16" charset="0"/>
              </a:rPr>
              <a:t>2013 in China; Space probes launched in 2013; Chinese Lunar Exploration Program; Chinese space probes; Lunar rovers; Missions to the Moon; Spacecraft that orbited the Moon; Soft landings on the Moon; Space probes</a:t>
            </a:r>
            <a:endParaRPr lang="zh-CN" altLang="en-US" sz="1800" dirty="0">
              <a:solidFill>
                <a:srgbClr val="0156FF"/>
              </a:solidFill>
              <a:latin typeface="Times New Roman" panose="02020603050405020304" pitchFamily="16" charset="0"/>
              <a:cs typeface="Times New Roman" panose="02020603050405020304" pitchFamily="16" charset="0"/>
            </a:endParaRPr>
          </a:p>
        </p:txBody>
      </p:sp>
      <p:graphicFrame>
        <p:nvGraphicFramePr>
          <p:cNvPr id="14" name="表格 13"/>
          <p:cNvGraphicFramePr>
            <a:graphicFrameLocks noGrp="1"/>
          </p:cNvGraphicFramePr>
          <p:nvPr/>
        </p:nvGraphicFramePr>
        <p:xfrm>
          <a:off x="6004592" y="3327389"/>
          <a:ext cx="5867455" cy="2537460"/>
        </p:xfrm>
        <a:graphic>
          <a:graphicData uri="http://schemas.openxmlformats.org/drawingml/2006/table">
            <a:tbl>
              <a:tblPr firstCol="1" bandRow="1">
                <a:tableStyleId>{69CF1AB2-1976-4502-BF36-3FF5EA218861}</a:tableStyleId>
              </a:tblPr>
              <a:tblGrid>
                <a:gridCol w="1623360"/>
                <a:gridCol w="4244095"/>
              </a:tblGrid>
              <a:tr h="251460">
                <a:tc>
                  <a:txBody>
                    <a:bodyPr/>
                    <a:lstStyle/>
                    <a:p>
                      <a:pPr algn="ctr"/>
                      <a:r>
                        <a:rPr lang="zh-CN" altLang="en-US" sz="2400" dirty="0">
                          <a:latin typeface="Times New Roman" panose="02020603050405020304" pitchFamily="16" charset="0"/>
                          <a:ea typeface="华文楷体" panose="02010600040101010101" pitchFamily="2" charset="-122"/>
                          <a:cs typeface="Times New Roman" panose="02020603050405020304" pitchFamily="16" charset="0"/>
                        </a:rPr>
                        <a:t>名称</a:t>
                      </a:r>
                      <a:endParaRPr lang="zh-CN" altLang="en-US" sz="2400" dirty="0">
                        <a:latin typeface="Times New Roman" panose="02020603050405020304" pitchFamily="16" charset="0"/>
                        <a:ea typeface="华文楷体" panose="02010600040101010101" pitchFamily="2" charset="-122"/>
                        <a:cs typeface="Times New Roman" panose="02020603050405020304" pitchFamily="16" charset="0"/>
                      </a:endParaRPr>
                    </a:p>
                  </a:txBody>
                  <a:tcPr marT="34290" marB="34290"/>
                </a:tc>
                <a:tc>
                  <a:txBody>
                    <a:bodyPr/>
                    <a:lstStyle/>
                    <a:p>
                      <a:pPr algn="ctr"/>
                      <a:r>
                        <a:rPr lang="zh-CN" altLang="en-US" sz="2400" dirty="0">
                          <a:latin typeface="Times New Roman" panose="02020603050405020304" pitchFamily="16" charset="0"/>
                          <a:ea typeface="华文楷体" panose="02010600040101010101" pitchFamily="2" charset="-122"/>
                          <a:cs typeface="Times New Roman" panose="02020603050405020304" pitchFamily="16" charset="0"/>
                        </a:rPr>
                        <a:t>嫦娥三号月球探测器</a:t>
                      </a:r>
                      <a:endParaRPr lang="zh-CN" altLang="en-US" sz="2400" dirty="0">
                        <a:latin typeface="Times New Roman" panose="02020603050405020304" pitchFamily="16" charset="0"/>
                        <a:ea typeface="华文楷体" panose="02010600040101010101" pitchFamily="2" charset="-122"/>
                        <a:cs typeface="Times New Roman" panose="02020603050405020304" pitchFamily="16" charset="0"/>
                      </a:endParaRPr>
                    </a:p>
                  </a:txBody>
                  <a:tcPr marT="34290" marB="34290"/>
                </a:tc>
              </a:tr>
              <a:tr h="434340">
                <a:tc>
                  <a:txBody>
                    <a:bodyPr/>
                    <a:lstStyle/>
                    <a:p>
                      <a:pPr algn="ctr"/>
                      <a:r>
                        <a:rPr lang="zh-CN" altLang="en-US" sz="2400" dirty="0">
                          <a:latin typeface="Times New Roman" panose="02020603050405020304" pitchFamily="16" charset="0"/>
                          <a:ea typeface="华文楷体" panose="02010600040101010101" pitchFamily="2" charset="-122"/>
                          <a:cs typeface="Times New Roman" panose="02020603050405020304" pitchFamily="16" charset="0"/>
                        </a:rPr>
                        <a:t>所属国家</a:t>
                      </a:r>
                      <a:endParaRPr lang="zh-CN" altLang="en-US" sz="2400" dirty="0">
                        <a:latin typeface="Times New Roman" panose="02020603050405020304" pitchFamily="16" charset="0"/>
                        <a:ea typeface="华文楷体" panose="02010600040101010101" pitchFamily="2" charset="-122"/>
                        <a:cs typeface="Times New Roman" panose="02020603050405020304" pitchFamily="16" charset="0"/>
                      </a:endParaRPr>
                    </a:p>
                  </a:txBody>
                  <a:tcPr marT="34290" marB="34290"/>
                </a:tc>
                <a:tc>
                  <a:txBody>
                    <a:bodyPr/>
                    <a:lstStyle/>
                    <a:p>
                      <a:pPr algn="ctr"/>
                      <a:r>
                        <a:rPr lang="zh-CN" altLang="en-US" sz="2400" dirty="0">
                          <a:latin typeface="Times New Roman" panose="02020603050405020304" pitchFamily="16" charset="0"/>
                          <a:ea typeface="华文楷体" panose="02010600040101010101" pitchFamily="2" charset="-122"/>
                          <a:cs typeface="Times New Roman" panose="02020603050405020304" pitchFamily="16" charset="0"/>
                        </a:rPr>
                        <a:t>中华人民共和国</a:t>
                      </a:r>
                      <a:endParaRPr lang="zh-CN" altLang="en-US" sz="2400" dirty="0">
                        <a:latin typeface="Times New Roman" panose="02020603050405020304" pitchFamily="16" charset="0"/>
                        <a:ea typeface="华文楷体" panose="02010600040101010101" pitchFamily="2" charset="-122"/>
                        <a:cs typeface="Times New Roman" panose="02020603050405020304" pitchFamily="16" charset="0"/>
                      </a:endParaRPr>
                    </a:p>
                  </a:txBody>
                  <a:tcPr marT="34290" marB="34290"/>
                </a:tc>
              </a:tr>
              <a:tr h="251460">
                <a:tc>
                  <a:txBody>
                    <a:bodyPr/>
                    <a:lstStyle/>
                    <a:p>
                      <a:pPr algn="ctr"/>
                      <a:r>
                        <a:rPr lang="zh-CN" altLang="en-US" sz="2400" dirty="0">
                          <a:latin typeface="Times New Roman" panose="02020603050405020304" pitchFamily="16" charset="0"/>
                          <a:ea typeface="华文楷体" panose="02010600040101010101" pitchFamily="2" charset="-122"/>
                          <a:cs typeface="Times New Roman" panose="02020603050405020304" pitchFamily="16" charset="0"/>
                        </a:rPr>
                        <a:t>构成</a:t>
                      </a:r>
                      <a:endParaRPr lang="zh-CN" altLang="en-US" sz="2400" dirty="0">
                        <a:latin typeface="Times New Roman" panose="02020603050405020304" pitchFamily="16" charset="0"/>
                        <a:ea typeface="华文楷体" panose="02010600040101010101" pitchFamily="2" charset="-122"/>
                        <a:cs typeface="Times New Roman" panose="02020603050405020304" pitchFamily="16" charset="0"/>
                      </a:endParaRPr>
                    </a:p>
                  </a:txBody>
                  <a:tcPr marT="34290" marB="34290"/>
                </a:tc>
                <a:tc>
                  <a:txBody>
                    <a:bodyPr/>
                    <a:lstStyle/>
                    <a:p>
                      <a:pPr algn="ctr"/>
                      <a:r>
                        <a:rPr lang="zh-CN" altLang="en-US" sz="2400" dirty="0">
                          <a:latin typeface="Times New Roman" panose="02020603050405020304" pitchFamily="16" charset="0"/>
                          <a:ea typeface="华文楷体" panose="02010600040101010101" pitchFamily="2" charset="-122"/>
                          <a:cs typeface="Times New Roman" panose="02020603050405020304" pitchFamily="16" charset="0"/>
                        </a:rPr>
                        <a:t>着陆器、“玉兔号”月球车</a:t>
                      </a:r>
                      <a:endParaRPr lang="zh-CN" altLang="en-US" sz="2400" dirty="0">
                        <a:latin typeface="Times New Roman" panose="02020603050405020304" pitchFamily="16" charset="0"/>
                        <a:ea typeface="华文楷体" panose="02010600040101010101" pitchFamily="2" charset="-122"/>
                        <a:cs typeface="Times New Roman" panose="02020603050405020304" pitchFamily="16" charset="0"/>
                      </a:endParaRPr>
                    </a:p>
                  </a:txBody>
                  <a:tcPr marT="34290" marB="34290"/>
                </a:tc>
              </a:tr>
              <a:tr h="251460">
                <a:tc>
                  <a:txBody>
                    <a:bodyPr/>
                    <a:lstStyle/>
                    <a:p>
                      <a:pPr algn="ctr"/>
                      <a:r>
                        <a:rPr lang="zh-CN" altLang="en-US" sz="2400" dirty="0">
                          <a:latin typeface="Times New Roman" panose="02020603050405020304" pitchFamily="16" charset="0"/>
                          <a:ea typeface="华文楷体" panose="02010600040101010101" pitchFamily="2" charset="-122"/>
                          <a:cs typeface="Times New Roman" panose="02020603050405020304" pitchFamily="16" charset="0"/>
                        </a:rPr>
                        <a:t>重量</a:t>
                      </a:r>
                      <a:endParaRPr lang="zh-CN" altLang="en-US" sz="2400" dirty="0">
                        <a:latin typeface="Times New Roman" panose="02020603050405020304" pitchFamily="16" charset="0"/>
                        <a:ea typeface="华文楷体" panose="02010600040101010101" pitchFamily="2" charset="-122"/>
                        <a:cs typeface="Times New Roman" panose="02020603050405020304" pitchFamily="16" charset="0"/>
                      </a:endParaRPr>
                    </a:p>
                  </a:txBody>
                  <a:tcPr marT="34290" marB="34290"/>
                </a:tc>
                <a:tc>
                  <a:txBody>
                    <a:bodyPr/>
                    <a:lstStyle/>
                    <a:p>
                      <a:pPr algn="ctr"/>
                      <a:r>
                        <a:rPr lang="en-US" altLang="zh-CN" sz="2400" dirty="0">
                          <a:latin typeface="Times New Roman" panose="02020603050405020304" pitchFamily="16" charset="0"/>
                          <a:ea typeface="华文楷体" panose="02010600040101010101" pitchFamily="2" charset="-122"/>
                          <a:cs typeface="Times New Roman" panose="02020603050405020304" pitchFamily="16" charset="0"/>
                        </a:rPr>
                        <a:t>3,750</a:t>
                      </a:r>
                      <a:r>
                        <a:rPr lang="zh-CN" altLang="en-US" sz="2400" dirty="0">
                          <a:latin typeface="Times New Roman" panose="02020603050405020304" pitchFamily="16" charset="0"/>
                          <a:ea typeface="华文楷体" panose="02010600040101010101" pitchFamily="2" charset="-122"/>
                          <a:cs typeface="Times New Roman" panose="02020603050405020304" pitchFamily="16" charset="0"/>
                        </a:rPr>
                        <a:t>千克</a:t>
                      </a:r>
                      <a:endParaRPr lang="zh-CN" altLang="en-US" sz="2400" dirty="0">
                        <a:latin typeface="Times New Roman" panose="02020603050405020304" pitchFamily="16" charset="0"/>
                        <a:ea typeface="华文楷体" panose="02010600040101010101" pitchFamily="2" charset="-122"/>
                        <a:cs typeface="Times New Roman" panose="02020603050405020304" pitchFamily="16" charset="0"/>
                      </a:endParaRPr>
                    </a:p>
                  </a:txBody>
                  <a:tcPr marT="34290" marB="34290"/>
                </a:tc>
              </a:tr>
              <a:tr h="617220">
                <a:tc>
                  <a:txBody>
                    <a:bodyPr/>
                    <a:lstStyle/>
                    <a:p>
                      <a:pPr algn="ctr"/>
                      <a:endParaRPr lang="en-US" altLang="zh-CN" sz="2400" dirty="0">
                        <a:latin typeface="Times New Roman" panose="02020603050405020304" pitchFamily="16" charset="0"/>
                        <a:ea typeface="华文楷体" panose="02010600040101010101" pitchFamily="2" charset="-122"/>
                        <a:cs typeface="Times New Roman" panose="02020603050405020304" pitchFamily="16" charset="0"/>
                      </a:endParaRPr>
                    </a:p>
                    <a:p>
                      <a:pPr algn="ctr"/>
                      <a:r>
                        <a:rPr lang="zh-CN" altLang="en-US" sz="2400" dirty="0">
                          <a:latin typeface="Times New Roman" panose="02020603050405020304" pitchFamily="16" charset="0"/>
                          <a:ea typeface="华文楷体" panose="02010600040101010101" pitchFamily="2" charset="-122"/>
                          <a:cs typeface="Times New Roman" panose="02020603050405020304" pitchFamily="16" charset="0"/>
                        </a:rPr>
                        <a:t>关键技术</a:t>
                      </a:r>
                      <a:endParaRPr lang="zh-CN" altLang="en-US" sz="2400" dirty="0">
                        <a:latin typeface="Times New Roman" panose="02020603050405020304" pitchFamily="16" charset="0"/>
                        <a:ea typeface="华文楷体" panose="02010600040101010101" pitchFamily="2" charset="-122"/>
                        <a:cs typeface="Times New Roman" panose="02020603050405020304" pitchFamily="16" charset="0"/>
                      </a:endParaRPr>
                    </a:p>
                  </a:txBody>
                  <a:tcPr marT="34290" marB="34290"/>
                </a:tc>
                <a:tc>
                  <a:txBody>
                    <a:bodyPr/>
                    <a:lstStyle/>
                    <a:p>
                      <a:pPr algn="ctr"/>
                      <a:r>
                        <a:rPr lang="en-US" altLang="zh-CN" sz="2400" dirty="0">
                          <a:latin typeface="Times New Roman" panose="02020603050405020304" pitchFamily="16" charset="0"/>
                          <a:ea typeface="华文楷体" panose="02010600040101010101" pitchFamily="2" charset="-122"/>
                          <a:cs typeface="Times New Roman" panose="02020603050405020304" pitchFamily="16" charset="0"/>
                        </a:rPr>
                        <a:t>7500</a:t>
                      </a:r>
                      <a:r>
                        <a:rPr lang="zh-CN" altLang="en-US" sz="2400" dirty="0">
                          <a:latin typeface="Times New Roman" panose="02020603050405020304" pitchFamily="16" charset="0"/>
                          <a:ea typeface="华文楷体" panose="02010600040101010101" pitchFamily="2" charset="-122"/>
                          <a:cs typeface="Times New Roman" panose="02020603050405020304" pitchFamily="16" charset="0"/>
                        </a:rPr>
                        <a:t>牛变推力发动机、热控两相流体回路、可变热导热管等</a:t>
                      </a:r>
                      <a:endParaRPr lang="zh-CN" altLang="en-US" sz="2400" dirty="0">
                        <a:latin typeface="Times New Roman" panose="02020603050405020304" pitchFamily="16" charset="0"/>
                        <a:ea typeface="华文楷体" panose="02010600040101010101" pitchFamily="2" charset="-122"/>
                        <a:cs typeface="Times New Roman" panose="02020603050405020304" pitchFamily="16" charset="0"/>
                      </a:endParaRPr>
                    </a:p>
                  </a:txBody>
                  <a:tcPr marT="34290" marB="34290"/>
                </a:tc>
              </a:tr>
            </a:tbl>
          </a:graphicData>
        </a:graphic>
      </p:graphicFrame>
      <p:sp>
        <p:nvSpPr>
          <p:cNvPr id="15" name="右箭头 30"/>
          <p:cNvSpPr/>
          <p:nvPr/>
        </p:nvSpPr>
        <p:spPr bwMode="auto">
          <a:xfrm>
            <a:off x="5546902" y="3415175"/>
            <a:ext cx="314948" cy="242029"/>
          </a:xfrm>
          <a:prstGeom prst="rightArrow">
            <a:avLst/>
          </a:prstGeom>
          <a:solidFill>
            <a:srgbClr val="00FF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endParaRPr kumimoji="0" lang="zh-CN" altLang="en-US" sz="2000" b="1" i="0" u="none" strike="noStrike" cap="none" normalizeH="0" baseline="0">
              <a:ln>
                <a:noFill/>
              </a:ln>
              <a:solidFill>
                <a:schemeClr val="tx1"/>
              </a:solidFill>
              <a:effectLst/>
              <a:latin typeface="Times New Roman" panose="02020603050405020304" pitchFamily="16" charset="0"/>
              <a:ea typeface="宋体" panose="02010600030101010101" pitchFamily="2" charset="-122"/>
            </a:endParaRPr>
          </a:p>
        </p:txBody>
      </p:sp>
      <p:sp>
        <p:nvSpPr>
          <p:cNvPr id="16" name="圆角矩形 1"/>
          <p:cNvSpPr/>
          <p:nvPr/>
        </p:nvSpPr>
        <p:spPr bwMode="auto">
          <a:xfrm>
            <a:off x="6630955" y="5954530"/>
            <a:ext cx="4783494" cy="508474"/>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lstStyle/>
          <a:p>
            <a:pPr algn="ctr"/>
            <a:r>
              <a:rPr lang="zh-CN" altLang="en-US" sz="2400" b="0" dirty="0">
                <a:latin typeface="Times New Roman" panose="02020603050405020304" pitchFamily="16" charset="0"/>
                <a:ea typeface="黑体" panose="02010609060101010101" pitchFamily="49" charset="-122"/>
                <a:cs typeface="Times New Roman" panose="02020603050405020304" pitchFamily="16" charset="0"/>
              </a:rPr>
              <a:t>类别分类、实体识别、属性填充</a:t>
            </a:r>
            <a:endParaRPr kumimoji="0" lang="zh-CN" altLang="en-US" sz="2400" b="0" i="0" u="none" strike="noStrike" cap="none" normalizeH="0" baseline="0" dirty="0">
              <a:ln>
                <a:noFill/>
              </a:ln>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7" name="上箭头 2"/>
          <p:cNvSpPr/>
          <p:nvPr/>
        </p:nvSpPr>
        <p:spPr bwMode="auto">
          <a:xfrm>
            <a:off x="4292611" y="4841694"/>
            <a:ext cx="181016" cy="259761"/>
          </a:xfrm>
          <a:prstGeom prst="upArrow">
            <a:avLst/>
          </a:prstGeom>
          <a:solidFill>
            <a:srgbClr val="00FF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endParaRPr kumimoji="0" lang="zh-CN" altLang="en-US" sz="2000" b="1" i="0" u="none" strike="noStrike" cap="none" normalizeH="0" baseline="0">
              <a:ln>
                <a:noFill/>
              </a:ln>
              <a:solidFill>
                <a:schemeClr val="tx1"/>
              </a:solidFill>
              <a:effectLst/>
              <a:latin typeface="Times New Roman" panose="02020603050405020304" pitchFamily="16" charset="0"/>
              <a:ea typeface="宋体" panose="02010600030101010101" pitchFamily="2" charset="-122"/>
            </a:endParaRPr>
          </a:p>
        </p:txBody>
      </p:sp>
      <p:sp>
        <p:nvSpPr>
          <p:cNvPr id="18" name="椭圆 17"/>
          <p:cNvSpPr/>
          <p:nvPr/>
        </p:nvSpPr>
        <p:spPr>
          <a:xfrm>
            <a:off x="3264357" y="5081572"/>
            <a:ext cx="2268252" cy="5465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17347D">
                    <a:lumMod val="60000"/>
                    <a:lumOff val="40000"/>
                  </a:srgbClr>
                </a:solidFill>
                <a:latin typeface="Times New Roman" panose="02020603050405020304" pitchFamily="16" charset="0"/>
                <a:ea typeface="微软雅黑" panose="020B0503020204020204" charset="-122"/>
                <a:cs typeface="Times New Roman" panose="02020603050405020304" pitchFamily="16" charset="0"/>
              </a:rPr>
              <a:t>来自</a:t>
            </a:r>
            <a:r>
              <a:rPr lang="en-US" altLang="zh-CN" sz="2000" dirty="0" err="1">
                <a:solidFill>
                  <a:srgbClr val="17347D">
                    <a:lumMod val="60000"/>
                    <a:lumOff val="40000"/>
                  </a:srgbClr>
                </a:solidFill>
                <a:latin typeface="Times New Roman" panose="02020603050405020304" pitchFamily="16" charset="0"/>
                <a:ea typeface="微软雅黑" panose="020B0503020204020204" charset="-122"/>
                <a:cs typeface="Times New Roman" panose="02020603050405020304" pitchFamily="16" charset="0"/>
              </a:rPr>
              <a:t>InfoBox</a:t>
            </a:r>
            <a:endParaRPr lang="zh-CN" altLang="en-US" sz="2000" b="1" dirty="0">
              <a:solidFill>
                <a:srgbClr val="17347D">
                  <a:lumMod val="60000"/>
                  <a:lumOff val="40000"/>
                </a:srgbClr>
              </a:solidFill>
              <a:latin typeface="Times New Roman" panose="02020603050405020304" pitchFamily="16" charset="0"/>
              <a:ea typeface="微软雅黑" panose="020B0503020204020204" charset="-122"/>
              <a:cs typeface="Times New Roman" panose="02020603050405020304" pitchFamily="16"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3" name="文本框 2"/>
              <p:cNvSpPr txBox="1"/>
              <p:nvPr>
                <p:custDataLst>
                  <p:tags r:id="rId1"/>
                </p:custDataLst>
              </p:nvPr>
            </p:nvSpPr>
            <p:spPr>
              <a:xfrm>
                <a:off x="4381500" y="476250"/>
                <a:ext cx="3429000" cy="2143125"/>
              </a:xfrm>
              <a:prstGeom prst="rect">
                <a:avLst/>
              </a:prstGeom>
              <a:noFill/>
            </p:spPr>
            <p:txBody>
              <a:bodyPr wrap="square" rtlCol="0" anchor="ctr" anchorCtr="0">
                <a:noAutofit/>
              </a:bodyPr>
              <a:p>
                <a:pPr lvl="0" algn="l">
                  <a:buNone/>
                </a:pPr>
                <a:r>
                  <a:rPr lang="en-US" altLang="zh-CN" sz="1950">
                    <a:solidFill>
                      <a:srgbClr val="000000"/>
                    </a:solidFill>
                    <a:latin typeface="微软雅黑" panose="020B0503020204020204" charset="-122"/>
                    <a:ea typeface="微软雅黑" panose="020B0503020204020204" charset="-122"/>
                  </a:rPr>
                  <a:t>4.</a:t>
                </a:r>
                <a:r>
                  <a:rPr lang="zh-CN" altLang="en-US" sz="1950">
                    <a:solidFill>
                      <a:srgbClr val="000000"/>
                    </a:solidFill>
                    <a:latin typeface="微软雅黑" panose="020B0503020204020204" charset="-122"/>
                    <a:ea typeface="微软雅黑" panose="020B0503020204020204" charset="-122"/>
                  </a:rPr>
                  <a:t>应用归结法证明以下命题集是不可满足的。</a:t>
                </a:r>
                <a:endParaRPr lang="zh-CN" altLang="en-US" sz="1950">
                  <a:solidFill>
                    <a:srgbClr val="000000"/>
                  </a:solidFill>
                  <a:latin typeface="微软雅黑" panose="020B0503020204020204" charset="-122"/>
                  <a:ea typeface="微软雅黑" panose="020B0503020204020204" charset="-122"/>
                </a:endParaRPr>
              </a:p>
              <a:p>
                <a:pPr lvl="0" algn="l">
                  <a:buNone/>
                </a:pPr>
                <a:r>
                  <a:rPr lang="zh-CN" altLang="en-US" sz="1950">
                    <a:solidFill>
                      <a:srgbClr val="000000"/>
                    </a:solidFill>
                    <a:latin typeface="微软雅黑" panose="020B0503020204020204" charset="-122"/>
                    <a:ea typeface="微软雅黑" panose="020B0503020204020204" charset="-122"/>
                  </a:rPr>
                  <a:t>a)</a:t>
                </a:r>
                <a14:m>
                  <m:oMath xmlns:m="http://schemas.openxmlformats.org/officeDocument/2006/math">
                    <m:r>
                      <a:rPr lang="en-US" altLang="zh-CN" sz="1950" i="1">
                        <a:solidFill>
                          <a:srgbClr val="000000"/>
                        </a:solidFill>
                        <a:latin typeface="Cambria Math" panose="02040503050406030204" pitchFamily="18" charset="0"/>
                        <a:ea typeface="微软雅黑" panose="020B0503020204020204" charset="-122"/>
                        <a:cs typeface="Cambria Math" panose="02040503050406030204" pitchFamily="18" charset="0"/>
                      </a:rPr>
                      <m:t>𝛼</m:t>
                    </m:r>
                    <m:r>
                      <a:rPr lang="en-US" altLang="zh-CN" sz="1950" i="1" dirty="0">
                        <a:latin typeface="Cambria Math" panose="02040503050406030204" pitchFamily="18" charset="0"/>
                      </a:rPr>
                      <m:t>∨</m:t>
                    </m:r>
                    <m:r>
                      <a:rPr lang="en-US" altLang="zh-CN" sz="1950" i="1" dirty="0">
                        <a:latin typeface="Cambria Math" panose="02040503050406030204" pitchFamily="18" charset="0"/>
                        <a:cs typeface="Cambria Math" panose="02040503050406030204" pitchFamily="18" charset="0"/>
                      </a:rPr>
                      <m:t>𝛽</m:t>
                    </m:r>
                  </m:oMath>
                </a14:m>
                <a:r>
                  <a:rPr lang="zh-CN" altLang="en-US" sz="1950">
                    <a:solidFill>
                      <a:srgbClr val="000000"/>
                    </a:solidFill>
                    <a:latin typeface="微软雅黑" panose="020B0503020204020204" charset="-122"/>
                    <a:ea typeface="微软雅黑" panose="020B0503020204020204" charset="-122"/>
                  </a:rPr>
                  <a:t>;</a:t>
                </a:r>
                <a:endParaRPr lang="zh-CN" altLang="en-US" sz="1950">
                  <a:solidFill>
                    <a:srgbClr val="000000"/>
                  </a:solidFill>
                  <a:latin typeface="微软雅黑" panose="020B0503020204020204" charset="-122"/>
                  <a:ea typeface="微软雅黑" panose="020B0503020204020204" charset="-122"/>
                </a:endParaRPr>
              </a:p>
              <a:p>
                <a:pPr lvl="0" algn="l">
                  <a:buNone/>
                </a:pPr>
                <a:r>
                  <a:rPr lang="zh-CN" altLang="en-US" sz="1950">
                    <a:solidFill>
                      <a:srgbClr val="000000"/>
                    </a:solidFill>
                    <a:latin typeface="微软雅黑" panose="020B0503020204020204" charset="-122"/>
                    <a:ea typeface="微软雅黑" panose="020B0503020204020204" charset="-122"/>
                  </a:rPr>
                  <a:t>b)</a:t>
                </a:r>
                <a14:m>
                  <m:oMath xmlns:m="http://schemas.openxmlformats.org/officeDocument/2006/math">
                    <m:r>
                      <a:rPr lang="en-US" altLang="zh-CN" sz="1950" i="1">
                        <a:solidFill>
                          <a:srgbClr val="000000"/>
                        </a:solidFill>
                        <a:latin typeface="Cambria Math" panose="02040503050406030204" pitchFamily="18" charset="0"/>
                        <a:ea typeface="微软雅黑" panose="020B0503020204020204" charset="-122"/>
                        <a:cs typeface="Cambria Math" panose="02040503050406030204" pitchFamily="18" charset="0"/>
                      </a:rPr>
                      <m:t>𝛽</m:t>
                    </m:r>
                    <m:r>
                      <a:rPr lang="en-US" altLang="zh-CN" sz="1950" i="1">
                        <a:solidFill>
                          <a:srgbClr val="000000"/>
                        </a:solidFill>
                        <a:latin typeface="Cambria Math" panose="02040503050406030204" pitchFamily="18" charset="0"/>
                        <a:ea typeface="微软雅黑" panose="020B0503020204020204" charset="-122"/>
                        <a:cs typeface="Cambria Math" panose="02040503050406030204" pitchFamily="18" charset="0"/>
                      </a:rPr>
                      <m:t>→</m:t>
                    </m:r>
                    <m:r>
                      <a:rPr lang="en-US" altLang="zh-CN" sz="1950" i="1">
                        <a:solidFill>
                          <a:srgbClr val="000000"/>
                        </a:solidFill>
                        <a:latin typeface="Cambria Math" panose="02040503050406030204" pitchFamily="18" charset="0"/>
                        <a:ea typeface="微软雅黑" panose="020B0503020204020204" charset="-122"/>
                        <a:cs typeface="Cambria Math" panose="02040503050406030204" pitchFamily="18" charset="0"/>
                      </a:rPr>
                      <m:t>𝛾</m:t>
                    </m:r>
                  </m:oMath>
                </a14:m>
                <a:r>
                  <a:rPr lang="zh-CN" altLang="en-US" sz="1950">
                    <a:solidFill>
                      <a:srgbClr val="000000"/>
                    </a:solidFill>
                    <a:latin typeface="微软雅黑" panose="020B0503020204020204" charset="-122"/>
                    <a:ea typeface="微软雅黑" panose="020B0503020204020204" charset="-122"/>
                  </a:rPr>
                  <a:t>;</a:t>
                </a:r>
                <a:endParaRPr lang="zh-CN" altLang="en-US" sz="1950">
                  <a:solidFill>
                    <a:srgbClr val="000000"/>
                  </a:solidFill>
                  <a:latin typeface="微软雅黑" panose="020B0503020204020204" charset="-122"/>
                  <a:ea typeface="微软雅黑" panose="020B0503020204020204" charset="-122"/>
                </a:endParaRPr>
              </a:p>
              <a:p>
                <a:pPr lvl="0" algn="l">
                  <a:buNone/>
                </a:pPr>
                <a:r>
                  <a:rPr lang="zh-CN" altLang="en-US" sz="1950">
                    <a:solidFill>
                      <a:srgbClr val="000000"/>
                    </a:solidFill>
                    <a:latin typeface="微软雅黑" panose="020B0503020204020204" charset="-122"/>
                    <a:ea typeface="微软雅黑" panose="020B0503020204020204" charset="-122"/>
                  </a:rPr>
                  <a:t>c)</a:t>
                </a:r>
                <a14:m>
                  <m:oMath xmlns:m="http://schemas.openxmlformats.org/officeDocument/2006/math">
                    <m:r>
                      <a:rPr lang="en-US" altLang="zh-CN" sz="1950" i="1">
                        <a:solidFill>
                          <a:srgbClr val="000000"/>
                        </a:solidFill>
                        <a:latin typeface="Cambria Math" panose="02040503050406030204" pitchFamily="18" charset="0"/>
                        <a:ea typeface="微软雅黑" panose="020B0503020204020204" charset="-122"/>
                        <a:cs typeface="Cambria Math" panose="02040503050406030204" pitchFamily="18" charset="0"/>
                      </a:rPr>
                      <m:t>¬</m:t>
                    </m:r>
                    <m:r>
                      <a:rPr lang="en-US" altLang="zh-CN" sz="1950" i="1">
                        <a:solidFill>
                          <a:srgbClr val="000000"/>
                        </a:solidFill>
                        <a:latin typeface="Cambria Math" panose="02040503050406030204" pitchFamily="18" charset="0"/>
                        <a:ea typeface="微软雅黑" panose="020B0503020204020204" charset="-122"/>
                        <a:cs typeface="Cambria Math" panose="02040503050406030204" pitchFamily="18" charset="0"/>
                      </a:rPr>
                      <m:t>𝛼</m:t>
                    </m:r>
                    <m:r>
                      <a:rPr lang="en-US" altLang="zh-CN" sz="1950" i="1" dirty="0">
                        <a:latin typeface="Cambria Math" panose="02040503050406030204" pitchFamily="18" charset="0"/>
                      </a:rPr>
                      <m:t>∧</m:t>
                    </m:r>
                    <m:r>
                      <a:rPr lang="en-US" altLang="zh-CN" sz="1950" i="1">
                        <a:solidFill>
                          <a:srgbClr val="000000"/>
                        </a:solidFill>
                        <a:latin typeface="Cambria Math" panose="02040503050406030204" pitchFamily="18" charset="0"/>
                        <a:ea typeface="微软雅黑" panose="020B0503020204020204" charset="-122"/>
                        <a:cs typeface="Cambria Math" panose="02040503050406030204" pitchFamily="18" charset="0"/>
                      </a:rPr>
                      <m:t>¬</m:t>
                    </m:r>
                    <m:r>
                      <a:rPr lang="en-US" altLang="zh-CN" sz="1950" i="1">
                        <a:solidFill>
                          <a:srgbClr val="000000"/>
                        </a:solidFill>
                        <a:latin typeface="Cambria Math" panose="02040503050406030204" pitchFamily="18" charset="0"/>
                        <a:ea typeface="微软雅黑" panose="020B0503020204020204" charset="-122"/>
                        <a:cs typeface="Cambria Math" panose="02040503050406030204" pitchFamily="18" charset="0"/>
                      </a:rPr>
                      <m:t>𝛾</m:t>
                    </m:r>
                  </m:oMath>
                </a14:m>
                <a:r>
                  <a:rPr lang="zh-CN" altLang="en-US" sz="1950">
                    <a:solidFill>
                      <a:srgbClr val="000000"/>
                    </a:solidFill>
                    <a:latin typeface="微软雅黑" panose="020B0503020204020204" charset="-122"/>
                    <a:ea typeface="微软雅黑" panose="020B0503020204020204" charset="-122"/>
                  </a:rPr>
                  <a:t>;</a:t>
                </a:r>
                <a:endParaRPr lang="zh-CN" altLang="en-US" sz="1950">
                  <a:solidFill>
                    <a:srgbClr val="000000"/>
                  </a:solidFill>
                  <a:latin typeface="微软雅黑" panose="020B0503020204020204" charset="-122"/>
                  <a:ea typeface="微软雅黑" panose="020B0503020204020204" charset="-122"/>
                </a:endParaRPr>
              </a:p>
            </p:txBody>
          </p:sp>
        </mc:Choice>
        <mc:Fallback>
          <p:sp>
            <p:nvSpPr>
              <p:cNvPr id="3" name="文本框 2"/>
              <p:cNvSpPr txBox="1">
                <a:spLocks noRot="1" noChangeAspect="1" noMove="1" noResize="1" noEditPoints="1" noAdjustHandles="1" noChangeArrowheads="1" noChangeShapeType="1" noTextEdit="1"/>
              </p:cNvSpPr>
              <p:nvPr>
                <p:custDataLst>
                  <p:tags r:id="rId2"/>
                </p:custDataLst>
              </p:nvPr>
            </p:nvSpPr>
            <p:spPr>
              <a:xfrm>
                <a:off x="4381500" y="476250"/>
                <a:ext cx="3429000" cy="2143125"/>
              </a:xfrm>
              <a:prstGeom prst="rect">
                <a:avLst/>
              </a:prstGeom>
              <a:blipFill rotWithShape="1">
                <a:blip r:embed="rId3"/>
                <a:stretch>
                  <a:fillRect/>
                </a:stretch>
              </a:blipFill>
            </p:spPr>
            <p:txBody>
              <a:bodyPr/>
              <a:lstStyle/>
              <a:p>
                <a:r>
                  <a:rPr lang="zh-CN" altLang="en-US">
                    <a:noFill/>
                  </a:rPr>
                  <a:t> </a:t>
                </a:r>
              </a:p>
            </p:txBody>
          </p:sp>
        </mc:Fallback>
      </mc:AlternateContent>
      <p:sp>
        <p:nvSpPr>
          <p:cNvPr id="9" name="矩形 8"/>
          <p:cNvSpPr/>
          <p:nvPr>
            <p:custDataLst>
              <p:tags r:id="rId4"/>
            </p:custDataLst>
          </p:nvPr>
        </p:nvSpPr>
        <p:spPr>
          <a:xfrm>
            <a:off x="3952875" y="6203156"/>
            <a:ext cx="4286250" cy="357188"/>
          </a:xfrm>
          <a:prstGeom prst="rect">
            <a:avLst/>
          </a:prstGeom>
          <a:solidFill>
            <a:srgbClr val="FBFAE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p>
            <a:pPr lvl="0" algn="l">
              <a:buNone/>
            </a:pPr>
            <a:r>
              <a:rPr lang="zh-CN" altLang="en-US" sz="1125">
                <a:solidFill>
                  <a:srgbClr val="F84F41"/>
                </a:solidFill>
                <a:latin typeface="微软雅黑" panose="020B0503020204020204" charset="-122"/>
                <a:ea typeface="微软雅黑" panose="020B0503020204020204" charset="-122"/>
                <a:cs typeface="微软雅黑" panose="020B0503020204020204" charset="-122"/>
              </a:rPr>
              <a:t>正常使用主观题需2.0以上版本雨课堂</a:t>
            </a:r>
            <a:endParaRPr lang="zh-CN" altLang="en-US" sz="1125">
              <a:solidFill>
                <a:srgbClr val="F84F41"/>
              </a:solidFill>
              <a:latin typeface="微软雅黑" panose="020B0503020204020204" charset="-122"/>
              <a:ea typeface="微软雅黑" panose="020B0503020204020204" charset="-122"/>
              <a:cs typeface="微软雅黑" panose="020B0503020204020204" charset="-122"/>
            </a:endParaRPr>
          </a:p>
        </p:txBody>
      </p:sp>
      <p:sp>
        <p:nvSpPr>
          <p:cNvPr id="15" name="文本框 14" hidden="1"/>
          <p:cNvSpPr txBox="1"/>
          <p:nvPr>
            <p:custDataLst>
              <p:tags r:id="rId5"/>
            </p:custDataLst>
          </p:nvPr>
        </p:nvSpPr>
        <p:spPr>
          <a:xfrm>
            <a:off x="8591550" y="6448108"/>
            <a:ext cx="3707130" cy="368300"/>
          </a:xfrm>
          <a:prstGeom prst="rect">
            <a:avLst/>
          </a:prstGeom>
          <a:solidFill>
            <a:srgbClr val="FBFAEF"/>
          </a:solidFill>
          <a:ln w="12700">
            <a:noFill/>
          </a:ln>
        </p:spPr>
        <p:txBody>
          <a:bodyPr wrap="square" rtlCol="0" anchor="ctr">
            <a:spAutoFit/>
          </a:bodyPr>
          <a:p>
            <a:pPr lvl="0" algn="l">
              <a:buNone/>
            </a:pPr>
            <a:r>
              <a:rPr lang="zh-CN" altLang="en-US" sz="900">
                <a:solidFill>
                  <a:srgbClr val="F84F41"/>
                </a:solidFill>
                <a:latin typeface="微软雅黑" panose="020B0503020204020204" charset="-122"/>
                <a:ea typeface="微软雅黑" panose="020B0503020204020204" charset="-122"/>
                <a:cs typeface="微软雅黑" panose="020B0503020204020204" charset="-122"/>
              </a:rPr>
              <a:t>可为此题添加文本、图片、公式等解析，且需将内容全部放在本区域内。正常使用需3.0以上版本</a:t>
            </a:r>
            <a:endParaRPr lang="zh-CN" altLang="en-US" sz="900">
              <a:solidFill>
                <a:srgbClr val="F84F41"/>
              </a:solidFill>
              <a:latin typeface="微软雅黑" panose="020B0503020204020204" charset="-122"/>
              <a:ea typeface="微软雅黑" panose="020B0503020204020204" charset="-122"/>
              <a:cs typeface="微软雅黑" panose="020B0503020204020204" charset="-122"/>
            </a:endParaRPr>
          </a:p>
        </p:txBody>
      </p:sp>
      <p:sp>
        <p:nvSpPr>
          <p:cNvPr id="20" name="文本框 19" hidden="1"/>
          <p:cNvSpPr txBox="1"/>
          <p:nvPr>
            <p:custDataLst>
              <p:tags r:id="rId6"/>
            </p:custDataLst>
          </p:nvPr>
        </p:nvSpPr>
        <p:spPr>
          <a:xfrm>
            <a:off x="8715375" y="952500"/>
            <a:ext cx="3459480" cy="1706880"/>
          </a:xfrm>
          <a:prstGeom prst="rect">
            <a:avLst/>
          </a:prstGeom>
          <a:noFill/>
        </p:spPr>
        <p:txBody>
          <a:bodyPr wrap="square" rtlCol="0" anchor="t" anchorCtr="0">
            <a:spAutoFit/>
          </a:bodyPr>
          <a:p>
            <a:pPr lvl="0" algn="l">
              <a:buNone/>
            </a:pPr>
            <a:r>
              <a:rPr lang="zh-CN" altLang="en-US" sz="1500">
                <a:solidFill>
                  <a:srgbClr val="000000"/>
                </a:solidFill>
                <a:latin typeface="微软雅黑" panose="020B0503020204020204" charset="-122"/>
                <a:ea typeface="微软雅黑" panose="020B0503020204020204" charset="-122"/>
                <a:cs typeface="微软雅黑" panose="020B0503020204020204" charset="-122"/>
              </a:rPr>
              <a:t>解 应用归结法：</a:t>
            </a:r>
            <a:endParaRPr lang="zh-CN" altLang="en-US" sz="1500">
              <a:solidFill>
                <a:srgbClr val="000000"/>
              </a:solidFill>
              <a:latin typeface="微软雅黑" panose="020B0503020204020204" charset="-122"/>
              <a:ea typeface="微软雅黑" panose="020B0503020204020204" charset="-122"/>
              <a:cs typeface="微软雅黑" panose="020B0503020204020204" charset="-122"/>
            </a:endParaRPr>
          </a:p>
          <a:p>
            <a:pPr lvl="0" algn="l">
              <a:buNone/>
            </a:pPr>
            <a:r>
              <a:rPr lang="zh-CN" altLang="en-US" sz="1500">
                <a:solidFill>
                  <a:srgbClr val="000000"/>
                </a:solidFill>
                <a:latin typeface="微软雅黑" panose="020B0503020204020204" charset="-122"/>
                <a:ea typeface="微软雅黑" panose="020B0503020204020204" charset="-122"/>
                <a:cs typeface="微软雅黑" panose="020B0503020204020204" charset="-122"/>
              </a:rPr>
              <a:t>(1)  (已知);</a:t>
            </a:r>
            <a:endParaRPr lang="zh-CN" altLang="en-US" sz="1500">
              <a:solidFill>
                <a:srgbClr val="000000"/>
              </a:solidFill>
              <a:latin typeface="微软雅黑" panose="020B0503020204020204" charset="-122"/>
              <a:ea typeface="微软雅黑" panose="020B0503020204020204" charset="-122"/>
              <a:cs typeface="微软雅黑" panose="020B0503020204020204" charset="-122"/>
            </a:endParaRPr>
          </a:p>
          <a:p>
            <a:pPr lvl="0" algn="l">
              <a:buNone/>
            </a:pPr>
            <a:r>
              <a:rPr lang="zh-CN" altLang="en-US" sz="1500">
                <a:solidFill>
                  <a:srgbClr val="000000"/>
                </a:solidFill>
                <a:latin typeface="微软雅黑" panose="020B0503020204020204" charset="-122"/>
                <a:ea typeface="微软雅黑" panose="020B0503020204020204" charset="-122"/>
                <a:cs typeface="微软雅黑" panose="020B0503020204020204" charset="-122"/>
              </a:rPr>
              <a:t>(2)  (b进行蕴涵消除);</a:t>
            </a:r>
            <a:endParaRPr lang="zh-CN" altLang="en-US" sz="1500">
              <a:solidFill>
                <a:srgbClr val="000000"/>
              </a:solidFill>
              <a:latin typeface="微软雅黑" panose="020B0503020204020204" charset="-122"/>
              <a:ea typeface="微软雅黑" panose="020B0503020204020204" charset="-122"/>
              <a:cs typeface="微软雅黑" panose="020B0503020204020204" charset="-122"/>
            </a:endParaRPr>
          </a:p>
          <a:p>
            <a:pPr lvl="0" algn="l">
              <a:buNone/>
            </a:pPr>
            <a:r>
              <a:rPr lang="zh-CN" altLang="en-US" sz="1500">
                <a:solidFill>
                  <a:srgbClr val="000000"/>
                </a:solidFill>
                <a:latin typeface="微软雅黑" panose="020B0503020204020204" charset="-122"/>
                <a:ea typeface="微软雅黑" panose="020B0503020204020204" charset="-122"/>
                <a:cs typeface="微软雅黑" panose="020B0503020204020204" charset="-122"/>
              </a:rPr>
              <a:t>(3)  (由1和2);</a:t>
            </a:r>
            <a:endParaRPr lang="zh-CN" altLang="en-US" sz="1500">
              <a:solidFill>
                <a:srgbClr val="000000"/>
              </a:solidFill>
              <a:latin typeface="微软雅黑" panose="020B0503020204020204" charset="-122"/>
              <a:ea typeface="微软雅黑" panose="020B0503020204020204" charset="-122"/>
              <a:cs typeface="微软雅黑" panose="020B0503020204020204" charset="-122"/>
            </a:endParaRPr>
          </a:p>
          <a:p>
            <a:pPr lvl="0" algn="l">
              <a:buNone/>
            </a:pPr>
            <a:r>
              <a:rPr lang="zh-CN" altLang="en-US" sz="1500">
                <a:solidFill>
                  <a:srgbClr val="000000"/>
                </a:solidFill>
                <a:latin typeface="微软雅黑" panose="020B0503020204020204" charset="-122"/>
                <a:ea typeface="微软雅黑" panose="020B0503020204020204" charset="-122"/>
                <a:cs typeface="微软雅黑" panose="020B0503020204020204" charset="-122"/>
              </a:rPr>
              <a:t>(4)  (c使用De Morgan定律)</a:t>
            </a:r>
            <a:endParaRPr lang="zh-CN" altLang="en-US" sz="1500">
              <a:solidFill>
                <a:srgbClr val="000000"/>
              </a:solidFill>
              <a:latin typeface="微软雅黑" panose="020B0503020204020204" charset="-122"/>
              <a:ea typeface="微软雅黑" panose="020B0503020204020204" charset="-122"/>
              <a:cs typeface="微软雅黑" panose="020B0503020204020204" charset="-122"/>
            </a:endParaRPr>
          </a:p>
          <a:p>
            <a:pPr lvl="0" algn="l">
              <a:buNone/>
            </a:pPr>
            <a:r>
              <a:rPr lang="zh-CN" altLang="en-US" sz="1500">
                <a:solidFill>
                  <a:srgbClr val="000000"/>
                </a:solidFill>
                <a:latin typeface="微软雅黑" panose="020B0503020204020204" charset="-122"/>
                <a:ea typeface="微软雅黑" panose="020B0503020204020204" charset="-122"/>
                <a:cs typeface="微软雅黑" panose="020B0503020204020204" charset="-122"/>
              </a:rPr>
              <a:t>(5) 3和4矛盾，因此原命题集是不可满足的。</a:t>
            </a:r>
            <a:endParaRPr lang="zh-CN" altLang="en-US" sz="1500">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21" name="矩形 20" hidden="1"/>
          <p:cNvSpPr/>
          <p:nvPr>
            <p:custDataLst>
              <p:tags r:id="rId7"/>
            </p:custDataLst>
          </p:nvPr>
        </p:nvSpPr>
        <p:spPr>
          <a:xfrm>
            <a:off x="8524875"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sz="1350">
              <a:solidFill>
                <a:srgbClr val="FFFFFF"/>
              </a:solidFill>
            </a:endParaRPr>
          </a:p>
        </p:txBody>
      </p:sp>
      <p:sp>
        <p:nvSpPr>
          <p:cNvPr id="22" name="文本框 21" hidden="1"/>
          <p:cNvSpPr txBox="1"/>
          <p:nvPr>
            <p:custDataLst>
              <p:tags r:id="rId8"/>
            </p:custDataLst>
          </p:nvPr>
        </p:nvSpPr>
        <p:spPr>
          <a:xfrm>
            <a:off x="8591550" y="6448108"/>
            <a:ext cx="3707130" cy="368300"/>
          </a:xfrm>
          <a:prstGeom prst="rect">
            <a:avLst/>
          </a:prstGeom>
          <a:solidFill>
            <a:srgbClr val="FBFAEF"/>
          </a:solidFill>
          <a:ln w="12700">
            <a:noFill/>
          </a:ln>
        </p:spPr>
        <p:txBody>
          <a:bodyPr wrap="square" rtlCol="0" anchor="ctr">
            <a:spAutoFit/>
          </a:bodyPr>
          <a:p>
            <a:pPr lvl="0" algn="l">
              <a:buNone/>
            </a:pPr>
            <a:r>
              <a:rPr lang="zh-CN" altLang="en-US" sz="900">
                <a:solidFill>
                  <a:srgbClr val="F84F41"/>
                </a:solidFill>
                <a:latin typeface="微软雅黑" panose="020B0503020204020204" charset="-122"/>
                <a:ea typeface="微软雅黑" panose="020B0503020204020204" charset="-122"/>
                <a:cs typeface="微软雅黑" panose="020B0503020204020204" charset="-122"/>
              </a:rPr>
              <a:t>可为此题添加文本、图片、公式等解析，且需将内容全部放在本区域内。正常使用需3.0以上版本</a:t>
            </a:r>
            <a:endParaRPr lang="zh-CN" altLang="en-US" sz="900">
              <a:solidFill>
                <a:srgbClr val="F84F41"/>
              </a:solidFill>
              <a:latin typeface="微软雅黑" panose="020B0503020204020204" charset="-122"/>
              <a:ea typeface="微软雅黑" panose="020B0503020204020204" charset="-122"/>
              <a:cs typeface="微软雅黑" panose="020B0503020204020204" charset="-122"/>
            </a:endParaRPr>
          </a:p>
        </p:txBody>
      </p:sp>
      <p:sp>
        <p:nvSpPr>
          <p:cNvPr id="23" name="文本框 22" hidden="1"/>
          <p:cNvSpPr txBox="1"/>
          <p:nvPr>
            <p:custDataLst>
              <p:tags r:id="rId9"/>
            </p:custDataLst>
          </p:nvPr>
        </p:nvSpPr>
        <p:spPr>
          <a:xfrm>
            <a:off x="8715375" y="952500"/>
            <a:ext cx="3459480" cy="1706880"/>
          </a:xfrm>
          <a:prstGeom prst="rect">
            <a:avLst/>
          </a:prstGeom>
          <a:noFill/>
        </p:spPr>
        <p:txBody>
          <a:bodyPr wrap="square" rtlCol="0" anchor="t" anchorCtr="0">
            <a:spAutoFit/>
          </a:bodyPr>
          <a:p>
            <a:pPr lvl="0" algn="l">
              <a:buNone/>
            </a:pPr>
            <a:r>
              <a:rPr lang="zh-CN" altLang="en-US" sz="1500">
                <a:solidFill>
                  <a:srgbClr val="000000"/>
                </a:solidFill>
                <a:latin typeface="微软雅黑" panose="020B0503020204020204" charset="-122"/>
                <a:ea typeface="微软雅黑" panose="020B0503020204020204" charset="-122"/>
                <a:cs typeface="微软雅黑" panose="020B0503020204020204" charset="-122"/>
              </a:rPr>
              <a:t>解 应用归结法：</a:t>
            </a:r>
            <a:endParaRPr lang="zh-CN" altLang="en-US" sz="1500">
              <a:solidFill>
                <a:srgbClr val="000000"/>
              </a:solidFill>
              <a:latin typeface="微软雅黑" panose="020B0503020204020204" charset="-122"/>
              <a:ea typeface="微软雅黑" panose="020B0503020204020204" charset="-122"/>
              <a:cs typeface="微软雅黑" panose="020B0503020204020204" charset="-122"/>
            </a:endParaRPr>
          </a:p>
          <a:p>
            <a:pPr lvl="0" algn="l">
              <a:buNone/>
            </a:pPr>
            <a:r>
              <a:rPr lang="zh-CN" altLang="en-US" sz="1500">
                <a:solidFill>
                  <a:srgbClr val="000000"/>
                </a:solidFill>
                <a:latin typeface="微软雅黑" panose="020B0503020204020204" charset="-122"/>
                <a:ea typeface="微软雅黑" panose="020B0503020204020204" charset="-122"/>
                <a:cs typeface="微软雅黑" panose="020B0503020204020204" charset="-122"/>
              </a:rPr>
              <a:t>(1)  (已知);</a:t>
            </a:r>
            <a:endParaRPr lang="zh-CN" altLang="en-US" sz="1500">
              <a:solidFill>
                <a:srgbClr val="000000"/>
              </a:solidFill>
              <a:latin typeface="微软雅黑" panose="020B0503020204020204" charset="-122"/>
              <a:ea typeface="微软雅黑" panose="020B0503020204020204" charset="-122"/>
              <a:cs typeface="微软雅黑" panose="020B0503020204020204" charset="-122"/>
            </a:endParaRPr>
          </a:p>
          <a:p>
            <a:pPr lvl="0" algn="l">
              <a:buNone/>
            </a:pPr>
            <a:r>
              <a:rPr lang="zh-CN" altLang="en-US" sz="1500">
                <a:solidFill>
                  <a:srgbClr val="000000"/>
                </a:solidFill>
                <a:latin typeface="微软雅黑" panose="020B0503020204020204" charset="-122"/>
                <a:ea typeface="微软雅黑" panose="020B0503020204020204" charset="-122"/>
                <a:cs typeface="微软雅黑" panose="020B0503020204020204" charset="-122"/>
              </a:rPr>
              <a:t>(2)  (b进行蕴涵消除);</a:t>
            </a:r>
            <a:endParaRPr lang="zh-CN" altLang="en-US" sz="1500">
              <a:solidFill>
                <a:srgbClr val="000000"/>
              </a:solidFill>
              <a:latin typeface="微软雅黑" panose="020B0503020204020204" charset="-122"/>
              <a:ea typeface="微软雅黑" panose="020B0503020204020204" charset="-122"/>
              <a:cs typeface="微软雅黑" panose="020B0503020204020204" charset="-122"/>
            </a:endParaRPr>
          </a:p>
          <a:p>
            <a:pPr lvl="0" algn="l">
              <a:buNone/>
            </a:pPr>
            <a:r>
              <a:rPr lang="zh-CN" altLang="en-US" sz="1500">
                <a:solidFill>
                  <a:srgbClr val="000000"/>
                </a:solidFill>
                <a:latin typeface="微软雅黑" panose="020B0503020204020204" charset="-122"/>
                <a:ea typeface="微软雅黑" panose="020B0503020204020204" charset="-122"/>
                <a:cs typeface="微软雅黑" panose="020B0503020204020204" charset="-122"/>
              </a:rPr>
              <a:t>(3)  (由1和2);</a:t>
            </a:r>
            <a:endParaRPr lang="zh-CN" altLang="en-US" sz="1500">
              <a:solidFill>
                <a:srgbClr val="000000"/>
              </a:solidFill>
              <a:latin typeface="微软雅黑" panose="020B0503020204020204" charset="-122"/>
              <a:ea typeface="微软雅黑" panose="020B0503020204020204" charset="-122"/>
              <a:cs typeface="微软雅黑" panose="020B0503020204020204" charset="-122"/>
            </a:endParaRPr>
          </a:p>
          <a:p>
            <a:pPr lvl="0" algn="l">
              <a:buNone/>
            </a:pPr>
            <a:r>
              <a:rPr lang="zh-CN" altLang="en-US" sz="1500">
                <a:solidFill>
                  <a:srgbClr val="000000"/>
                </a:solidFill>
                <a:latin typeface="微软雅黑" panose="020B0503020204020204" charset="-122"/>
                <a:ea typeface="微软雅黑" panose="020B0503020204020204" charset="-122"/>
                <a:cs typeface="微软雅黑" panose="020B0503020204020204" charset="-122"/>
              </a:rPr>
              <a:t>(4)  (c使用De Morgan定律)</a:t>
            </a:r>
            <a:endParaRPr lang="zh-CN" altLang="en-US" sz="1500">
              <a:solidFill>
                <a:srgbClr val="000000"/>
              </a:solidFill>
              <a:latin typeface="微软雅黑" panose="020B0503020204020204" charset="-122"/>
              <a:ea typeface="微软雅黑" panose="020B0503020204020204" charset="-122"/>
              <a:cs typeface="微软雅黑" panose="020B0503020204020204" charset="-122"/>
            </a:endParaRPr>
          </a:p>
          <a:p>
            <a:pPr lvl="0" algn="l">
              <a:buNone/>
            </a:pPr>
            <a:r>
              <a:rPr lang="zh-CN" altLang="en-US" sz="1500">
                <a:solidFill>
                  <a:srgbClr val="000000"/>
                </a:solidFill>
                <a:latin typeface="微软雅黑" panose="020B0503020204020204" charset="-122"/>
                <a:ea typeface="微软雅黑" panose="020B0503020204020204" charset="-122"/>
                <a:cs typeface="微软雅黑" panose="020B0503020204020204" charset="-122"/>
              </a:rPr>
              <a:t>(5) 3和4矛盾，因此原命题集是不可满足的。</a:t>
            </a:r>
            <a:endParaRPr lang="zh-CN" altLang="en-US" sz="1500">
              <a:solidFill>
                <a:srgbClr val="000000"/>
              </a:solidFill>
              <a:latin typeface="微软雅黑" panose="020B0503020204020204" charset="-122"/>
              <a:ea typeface="微软雅黑" panose="020B0503020204020204" charset="-122"/>
              <a:cs typeface="微软雅黑" panose="020B0503020204020204" charset="-122"/>
            </a:endParaRPr>
          </a:p>
        </p:txBody>
      </p:sp>
      <p:grpSp>
        <p:nvGrpSpPr>
          <p:cNvPr id="14" name="组合 13" hidden="1"/>
          <p:cNvGrpSpPr/>
          <p:nvPr>
            <p:custDataLst>
              <p:tags r:id="rId10"/>
            </p:custDataLst>
          </p:nvPr>
        </p:nvGrpSpPr>
        <p:grpSpPr>
          <a:xfrm>
            <a:off x="8534400" y="0"/>
            <a:ext cx="3821430" cy="485775"/>
            <a:chOff x="9620" y="0"/>
            <a:chExt cx="8024" cy="1020"/>
          </a:xfrm>
        </p:grpSpPr>
        <p:sp>
          <p:nvSpPr>
            <p:cNvPr id="11" name="RemarkBack"/>
            <p:cNvSpPr/>
            <p:nvPr>
              <p:custDataLst>
                <p:tags r:id="rId11"/>
              </p:custDataLst>
            </p:nvPr>
          </p:nvSpPr>
          <p:spPr>
            <a:xfrm>
              <a:off x="9620" y="20"/>
              <a:ext cx="8024"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2" name="RemarkBlock"/>
            <p:cNvSpPr/>
            <p:nvPr>
              <p:custDataLst>
                <p:tags r:id="rId12"/>
              </p:custDataLst>
            </p:nvPr>
          </p:nvSpPr>
          <p:spPr>
            <a:xfrm>
              <a:off x="9620" y="2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3" name="RemarkTitleText"/>
            <p:cNvSpPr txBox="1"/>
            <p:nvPr>
              <p:custDataLst>
                <p:tags r:id="rId13"/>
              </p:custDataLst>
            </p:nvPr>
          </p:nvSpPr>
          <p:spPr>
            <a:xfrm>
              <a:off x="10000" y="0"/>
              <a:ext cx="3000" cy="1000"/>
            </a:xfrm>
            <a:prstGeom prst="rect">
              <a:avLst/>
            </a:prstGeom>
            <a:noFill/>
          </p:spPr>
          <p:txBody>
            <a:bodyPr wrap="none" rtlCol="0" anchor="ctr" anchorCtr="0">
              <a:noAutofit/>
            </a:bodyPr>
            <a:p>
              <a:pPr lvl="0" algn="l">
                <a:buNone/>
              </a:pPr>
              <a:r>
                <a:rPr lang="zh-CN" altLang="en-US" sz="1350">
                  <a:solidFill>
                    <a:srgbClr val="000000"/>
                  </a:solidFill>
                  <a:latin typeface="微软雅黑" panose="020B0503020204020204" charset="-122"/>
                  <a:ea typeface="微软雅黑" panose="020B0503020204020204" charset="-122"/>
                </a:rPr>
                <a:t>答案解析</a:t>
              </a:r>
              <a:endParaRPr lang="zh-CN" altLang="en-US" sz="1350">
                <a:solidFill>
                  <a:srgbClr val="000000"/>
                </a:solidFill>
                <a:latin typeface="微软雅黑" panose="020B0503020204020204" charset="-122"/>
                <a:ea typeface="微软雅黑" panose="020B0503020204020204" charset="-122"/>
              </a:endParaRPr>
            </a:p>
          </p:txBody>
        </p:sp>
      </p:grpSp>
      <p:sp>
        <p:nvSpPr>
          <p:cNvPr id="10" name="圆角矩形 9"/>
          <p:cNvSpPr/>
          <p:nvPr>
            <p:custDataLst>
              <p:tags r:id="rId14"/>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作答</a:t>
            </a:r>
            <a:endParaRPr lang="zh-CN" altLang="en-US" sz="1600">
              <a:solidFill>
                <a:srgbClr val="FFFFFF"/>
              </a:solidFill>
              <a:latin typeface="微软雅黑" panose="020B0503020204020204" charset="-122"/>
              <a:ea typeface="微软雅黑" panose="020B0503020204020204" charset="-122"/>
            </a:endParaRPr>
          </a:p>
        </p:txBody>
      </p:sp>
      <p:grpSp>
        <p:nvGrpSpPr>
          <p:cNvPr id="8" name="组合 7"/>
          <p:cNvGrpSpPr/>
          <p:nvPr>
            <p:custDataLst>
              <p:tags r:id="rId15"/>
            </p:custDataLst>
          </p:nvPr>
        </p:nvGrpSpPr>
        <p:grpSpPr>
          <a:xfrm>
            <a:off x="0" y="0"/>
            <a:ext cx="4286250" cy="490061"/>
            <a:chOff x="-8300" y="0"/>
            <a:chExt cx="9000" cy="1029"/>
          </a:xfrm>
        </p:grpSpPr>
        <p:sp>
          <p:nvSpPr>
            <p:cNvPr id="4" name="TitleBackground"/>
            <p:cNvSpPr/>
            <p:nvPr>
              <p:custDataLst>
                <p:tags r:id="rId16"/>
              </p:custDataLst>
            </p:nvPr>
          </p:nvSpPr>
          <p:spPr>
            <a:xfrm>
              <a:off x="-8300" y="0"/>
              <a:ext cx="90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 name="ColorBlock"/>
            <p:cNvSpPr/>
            <p:nvPr>
              <p:custDataLst>
                <p:tags r:id="rId17"/>
              </p:custDataLst>
            </p:nvPr>
          </p:nvSpPr>
          <p:spPr>
            <a:xfrm>
              <a:off x="-830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 name="TypeText"/>
            <p:cNvSpPr txBox="1"/>
            <p:nvPr>
              <p:custDataLst>
                <p:tags r:id="rId18"/>
              </p:custDataLst>
            </p:nvPr>
          </p:nvSpPr>
          <p:spPr>
            <a:xfrm>
              <a:off x="-7767" y="0"/>
              <a:ext cx="3000" cy="1000"/>
            </a:xfrm>
            <a:prstGeom prst="rect">
              <a:avLst/>
            </a:prstGeom>
            <a:noFill/>
          </p:spPr>
          <p:txBody>
            <a:bodyPr wrap="none" rtlCol="0" anchor="ctr" anchorCtr="0">
              <a:noAutofit/>
            </a:bodyPr>
            <a:p>
              <a:pPr lvl="0" algn="l">
                <a:buNone/>
              </a:pPr>
              <a:r>
                <a:rPr lang="zh-CN" altLang="en-US" sz="1950">
                  <a:solidFill>
                    <a:srgbClr val="000000"/>
                  </a:solidFill>
                  <a:latin typeface="微软雅黑" panose="020B0503020204020204" charset="-122"/>
                  <a:ea typeface="微软雅黑" panose="020B0503020204020204" charset="-122"/>
                </a:rPr>
                <a:t>主观题</a:t>
              </a:r>
              <a:endParaRPr lang="zh-CN" altLang="en-US" sz="1950">
                <a:solidFill>
                  <a:srgbClr val="000000"/>
                </a:solidFill>
                <a:latin typeface="微软雅黑" panose="020B0503020204020204" charset="-122"/>
                <a:ea typeface="微软雅黑" panose="020B0503020204020204" charset="-122"/>
              </a:endParaRPr>
            </a:p>
          </p:txBody>
        </p:sp>
        <p:sp>
          <p:nvSpPr>
            <p:cNvPr id="7" name="TipText"/>
            <p:cNvSpPr txBox="1"/>
            <p:nvPr>
              <p:custDataLst>
                <p:tags r:id="rId19"/>
              </p:custDataLst>
            </p:nvPr>
          </p:nvSpPr>
          <p:spPr>
            <a:xfrm>
              <a:off x="-5823" y="229"/>
              <a:ext cx="3600" cy="800"/>
            </a:xfrm>
            <a:prstGeom prst="rect">
              <a:avLst/>
            </a:prstGeom>
            <a:noFill/>
          </p:spPr>
          <p:txBody>
            <a:bodyPr wrap="none" rtlCol="0" anchor="ctr" anchorCtr="0">
              <a:noAutofit/>
            </a:bodyPr>
            <a:p>
              <a:pPr lvl="0" algn="l">
                <a:buNone/>
              </a:pPr>
              <a:r>
                <a:rPr lang="zh-CN" altLang="en-US" sz="1500">
                  <a:solidFill>
                    <a:srgbClr val="808080"/>
                  </a:solidFill>
                  <a:latin typeface="微软雅黑" panose="020B0503020204020204" charset="-122"/>
                  <a:ea typeface="微软雅黑" panose="020B0503020204020204" charset="-122"/>
                  <a:cs typeface="微软雅黑" panose="020B0503020204020204" charset="-122"/>
                </a:rPr>
                <a:t>5分</a:t>
              </a:r>
              <a:endParaRPr lang="zh-CN" altLang="en-US" sz="1500">
                <a:solidFill>
                  <a:srgbClr val="808080"/>
                </a:solidFill>
                <a:latin typeface="微软雅黑" panose="020B0503020204020204" charset="-122"/>
                <a:ea typeface="微软雅黑" panose="020B0503020204020204" charset="-122"/>
                <a:cs typeface="微软雅黑" panose="020B0503020204020204" charset="-122"/>
              </a:endParaRPr>
            </a:p>
          </p:txBody>
        </p:sp>
      </p:grpSp>
      <p:pic>
        <p:nvPicPr>
          <p:cNvPr id="16" name="图片 15" descr="tmp1CAB"/>
          <p:cNvPicPr>
            <a:picLocks noChangeAspect="1"/>
          </p:cNvPicPr>
          <p:nvPr>
            <p:custDataLst>
              <p:tags r:id="rId20"/>
            </p:custDataLst>
          </p:nvPr>
        </p:nvPicPr>
        <p:blipFill>
          <a:blip r:embed="rId21"/>
          <a:stretch>
            <a:fillRect/>
          </a:stretch>
        </p:blipFill>
        <p:spPr>
          <a:xfrm>
            <a:off x="10642600" y="63500"/>
            <a:ext cx="1422400" cy="508000"/>
          </a:xfrm>
          <a:prstGeom prst="rect">
            <a:avLst/>
          </a:prstGeom>
        </p:spPr>
      </p:pic>
      <p:pic>
        <p:nvPicPr>
          <p:cNvPr id="17" name="图片 16"/>
          <p:cNvPicPr>
            <a:picLocks noChangeAspect="1"/>
          </p:cNvPicPr>
          <p:nvPr/>
        </p:nvPicPr>
        <p:blipFill>
          <a:blip r:embed="rId22"/>
          <a:stretch>
            <a:fillRect/>
          </a:stretch>
        </p:blipFill>
        <p:spPr>
          <a:xfrm>
            <a:off x="3395345" y="3134360"/>
            <a:ext cx="5400675" cy="1800225"/>
          </a:xfrm>
          <a:prstGeom prst="rect">
            <a:avLst/>
          </a:prstGeom>
        </p:spPr>
      </p:pic>
    </p:spTree>
    <p:custDataLst>
      <p:tags r:id="rId23"/>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知识图谱构造流程：属性识别与填充</a:t>
            </a:r>
            <a:endParaRPr lang="zh-CN" altLang="en-US" dirty="0"/>
          </a:p>
        </p:txBody>
      </p:sp>
      <p:sp>
        <p:nvSpPr>
          <p:cNvPr id="19" name="矩形 18"/>
          <p:cNvSpPr/>
          <p:nvPr/>
        </p:nvSpPr>
        <p:spPr>
          <a:xfrm>
            <a:off x="1851564" y="5828938"/>
            <a:ext cx="2475770" cy="446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0" dirty="0">
                <a:solidFill>
                  <a:schemeClr val="bg2">
                    <a:lumMod val="10000"/>
                  </a:schemeClr>
                </a:solidFill>
                <a:latin typeface="微软雅黑" panose="020B0503020204020204" charset="-122"/>
                <a:ea typeface="微软雅黑" panose="020B0503020204020204" charset="-122"/>
              </a:rPr>
              <a:t>无结构化文档</a:t>
            </a:r>
            <a:endParaRPr lang="zh-CN" altLang="en-US" sz="2400" b="0" dirty="0">
              <a:solidFill>
                <a:schemeClr val="bg2">
                  <a:lumMod val="10000"/>
                </a:schemeClr>
              </a:solidFill>
              <a:latin typeface="微软雅黑" panose="020B0503020204020204" charset="-122"/>
              <a:ea typeface="微软雅黑" panose="020B0503020204020204" charset="-122"/>
            </a:endParaRPr>
          </a:p>
        </p:txBody>
      </p:sp>
      <p:sp>
        <p:nvSpPr>
          <p:cNvPr id="20" name="矩形 19"/>
          <p:cNvSpPr/>
          <p:nvPr/>
        </p:nvSpPr>
        <p:spPr>
          <a:xfrm>
            <a:off x="7075773" y="5670884"/>
            <a:ext cx="3905052" cy="765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rPr>
              <a:t>所</a:t>
            </a:r>
            <a:r>
              <a:rPr lang="zh-CN" altLang="en-US" sz="240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rPr>
              <a:t>提取</a:t>
            </a:r>
            <a:r>
              <a:rPr lang="zh-CN" altLang="en-US" sz="2400"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rPr>
              <a:t>的实体及其属性值</a:t>
            </a:r>
            <a:endParaRPr lang="en-US" altLang="zh-CN" sz="2400"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endParaRPr>
          </a:p>
          <a:p>
            <a:pPr algn="ctr"/>
            <a:r>
              <a:rPr lang="zh-CN" altLang="en-US" sz="2400"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rPr>
              <a:t>形式的知识</a:t>
            </a:r>
            <a:endParaRPr lang="zh-CN" altLang="en-US" sz="2400"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endParaRPr>
          </a:p>
        </p:txBody>
      </p:sp>
      <p:sp>
        <p:nvSpPr>
          <p:cNvPr id="21" name="矩形 20"/>
          <p:cNvSpPr/>
          <p:nvPr/>
        </p:nvSpPr>
        <p:spPr>
          <a:xfrm>
            <a:off x="225696" y="696926"/>
            <a:ext cx="5914118" cy="4801314"/>
          </a:xfrm>
          <a:prstGeom prst="rect">
            <a:avLst/>
          </a:prstGeom>
          <a:solidFill>
            <a:srgbClr val="FFDE80"/>
          </a:solidFill>
          <a:ln>
            <a:solidFill>
              <a:schemeClr val="tx2">
                <a:lumMod val="40000"/>
                <a:lumOff val="60000"/>
              </a:schemeClr>
            </a:solidFill>
          </a:ln>
        </p:spPr>
        <p:txBody>
          <a:bodyPr wrap="square">
            <a:spAutoFit/>
          </a:bodyPr>
          <a:lstStyle/>
          <a:p>
            <a:r>
              <a:rPr lang="zh-CN" altLang="en-US"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hlinkClick r:id="rId1"/>
              </a:rPr>
              <a:t>纳尔逊</a:t>
            </a:r>
            <a:r>
              <a:rPr lang="en-US" altLang="zh-CN"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hlinkClick r:id="rId1"/>
              </a:rPr>
              <a:t>·</a:t>
            </a:r>
            <a:r>
              <a:rPr lang="zh-CN" altLang="en-US"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hlinkClick r:id="rId1"/>
              </a:rPr>
              <a:t>罗利赫拉赫拉</a:t>
            </a:r>
            <a:r>
              <a:rPr lang="en-US" altLang="zh-CN"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hlinkClick r:id="rId1"/>
              </a:rPr>
              <a:t>·</a:t>
            </a:r>
            <a:r>
              <a:rPr lang="zh-CN" altLang="en-US"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hlinkClick r:id="rId1"/>
              </a:rPr>
              <a:t>曼德拉</a:t>
            </a:r>
            <a:r>
              <a:rPr lang="en-US" altLang="zh-CN"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rPr>
              <a:t>( Nelson Rolihlahla Mandela </a:t>
            </a:r>
            <a:r>
              <a:rPr lang="zh-CN" altLang="en-US"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rPr>
              <a:t>）</a:t>
            </a:r>
            <a:r>
              <a:rPr lang="en-US" altLang="zh-CN"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rPr>
              <a:t>1918</a:t>
            </a:r>
            <a:r>
              <a:rPr lang="zh-CN" altLang="en-US"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rPr>
              <a:t>年</a:t>
            </a:r>
            <a:r>
              <a:rPr lang="en-US" altLang="zh-CN"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rPr>
              <a:t>7</a:t>
            </a:r>
            <a:r>
              <a:rPr lang="zh-CN" altLang="en-US"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rPr>
              <a:t>月</a:t>
            </a:r>
            <a:r>
              <a:rPr lang="en-US" altLang="zh-CN"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rPr>
              <a:t>18</a:t>
            </a:r>
            <a:r>
              <a:rPr lang="zh-CN" altLang="en-US"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rPr>
              <a:t>日出生于</a:t>
            </a:r>
            <a:r>
              <a:rPr lang="zh-CN" altLang="en-US"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hlinkClick r:id="rId2"/>
              </a:rPr>
              <a:t>南非</a:t>
            </a:r>
            <a:r>
              <a:rPr lang="zh-CN" altLang="en-US"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hlinkClick r:id="rId3"/>
              </a:rPr>
              <a:t>特兰斯凯</a:t>
            </a:r>
            <a:r>
              <a:rPr lang="zh-CN" altLang="en-US"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rPr>
              <a:t>一个大</a:t>
            </a:r>
            <a:r>
              <a:rPr lang="zh-CN" altLang="en-US"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hlinkClick r:id="rId4"/>
              </a:rPr>
              <a:t>酋长</a:t>
            </a:r>
            <a:r>
              <a:rPr lang="zh-CN" altLang="en-US"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rPr>
              <a:t>家庭，先后获</a:t>
            </a:r>
            <a:r>
              <a:rPr lang="zh-CN" altLang="en-US"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hlinkClick r:id="rId5"/>
              </a:rPr>
              <a:t>南非大学</a:t>
            </a:r>
            <a:r>
              <a:rPr lang="zh-CN" altLang="en-US"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rPr>
              <a:t>文学士和威特沃特斯兰德大学律师资格，当过律师。曼德拉自幼性格刚强，崇敬</a:t>
            </a:r>
            <a:r>
              <a:rPr lang="zh-CN" altLang="en-US"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hlinkClick r:id="rId6"/>
              </a:rPr>
              <a:t>民族英雄</a:t>
            </a:r>
            <a:r>
              <a:rPr lang="zh-CN" altLang="en-US"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rPr>
              <a:t>。他是家中长子而被指定为酋长继承人。但他表示：“决不愿以酋长身份统治一个受压迫的部族”，而要“以一个战士的名义投身于民族解放事业”。他毅然走上了追求民族解放的道路。</a:t>
            </a:r>
            <a:endParaRPr lang="zh-CN" altLang="en-US"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endParaRPr>
          </a:p>
          <a:p>
            <a:r>
              <a:rPr lang="zh-CN" altLang="en-US"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rPr>
              <a:t>南非政府</a:t>
            </a:r>
            <a:r>
              <a:rPr lang="en-US" altLang="zh-CN"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rPr>
              <a:t>2013</a:t>
            </a:r>
            <a:r>
              <a:rPr lang="zh-CN" altLang="en-US"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rPr>
              <a:t>年</a:t>
            </a:r>
            <a:r>
              <a:rPr lang="en-US" altLang="zh-CN"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rPr>
              <a:t>12</a:t>
            </a:r>
            <a:r>
              <a:rPr lang="zh-CN" altLang="en-US"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rPr>
              <a:t>月</a:t>
            </a:r>
            <a:r>
              <a:rPr lang="en-US" altLang="zh-CN"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rPr>
              <a:t>6</a:t>
            </a:r>
            <a:r>
              <a:rPr lang="zh-CN" altLang="en-US"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rPr>
              <a:t>日（北京时间）宣布南非前总统曼德拉去世，享年</a:t>
            </a:r>
            <a:r>
              <a:rPr lang="en-US" altLang="zh-CN"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rPr>
              <a:t>95</a:t>
            </a:r>
            <a:r>
              <a:rPr lang="zh-CN" altLang="en-US"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rPr>
              <a:t>岁。</a:t>
            </a:r>
            <a:endParaRPr lang="en-US" altLang="zh-CN"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endParaRPr>
          </a:p>
          <a:p>
            <a:r>
              <a:rPr lang="zh-CN" altLang="en-US"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rPr>
              <a:t>曼德拉，南非</a:t>
            </a:r>
            <a:r>
              <a:rPr lang="zh-CN" altLang="en-US"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hlinkClick r:id="rId7"/>
              </a:rPr>
              <a:t>黑人</a:t>
            </a:r>
            <a:r>
              <a:rPr lang="zh-CN" altLang="en-US"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rPr>
              <a:t>领袖，因其在废除南非</a:t>
            </a:r>
            <a:r>
              <a:rPr lang="zh-CN" altLang="en-US"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hlinkClick r:id="rId8"/>
              </a:rPr>
              <a:t>种族歧视</a:t>
            </a:r>
            <a:r>
              <a:rPr lang="zh-CN" altLang="en-US"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rPr>
              <a:t>政策方面作出了巨大贡献而于</a:t>
            </a:r>
            <a:r>
              <a:rPr lang="en-US" altLang="zh-CN"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rPr>
              <a:t>1993</a:t>
            </a:r>
            <a:r>
              <a:rPr lang="zh-CN" altLang="en-US"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rPr>
              <a:t>年荣获</a:t>
            </a:r>
            <a:r>
              <a:rPr lang="zh-CN" altLang="en-US"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hlinkClick r:id="rId9"/>
              </a:rPr>
              <a:t>诺贝尔和平奖</a:t>
            </a:r>
            <a:r>
              <a:rPr lang="zh-CN" altLang="en-US"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rPr>
              <a:t>。</a:t>
            </a:r>
            <a:endParaRPr lang="zh-CN" altLang="en-US"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endParaRPr>
          </a:p>
          <a:p>
            <a:pPr latinLnBrk="1"/>
            <a:r>
              <a:rPr lang="en-US" altLang="zh-CN"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rPr>
              <a:t>1918</a:t>
            </a:r>
            <a:r>
              <a:rPr lang="zh-CN" altLang="en-US"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rPr>
              <a:t>年</a:t>
            </a:r>
            <a:r>
              <a:rPr lang="en-US" altLang="zh-CN"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rPr>
              <a:t>7</a:t>
            </a:r>
            <a:r>
              <a:rPr lang="zh-CN" altLang="en-US"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rPr>
              <a:t>月</a:t>
            </a:r>
            <a:r>
              <a:rPr lang="en-US" altLang="zh-CN"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rPr>
              <a:t>18</a:t>
            </a:r>
            <a:r>
              <a:rPr lang="zh-CN" altLang="en-US"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rPr>
              <a:t>日，曼德拉出生于南非</a:t>
            </a:r>
            <a:r>
              <a:rPr lang="zh-CN" altLang="en-US"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hlinkClick r:id="rId3"/>
              </a:rPr>
              <a:t>特兰斯凯</a:t>
            </a:r>
            <a:r>
              <a:rPr lang="zh-CN" altLang="en-US"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rPr>
              <a:t>，曼德拉自幼性格刚强，崇敬</a:t>
            </a:r>
            <a:r>
              <a:rPr lang="zh-CN" altLang="en-US"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hlinkClick r:id="rId6"/>
              </a:rPr>
              <a:t>民族英雄</a:t>
            </a:r>
            <a:r>
              <a:rPr lang="zh-CN" altLang="en-US"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rPr>
              <a:t>。他是家中长子而被指定为酋长继承人。但他表示：“决不愿以酋长身份统治一个受压迫的部族”，而要“以一个战士的名义投身于民族解放事业”，他毅然</a:t>
            </a:r>
            <a:r>
              <a:rPr lang="en-US" altLang="zh-CN"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rPr>
              <a:t>……</a:t>
            </a:r>
            <a:endParaRPr lang="zh-CN" altLang="en-US"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endParaRPr>
          </a:p>
        </p:txBody>
      </p:sp>
      <p:cxnSp>
        <p:nvCxnSpPr>
          <p:cNvPr id="22" name="直接连接符 21"/>
          <p:cNvCxnSpPr/>
          <p:nvPr/>
        </p:nvCxnSpPr>
        <p:spPr>
          <a:xfrm>
            <a:off x="378399" y="1014837"/>
            <a:ext cx="3372507"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23" name="直接连接符 22"/>
          <p:cNvCxnSpPr/>
          <p:nvPr/>
        </p:nvCxnSpPr>
        <p:spPr>
          <a:xfrm>
            <a:off x="394447" y="1308339"/>
            <a:ext cx="5031605"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24" name="直接连接符 23"/>
          <p:cNvCxnSpPr/>
          <p:nvPr/>
        </p:nvCxnSpPr>
        <p:spPr>
          <a:xfrm>
            <a:off x="4114800" y="3278596"/>
            <a:ext cx="1675146"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25" name="直接连接符 24"/>
          <p:cNvCxnSpPr/>
          <p:nvPr/>
        </p:nvCxnSpPr>
        <p:spPr>
          <a:xfrm>
            <a:off x="378399" y="3495553"/>
            <a:ext cx="2000907"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26" name="直接连接符 25"/>
          <p:cNvCxnSpPr/>
          <p:nvPr/>
        </p:nvCxnSpPr>
        <p:spPr>
          <a:xfrm>
            <a:off x="2418758" y="4036880"/>
            <a:ext cx="2664296"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graphicFrame>
        <p:nvGraphicFramePr>
          <p:cNvPr id="27" name="表格 26"/>
          <p:cNvGraphicFramePr>
            <a:graphicFrameLocks noGrp="1"/>
          </p:cNvGraphicFramePr>
          <p:nvPr/>
        </p:nvGraphicFramePr>
        <p:xfrm>
          <a:off x="6979187" y="774440"/>
          <a:ext cx="4147743" cy="4723802"/>
        </p:xfrm>
        <a:graphic>
          <a:graphicData uri="http://schemas.openxmlformats.org/drawingml/2006/table">
            <a:tbl>
              <a:tblPr firstRow="1" bandRow="1">
                <a:tableStyleId>{5C22544A-7EE6-4342-B048-85BDC9FD1C3A}</a:tableStyleId>
              </a:tblPr>
              <a:tblGrid>
                <a:gridCol w="1666258"/>
                <a:gridCol w="2481485"/>
              </a:tblGrid>
              <a:tr h="359555">
                <a:tc gridSpan="2">
                  <a:txBody>
                    <a:bodyPr/>
                    <a:lstStyle/>
                    <a:p>
                      <a:r>
                        <a:rPr lang="zh-CN" altLang="en-US" sz="1200" dirty="0">
                          <a:latin typeface="微软雅黑" panose="020B0503020204020204" charset="-122"/>
                          <a:ea typeface="微软雅黑" panose="020B0503020204020204" charset="-122"/>
                        </a:rPr>
                        <a:t>人物</a:t>
                      </a:r>
                      <a:endParaRPr lang="zh-CN" altLang="en-US" sz="1200" dirty="0">
                        <a:latin typeface="微软雅黑" panose="020B0503020204020204" charset="-122"/>
                        <a:ea typeface="微软雅黑" panose="020B0503020204020204" charset="-122"/>
                      </a:endParaRPr>
                    </a:p>
                  </a:txBody>
                  <a:tcPr marT="34290" marB="34290"/>
                </a:tc>
                <a:tc hMerge="1">
                  <a:tcPr/>
                </a:tc>
              </a:tr>
              <a:tr h="889057">
                <a:tc>
                  <a:txBody>
                    <a:bodyPr/>
                    <a:lstStyle/>
                    <a:p>
                      <a:r>
                        <a:rPr lang="zh-CN" altLang="en-US" sz="1800" dirty="0">
                          <a:latin typeface="Times New Roman" panose="02020603050405020304" pitchFamily="16" charset="0"/>
                          <a:ea typeface="微软雅黑" panose="020B0503020204020204" charset="-122"/>
                          <a:cs typeface="Times New Roman" panose="02020603050405020304" pitchFamily="16" charset="0"/>
                        </a:rPr>
                        <a:t>中文名</a:t>
                      </a:r>
                      <a:endParaRPr lang="en-US" altLang="zh-CN" sz="1800" dirty="0">
                        <a:latin typeface="Times New Roman" panose="02020603050405020304" pitchFamily="16" charset="0"/>
                        <a:ea typeface="微软雅黑" panose="020B0503020204020204" charset="-122"/>
                        <a:cs typeface="Times New Roman" panose="02020603050405020304" pitchFamily="16" charset="0"/>
                      </a:endParaRPr>
                    </a:p>
                  </a:txBody>
                  <a:tcPr marT="34290" marB="34290"/>
                </a:tc>
                <a:tc>
                  <a:txBody>
                    <a:bodyPr/>
                    <a:lstStyle/>
                    <a:p>
                      <a:endParaRPr lang="en-US" altLang="zh-CN" sz="1200" dirty="0">
                        <a:latin typeface="Times New Roman" panose="02020603050405020304" pitchFamily="16" charset="0"/>
                        <a:ea typeface="微软雅黑" panose="020B0503020204020204" charset="-122"/>
                        <a:cs typeface="Times New Roman" panose="02020603050405020304" pitchFamily="16" charset="0"/>
                      </a:endParaRPr>
                    </a:p>
                    <a:p>
                      <a:endParaRPr lang="en-US" altLang="zh-CN" sz="1200" dirty="0">
                        <a:latin typeface="Times New Roman" panose="02020603050405020304" pitchFamily="16" charset="0"/>
                        <a:ea typeface="微软雅黑" panose="020B0503020204020204" charset="-122"/>
                        <a:cs typeface="Times New Roman" panose="02020603050405020304" pitchFamily="16" charset="0"/>
                      </a:endParaRPr>
                    </a:p>
                    <a:p>
                      <a:endParaRPr lang="zh-CN" altLang="en-US" sz="1200" dirty="0">
                        <a:latin typeface="Times New Roman" panose="02020603050405020304" pitchFamily="16" charset="0"/>
                        <a:ea typeface="微软雅黑" panose="020B0503020204020204" charset="-122"/>
                        <a:cs typeface="Times New Roman" panose="02020603050405020304" pitchFamily="16" charset="0"/>
                      </a:endParaRPr>
                    </a:p>
                  </a:txBody>
                  <a:tcPr marT="34290" marB="34290"/>
                </a:tc>
              </a:tr>
              <a:tr h="889057">
                <a:tc>
                  <a:txBody>
                    <a:bodyPr/>
                    <a:lstStyle/>
                    <a:p>
                      <a:r>
                        <a:rPr lang="zh-CN" altLang="en-US" sz="1800" dirty="0">
                          <a:latin typeface="Times New Roman" panose="02020603050405020304" pitchFamily="16" charset="0"/>
                          <a:ea typeface="微软雅黑" panose="020B0503020204020204" charset="-122"/>
                          <a:cs typeface="Times New Roman" panose="02020603050405020304" pitchFamily="16" charset="0"/>
                        </a:rPr>
                        <a:t>外文名</a:t>
                      </a:r>
                      <a:endParaRPr lang="zh-CN" altLang="en-US" sz="1800" dirty="0">
                        <a:latin typeface="Times New Roman" panose="02020603050405020304" pitchFamily="16" charset="0"/>
                        <a:ea typeface="微软雅黑" panose="020B0503020204020204" charset="-122"/>
                        <a:cs typeface="Times New Roman" panose="02020603050405020304" pitchFamily="16" charset="0"/>
                      </a:endParaRPr>
                    </a:p>
                  </a:txBody>
                  <a:tcPr marT="34290" marB="34290"/>
                </a:tc>
                <a:tc>
                  <a:txBody>
                    <a:bodyPr/>
                    <a:lstStyle/>
                    <a:p>
                      <a:endParaRPr lang="en-US" altLang="zh-CN" sz="1200" dirty="0">
                        <a:latin typeface="Times New Roman" panose="02020603050405020304" pitchFamily="16" charset="0"/>
                        <a:ea typeface="微软雅黑" panose="020B0503020204020204" charset="-122"/>
                        <a:cs typeface="Times New Roman" panose="02020603050405020304" pitchFamily="16" charset="0"/>
                      </a:endParaRPr>
                    </a:p>
                    <a:p>
                      <a:endParaRPr lang="en-US" altLang="zh-CN" sz="1200" dirty="0">
                        <a:latin typeface="Times New Roman" panose="02020603050405020304" pitchFamily="16" charset="0"/>
                        <a:ea typeface="微软雅黑" panose="020B0503020204020204" charset="-122"/>
                        <a:cs typeface="Times New Roman" panose="02020603050405020304" pitchFamily="16" charset="0"/>
                      </a:endParaRPr>
                    </a:p>
                    <a:p>
                      <a:endParaRPr lang="zh-CN" altLang="en-US" sz="1200" dirty="0">
                        <a:latin typeface="Times New Roman" panose="02020603050405020304" pitchFamily="16" charset="0"/>
                        <a:ea typeface="微软雅黑" panose="020B0503020204020204" charset="-122"/>
                        <a:cs typeface="Times New Roman" panose="02020603050405020304" pitchFamily="16" charset="0"/>
                      </a:endParaRPr>
                    </a:p>
                  </a:txBody>
                  <a:tcPr marT="34290" marB="34290"/>
                </a:tc>
              </a:tr>
              <a:tr h="359555">
                <a:tc>
                  <a:txBody>
                    <a:bodyPr/>
                    <a:lstStyle/>
                    <a:p>
                      <a:r>
                        <a:rPr lang="zh-CN" altLang="en-US" sz="1800" dirty="0">
                          <a:latin typeface="Times New Roman" panose="02020603050405020304" pitchFamily="16" charset="0"/>
                          <a:ea typeface="微软雅黑" panose="020B0503020204020204" charset="-122"/>
                          <a:cs typeface="Times New Roman" panose="02020603050405020304" pitchFamily="16" charset="0"/>
                        </a:rPr>
                        <a:t>国籍</a:t>
                      </a:r>
                      <a:endParaRPr lang="zh-CN" altLang="en-US" sz="1800" dirty="0">
                        <a:latin typeface="Times New Roman" panose="02020603050405020304" pitchFamily="16" charset="0"/>
                        <a:ea typeface="微软雅黑" panose="020B0503020204020204" charset="-122"/>
                        <a:cs typeface="Times New Roman" panose="02020603050405020304" pitchFamily="16" charset="0"/>
                      </a:endParaRPr>
                    </a:p>
                  </a:txBody>
                  <a:tcPr marT="34290" marB="34290"/>
                </a:tc>
                <a:tc>
                  <a:txBody>
                    <a:bodyPr/>
                    <a:lstStyle/>
                    <a:p>
                      <a:endParaRPr lang="zh-CN" altLang="en-US" sz="1200" dirty="0">
                        <a:latin typeface="Times New Roman" panose="02020603050405020304" pitchFamily="16" charset="0"/>
                        <a:ea typeface="微软雅黑" panose="020B0503020204020204" charset="-122"/>
                        <a:cs typeface="Times New Roman" panose="02020603050405020304" pitchFamily="16" charset="0"/>
                      </a:endParaRPr>
                    </a:p>
                  </a:txBody>
                  <a:tcPr marT="34290" marB="34290"/>
                </a:tc>
              </a:tr>
              <a:tr h="359555">
                <a:tc>
                  <a:txBody>
                    <a:bodyPr/>
                    <a:lstStyle/>
                    <a:p>
                      <a:r>
                        <a:rPr lang="zh-CN" altLang="en-US" sz="1800" dirty="0">
                          <a:latin typeface="Times New Roman" panose="02020603050405020304" pitchFamily="16" charset="0"/>
                          <a:ea typeface="微软雅黑" panose="020B0503020204020204" charset="-122"/>
                          <a:cs typeface="Times New Roman" panose="02020603050405020304" pitchFamily="16" charset="0"/>
                        </a:rPr>
                        <a:t>出生地</a:t>
                      </a:r>
                      <a:endParaRPr lang="zh-CN" altLang="en-US" sz="1800" dirty="0">
                        <a:latin typeface="Times New Roman" panose="02020603050405020304" pitchFamily="16" charset="0"/>
                        <a:ea typeface="微软雅黑" panose="020B0503020204020204" charset="-122"/>
                        <a:cs typeface="Times New Roman" panose="02020603050405020304" pitchFamily="16" charset="0"/>
                      </a:endParaRPr>
                    </a:p>
                  </a:txBody>
                  <a:tcPr marT="34290" marB="34290"/>
                </a:tc>
                <a:tc>
                  <a:txBody>
                    <a:bodyPr/>
                    <a:lstStyle/>
                    <a:p>
                      <a:endParaRPr lang="zh-CN" altLang="en-US" sz="1200" dirty="0">
                        <a:latin typeface="Times New Roman" panose="02020603050405020304" pitchFamily="16" charset="0"/>
                        <a:ea typeface="微软雅黑" panose="020B0503020204020204" charset="-122"/>
                        <a:cs typeface="Times New Roman" panose="02020603050405020304" pitchFamily="16" charset="0"/>
                      </a:endParaRPr>
                    </a:p>
                  </a:txBody>
                  <a:tcPr marT="34290" marB="34290"/>
                </a:tc>
              </a:tr>
              <a:tr h="622341">
                <a:tc>
                  <a:txBody>
                    <a:bodyPr/>
                    <a:lstStyle/>
                    <a:p>
                      <a:r>
                        <a:rPr lang="zh-CN" altLang="en-US" sz="1800" dirty="0">
                          <a:latin typeface="Times New Roman" panose="02020603050405020304" pitchFamily="16" charset="0"/>
                          <a:ea typeface="微软雅黑" panose="020B0503020204020204" charset="-122"/>
                          <a:cs typeface="Times New Roman" panose="02020603050405020304" pitchFamily="16" charset="0"/>
                        </a:rPr>
                        <a:t>出生日期</a:t>
                      </a:r>
                      <a:endParaRPr lang="zh-CN" altLang="en-US" sz="1800" dirty="0">
                        <a:latin typeface="Times New Roman" panose="02020603050405020304" pitchFamily="16" charset="0"/>
                        <a:ea typeface="微软雅黑" panose="020B0503020204020204" charset="-122"/>
                        <a:cs typeface="Times New Roman" panose="02020603050405020304" pitchFamily="16" charset="0"/>
                      </a:endParaRPr>
                    </a:p>
                  </a:txBody>
                  <a:tcPr marT="34290" marB="34290"/>
                </a:tc>
                <a:tc>
                  <a:txBody>
                    <a:bodyPr/>
                    <a:lstStyle/>
                    <a:p>
                      <a:endParaRPr lang="en-US" altLang="zh-CN" sz="1200" dirty="0">
                        <a:latin typeface="Times New Roman" panose="02020603050405020304" pitchFamily="16" charset="0"/>
                        <a:ea typeface="微软雅黑" panose="020B0503020204020204" charset="-122"/>
                        <a:cs typeface="Times New Roman" panose="02020603050405020304" pitchFamily="16" charset="0"/>
                      </a:endParaRPr>
                    </a:p>
                    <a:p>
                      <a:endParaRPr lang="zh-CN" altLang="en-US" sz="1200" dirty="0">
                        <a:latin typeface="Times New Roman" panose="02020603050405020304" pitchFamily="16" charset="0"/>
                        <a:ea typeface="微软雅黑" panose="020B0503020204020204" charset="-122"/>
                        <a:cs typeface="Times New Roman" panose="02020603050405020304" pitchFamily="16" charset="0"/>
                      </a:endParaRPr>
                    </a:p>
                  </a:txBody>
                  <a:tcPr marT="34290" marB="34290"/>
                </a:tc>
              </a:tr>
              <a:tr h="622341">
                <a:tc>
                  <a:txBody>
                    <a:bodyPr/>
                    <a:lstStyle/>
                    <a:p>
                      <a:r>
                        <a:rPr lang="zh-CN" altLang="en-US" sz="1800" dirty="0">
                          <a:latin typeface="Times New Roman" panose="02020603050405020304" pitchFamily="16" charset="0"/>
                          <a:ea typeface="微软雅黑" panose="020B0503020204020204" charset="-122"/>
                          <a:cs typeface="Times New Roman" panose="02020603050405020304" pitchFamily="16" charset="0"/>
                        </a:rPr>
                        <a:t>职业</a:t>
                      </a:r>
                      <a:endParaRPr lang="zh-CN" altLang="en-US" sz="1800" dirty="0">
                        <a:latin typeface="Times New Roman" panose="02020603050405020304" pitchFamily="16" charset="0"/>
                        <a:ea typeface="微软雅黑" panose="020B0503020204020204" charset="-122"/>
                        <a:cs typeface="Times New Roman" panose="02020603050405020304" pitchFamily="16" charset="0"/>
                      </a:endParaRPr>
                    </a:p>
                  </a:txBody>
                  <a:tcPr marT="34290" marB="34290"/>
                </a:tc>
                <a:tc>
                  <a:txBody>
                    <a:bodyPr/>
                    <a:lstStyle/>
                    <a:p>
                      <a:endParaRPr lang="en-US" altLang="zh-CN" sz="1200" dirty="0">
                        <a:latin typeface="Times New Roman" panose="02020603050405020304" pitchFamily="16" charset="0"/>
                        <a:ea typeface="微软雅黑" panose="020B0503020204020204" charset="-122"/>
                        <a:cs typeface="Times New Roman" panose="02020603050405020304" pitchFamily="16" charset="0"/>
                      </a:endParaRPr>
                    </a:p>
                    <a:p>
                      <a:endParaRPr lang="zh-CN" altLang="en-US" sz="1200" dirty="0">
                        <a:latin typeface="Times New Roman" panose="02020603050405020304" pitchFamily="16" charset="0"/>
                        <a:ea typeface="微软雅黑" panose="020B0503020204020204" charset="-122"/>
                        <a:cs typeface="Times New Roman" panose="02020603050405020304" pitchFamily="16" charset="0"/>
                      </a:endParaRPr>
                    </a:p>
                  </a:txBody>
                  <a:tcPr marT="34290" marB="34290"/>
                </a:tc>
              </a:tr>
              <a:tr h="622341">
                <a:tc>
                  <a:txBody>
                    <a:bodyPr/>
                    <a:lstStyle/>
                    <a:p>
                      <a:r>
                        <a:rPr lang="zh-CN" altLang="en-US" sz="1800" dirty="0">
                          <a:latin typeface="Times New Roman" panose="02020603050405020304" pitchFamily="16" charset="0"/>
                          <a:ea typeface="微软雅黑" panose="020B0503020204020204" charset="-122"/>
                          <a:cs typeface="Times New Roman" panose="02020603050405020304" pitchFamily="16" charset="0"/>
                        </a:rPr>
                        <a:t>主要成就</a:t>
                      </a:r>
                      <a:endParaRPr lang="zh-CN" altLang="en-US" sz="1800" dirty="0">
                        <a:latin typeface="Times New Roman" panose="02020603050405020304" pitchFamily="16" charset="0"/>
                        <a:ea typeface="微软雅黑" panose="020B0503020204020204" charset="-122"/>
                        <a:cs typeface="Times New Roman" panose="02020603050405020304" pitchFamily="16" charset="0"/>
                      </a:endParaRPr>
                    </a:p>
                  </a:txBody>
                  <a:tcPr marT="34290" marB="34290"/>
                </a:tc>
                <a:tc>
                  <a:txBody>
                    <a:bodyPr/>
                    <a:lstStyle/>
                    <a:p>
                      <a:endParaRPr lang="en-US" altLang="zh-CN" sz="1200" dirty="0">
                        <a:latin typeface="Times New Roman" panose="02020603050405020304" pitchFamily="16" charset="0"/>
                        <a:ea typeface="微软雅黑" panose="020B0503020204020204" charset="-122"/>
                        <a:cs typeface="Times New Roman" panose="02020603050405020304" pitchFamily="16" charset="0"/>
                      </a:endParaRPr>
                    </a:p>
                    <a:p>
                      <a:endParaRPr lang="en-US" altLang="zh-CN" sz="1200" dirty="0">
                        <a:latin typeface="Times New Roman" panose="02020603050405020304" pitchFamily="16" charset="0"/>
                        <a:ea typeface="微软雅黑" panose="020B0503020204020204" charset="-122"/>
                        <a:cs typeface="Times New Roman" panose="02020603050405020304" pitchFamily="16" charset="0"/>
                      </a:endParaRPr>
                    </a:p>
                  </a:txBody>
                  <a:tcPr marT="34290" marB="34290"/>
                </a:tc>
              </a:tr>
            </a:tbl>
          </a:graphicData>
        </a:graphic>
      </p:graphicFrame>
      <p:sp>
        <p:nvSpPr>
          <p:cNvPr id="28" name="虚尾箭头 21"/>
          <p:cNvSpPr/>
          <p:nvPr/>
        </p:nvSpPr>
        <p:spPr>
          <a:xfrm>
            <a:off x="6354489" y="2942521"/>
            <a:ext cx="504591" cy="486054"/>
          </a:xfrm>
          <a:prstGeom prst="striped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solidFill>
            </a:endParaRPr>
          </a:p>
        </p:txBody>
      </p:sp>
      <p:sp>
        <p:nvSpPr>
          <p:cNvPr id="29" name="TextBox 22"/>
          <p:cNvSpPr txBox="1"/>
          <p:nvPr/>
        </p:nvSpPr>
        <p:spPr>
          <a:xfrm>
            <a:off x="8770939" y="1110738"/>
            <a:ext cx="2129445" cy="646331"/>
          </a:xfrm>
          <a:prstGeom prst="rect">
            <a:avLst/>
          </a:prstGeom>
          <a:noFill/>
        </p:spPr>
        <p:txBody>
          <a:bodyPr wrap="square" rtlCol="0">
            <a:spAutoFit/>
          </a:bodyPr>
          <a:lstStyle/>
          <a:p>
            <a:r>
              <a:rPr lang="zh-CN" altLang="en-US"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rPr>
              <a:t>纳尔逊</a:t>
            </a:r>
            <a:r>
              <a:rPr lang="en-US" altLang="zh-CN"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rPr>
              <a:t>·</a:t>
            </a:r>
            <a:r>
              <a:rPr lang="zh-CN" altLang="en-US"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rPr>
              <a:t>罗利赫拉赫拉</a:t>
            </a:r>
            <a:r>
              <a:rPr lang="en-US" altLang="zh-CN"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rPr>
              <a:t>·</a:t>
            </a:r>
            <a:r>
              <a:rPr lang="zh-CN" altLang="en-US"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rPr>
              <a:t>曼德拉</a:t>
            </a:r>
            <a:endParaRPr lang="zh-CN" altLang="en-US"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endParaRPr>
          </a:p>
        </p:txBody>
      </p:sp>
      <p:sp>
        <p:nvSpPr>
          <p:cNvPr id="46" name="TextBox 23"/>
          <p:cNvSpPr txBox="1"/>
          <p:nvPr/>
        </p:nvSpPr>
        <p:spPr>
          <a:xfrm>
            <a:off x="8770939" y="2005992"/>
            <a:ext cx="2397890" cy="646331"/>
          </a:xfrm>
          <a:prstGeom prst="rect">
            <a:avLst/>
          </a:prstGeom>
          <a:noFill/>
        </p:spPr>
        <p:txBody>
          <a:bodyPr wrap="square" rtlCol="0">
            <a:spAutoFit/>
          </a:bodyPr>
          <a:lstStyle/>
          <a:p>
            <a:r>
              <a:rPr lang="en-US" altLang="zh-CN"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rPr>
              <a:t>Nelson Rolihlahla Mandela</a:t>
            </a:r>
            <a:endParaRPr lang="zh-CN" altLang="en-US"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endParaRPr>
          </a:p>
        </p:txBody>
      </p:sp>
      <p:sp>
        <p:nvSpPr>
          <p:cNvPr id="47" name="矩形 46"/>
          <p:cNvSpPr/>
          <p:nvPr/>
        </p:nvSpPr>
        <p:spPr>
          <a:xfrm>
            <a:off x="9301053" y="2909264"/>
            <a:ext cx="1069216" cy="369332"/>
          </a:xfrm>
          <a:prstGeom prst="rect">
            <a:avLst/>
          </a:prstGeom>
        </p:spPr>
        <p:txBody>
          <a:bodyPr wrap="square">
            <a:spAutoFit/>
          </a:bodyPr>
          <a:lstStyle/>
          <a:p>
            <a:r>
              <a:rPr lang="zh-CN" altLang="en-US"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rPr>
              <a:t>南非</a:t>
            </a:r>
            <a:endParaRPr lang="zh-CN" altLang="en-US"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endParaRPr>
          </a:p>
        </p:txBody>
      </p:sp>
      <p:sp>
        <p:nvSpPr>
          <p:cNvPr id="48" name="矩形 47"/>
          <p:cNvSpPr/>
          <p:nvPr/>
        </p:nvSpPr>
        <p:spPr>
          <a:xfrm>
            <a:off x="8923403" y="3278596"/>
            <a:ext cx="1751251" cy="369332"/>
          </a:xfrm>
          <a:prstGeom prst="rect">
            <a:avLst/>
          </a:prstGeom>
        </p:spPr>
        <p:txBody>
          <a:bodyPr wrap="square">
            <a:spAutoFit/>
          </a:bodyPr>
          <a:lstStyle/>
          <a:p>
            <a:r>
              <a:rPr lang="zh-CN" altLang="en-US"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rPr>
              <a:t>南非特兰斯凯</a:t>
            </a:r>
            <a:endParaRPr lang="zh-CN" altLang="en-US"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endParaRPr>
          </a:p>
        </p:txBody>
      </p:sp>
      <p:sp>
        <p:nvSpPr>
          <p:cNvPr id="49" name="矩形 48"/>
          <p:cNvSpPr/>
          <p:nvPr/>
        </p:nvSpPr>
        <p:spPr>
          <a:xfrm>
            <a:off x="8820434" y="3667548"/>
            <a:ext cx="1848305" cy="369332"/>
          </a:xfrm>
          <a:prstGeom prst="rect">
            <a:avLst/>
          </a:prstGeom>
        </p:spPr>
        <p:txBody>
          <a:bodyPr wrap="square">
            <a:spAutoFit/>
          </a:bodyPr>
          <a:lstStyle/>
          <a:p>
            <a:r>
              <a:rPr lang="en-US" altLang="zh-CN"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rPr>
              <a:t>1918</a:t>
            </a:r>
            <a:r>
              <a:rPr lang="zh-CN" altLang="en-US"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rPr>
              <a:t>年</a:t>
            </a:r>
            <a:r>
              <a:rPr lang="en-US" altLang="zh-CN"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rPr>
              <a:t>7</a:t>
            </a:r>
            <a:r>
              <a:rPr lang="zh-CN" altLang="en-US"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rPr>
              <a:t>月</a:t>
            </a:r>
            <a:r>
              <a:rPr lang="en-US" altLang="zh-CN"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rPr>
              <a:t>18</a:t>
            </a:r>
            <a:r>
              <a:rPr lang="zh-CN" altLang="en-US"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rPr>
              <a:t>日</a:t>
            </a:r>
            <a:endParaRPr lang="zh-CN" altLang="en-US"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endParaRPr>
          </a:p>
        </p:txBody>
      </p:sp>
      <p:sp>
        <p:nvSpPr>
          <p:cNvPr id="50" name="矩形 49"/>
          <p:cNvSpPr/>
          <p:nvPr/>
        </p:nvSpPr>
        <p:spPr>
          <a:xfrm>
            <a:off x="8887329" y="4274201"/>
            <a:ext cx="1781410" cy="369332"/>
          </a:xfrm>
          <a:prstGeom prst="rect">
            <a:avLst/>
          </a:prstGeom>
        </p:spPr>
        <p:txBody>
          <a:bodyPr wrap="square">
            <a:spAutoFit/>
          </a:bodyPr>
          <a:lstStyle/>
          <a:p>
            <a:r>
              <a:rPr lang="zh-CN" altLang="en-US"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rPr>
              <a:t>政治</a:t>
            </a:r>
            <a:r>
              <a:rPr lang="zh-CN" altLang="en-US"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rPr>
              <a:t> </a:t>
            </a:r>
            <a:r>
              <a:rPr lang="zh-CN" altLang="en-US"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rPr>
              <a:t>南非总统</a:t>
            </a:r>
            <a:endParaRPr lang="zh-CN" altLang="en-US"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endParaRPr>
          </a:p>
        </p:txBody>
      </p:sp>
      <p:sp>
        <p:nvSpPr>
          <p:cNvPr id="51" name="矩形 50"/>
          <p:cNvSpPr/>
          <p:nvPr/>
        </p:nvSpPr>
        <p:spPr>
          <a:xfrm>
            <a:off x="8768759" y="4924102"/>
            <a:ext cx="2089762" cy="369332"/>
          </a:xfrm>
          <a:prstGeom prst="rect">
            <a:avLst/>
          </a:prstGeom>
        </p:spPr>
        <p:txBody>
          <a:bodyPr wrap="square">
            <a:spAutoFit/>
          </a:bodyPr>
          <a:lstStyle/>
          <a:p>
            <a:r>
              <a:rPr lang="zh-CN" altLang="en-US"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rPr>
              <a:t>诺贝尔和平奖得主</a:t>
            </a:r>
            <a:endParaRPr lang="zh-CN" altLang="en-US" b="0" dirty="0">
              <a:solidFill>
                <a:schemeClr val="bg2">
                  <a:lumMod val="10000"/>
                </a:schemeClr>
              </a:solidFill>
              <a:latin typeface="Times New Roman" panose="02020603050405020304" pitchFamily="16" charset="0"/>
              <a:ea typeface="微软雅黑" panose="020B0503020204020204" charset="-122"/>
              <a:cs typeface="Times New Roman" panose="02020603050405020304" pitchFamily="1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0-#ppt_w/2"/>
                                          </p:val>
                                        </p:tav>
                                        <p:tav tm="100000">
                                          <p:val>
                                            <p:strVal val="#ppt_x"/>
                                          </p:val>
                                        </p:tav>
                                      </p:tavLst>
                                    </p:anim>
                                    <p:anim calcmode="lin" valueType="num">
                                      <p:cBhvr additive="base">
                                        <p:cTn id="12" dur="500" fill="hold"/>
                                        <p:tgtEl>
                                          <p:spTgt spid="2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46"/>
                                        </p:tgtEl>
                                        <p:attrNameLst>
                                          <p:attrName>style.visibility</p:attrName>
                                        </p:attrNameLst>
                                      </p:cBhvr>
                                      <p:to>
                                        <p:strVal val="visible"/>
                                      </p:to>
                                    </p:set>
                                    <p:anim calcmode="lin" valueType="num">
                                      <p:cBhvr additive="base">
                                        <p:cTn id="16" dur="500" fill="hold"/>
                                        <p:tgtEl>
                                          <p:spTgt spid="46"/>
                                        </p:tgtEl>
                                        <p:attrNameLst>
                                          <p:attrName>ppt_x</p:attrName>
                                        </p:attrNameLst>
                                      </p:cBhvr>
                                      <p:tavLst>
                                        <p:tav tm="0">
                                          <p:val>
                                            <p:strVal val="0-#ppt_w/2"/>
                                          </p:val>
                                        </p:tav>
                                        <p:tav tm="100000">
                                          <p:val>
                                            <p:strVal val="#ppt_x"/>
                                          </p:val>
                                        </p:tav>
                                      </p:tavLst>
                                    </p:anim>
                                    <p:anim calcmode="lin" valueType="num">
                                      <p:cBhvr additive="base">
                                        <p:cTn id="17"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barn(inVertical)">
                                      <p:cBhvr>
                                        <p:cTn id="22" dur="500"/>
                                        <p:tgtEl>
                                          <p:spTgt spid="23"/>
                                        </p:tgtEl>
                                      </p:cBhvr>
                                    </p:animEffect>
                                  </p:childTnLst>
                                </p:cTn>
                              </p:par>
                            </p:childTnLst>
                          </p:cTn>
                        </p:par>
                        <p:par>
                          <p:cTn id="23" fill="hold">
                            <p:stCondLst>
                              <p:cond delay="500"/>
                            </p:stCondLst>
                            <p:childTnLst>
                              <p:par>
                                <p:cTn id="24" presetID="2" presetClass="entr" presetSubtype="8" fill="hold" grpId="0" nodeType="afterEffect">
                                  <p:stCondLst>
                                    <p:cond delay="0"/>
                                  </p:stCondLst>
                                  <p:childTnLst>
                                    <p:set>
                                      <p:cBhvr>
                                        <p:cTn id="25" dur="1" fill="hold">
                                          <p:stCondLst>
                                            <p:cond delay="0"/>
                                          </p:stCondLst>
                                        </p:cTn>
                                        <p:tgtEl>
                                          <p:spTgt spid="47"/>
                                        </p:tgtEl>
                                        <p:attrNameLst>
                                          <p:attrName>style.visibility</p:attrName>
                                        </p:attrNameLst>
                                      </p:cBhvr>
                                      <p:to>
                                        <p:strVal val="visible"/>
                                      </p:to>
                                    </p:set>
                                    <p:anim calcmode="lin" valueType="num">
                                      <p:cBhvr additive="base">
                                        <p:cTn id="26" dur="500" fill="hold"/>
                                        <p:tgtEl>
                                          <p:spTgt spid="47"/>
                                        </p:tgtEl>
                                        <p:attrNameLst>
                                          <p:attrName>ppt_x</p:attrName>
                                        </p:attrNameLst>
                                      </p:cBhvr>
                                      <p:tavLst>
                                        <p:tav tm="0">
                                          <p:val>
                                            <p:strVal val="0-#ppt_w/2"/>
                                          </p:val>
                                        </p:tav>
                                        <p:tav tm="100000">
                                          <p:val>
                                            <p:strVal val="#ppt_x"/>
                                          </p:val>
                                        </p:tav>
                                      </p:tavLst>
                                    </p:anim>
                                    <p:anim calcmode="lin" valueType="num">
                                      <p:cBhvr additive="base">
                                        <p:cTn id="27" dur="500" fill="hold"/>
                                        <p:tgtEl>
                                          <p:spTgt spid="47"/>
                                        </p:tgtEl>
                                        <p:attrNameLst>
                                          <p:attrName>ppt_y</p:attrName>
                                        </p:attrNameLst>
                                      </p:cBhvr>
                                      <p:tavLst>
                                        <p:tav tm="0">
                                          <p:val>
                                            <p:strVal val="#ppt_y"/>
                                          </p:val>
                                        </p:tav>
                                        <p:tav tm="100000">
                                          <p:val>
                                            <p:strVal val="#ppt_y"/>
                                          </p:val>
                                        </p:tav>
                                      </p:tavLst>
                                    </p:anim>
                                  </p:childTnLst>
                                </p:cTn>
                              </p:par>
                            </p:childTnLst>
                          </p:cTn>
                        </p:par>
                        <p:par>
                          <p:cTn id="28" fill="hold">
                            <p:stCondLst>
                              <p:cond delay="1000"/>
                            </p:stCondLst>
                            <p:childTnLst>
                              <p:par>
                                <p:cTn id="29" presetID="2" presetClass="entr" presetSubtype="8" fill="hold" grpId="0" nodeType="afterEffect">
                                  <p:stCondLst>
                                    <p:cond delay="0"/>
                                  </p:stCondLst>
                                  <p:childTnLst>
                                    <p:set>
                                      <p:cBhvr>
                                        <p:cTn id="30" dur="1" fill="hold">
                                          <p:stCondLst>
                                            <p:cond delay="0"/>
                                          </p:stCondLst>
                                        </p:cTn>
                                        <p:tgtEl>
                                          <p:spTgt spid="48"/>
                                        </p:tgtEl>
                                        <p:attrNameLst>
                                          <p:attrName>style.visibility</p:attrName>
                                        </p:attrNameLst>
                                      </p:cBhvr>
                                      <p:to>
                                        <p:strVal val="visible"/>
                                      </p:to>
                                    </p:set>
                                    <p:anim calcmode="lin" valueType="num">
                                      <p:cBhvr additive="base">
                                        <p:cTn id="31" dur="500" fill="hold"/>
                                        <p:tgtEl>
                                          <p:spTgt spid="48"/>
                                        </p:tgtEl>
                                        <p:attrNameLst>
                                          <p:attrName>ppt_x</p:attrName>
                                        </p:attrNameLst>
                                      </p:cBhvr>
                                      <p:tavLst>
                                        <p:tav tm="0">
                                          <p:val>
                                            <p:strVal val="0-#ppt_w/2"/>
                                          </p:val>
                                        </p:tav>
                                        <p:tav tm="100000">
                                          <p:val>
                                            <p:strVal val="#ppt_x"/>
                                          </p:val>
                                        </p:tav>
                                      </p:tavLst>
                                    </p:anim>
                                    <p:anim calcmode="lin" valueType="num">
                                      <p:cBhvr additive="base">
                                        <p:cTn id="32" dur="500" fill="hold"/>
                                        <p:tgtEl>
                                          <p:spTgt spid="48"/>
                                        </p:tgtEl>
                                        <p:attrNameLst>
                                          <p:attrName>ppt_y</p:attrName>
                                        </p:attrNameLst>
                                      </p:cBhvr>
                                      <p:tavLst>
                                        <p:tav tm="0">
                                          <p:val>
                                            <p:strVal val="#ppt_y"/>
                                          </p:val>
                                        </p:tav>
                                        <p:tav tm="100000">
                                          <p:val>
                                            <p:strVal val="#ppt_y"/>
                                          </p:val>
                                        </p:tav>
                                      </p:tavLst>
                                    </p:anim>
                                  </p:childTnLst>
                                </p:cTn>
                              </p:par>
                            </p:childTnLst>
                          </p:cTn>
                        </p:par>
                        <p:par>
                          <p:cTn id="33" fill="hold">
                            <p:stCondLst>
                              <p:cond delay="1500"/>
                            </p:stCondLst>
                            <p:childTnLst>
                              <p:par>
                                <p:cTn id="34" presetID="2" presetClass="entr" presetSubtype="8" fill="hold" grpId="0" nodeType="afterEffect">
                                  <p:stCondLst>
                                    <p:cond delay="0"/>
                                  </p:stCondLst>
                                  <p:childTnLst>
                                    <p:set>
                                      <p:cBhvr>
                                        <p:cTn id="35" dur="1" fill="hold">
                                          <p:stCondLst>
                                            <p:cond delay="0"/>
                                          </p:stCondLst>
                                        </p:cTn>
                                        <p:tgtEl>
                                          <p:spTgt spid="49"/>
                                        </p:tgtEl>
                                        <p:attrNameLst>
                                          <p:attrName>style.visibility</p:attrName>
                                        </p:attrNameLst>
                                      </p:cBhvr>
                                      <p:to>
                                        <p:strVal val="visible"/>
                                      </p:to>
                                    </p:set>
                                    <p:anim calcmode="lin" valueType="num">
                                      <p:cBhvr additive="base">
                                        <p:cTn id="36" dur="500" fill="hold"/>
                                        <p:tgtEl>
                                          <p:spTgt spid="49"/>
                                        </p:tgtEl>
                                        <p:attrNameLst>
                                          <p:attrName>ppt_x</p:attrName>
                                        </p:attrNameLst>
                                      </p:cBhvr>
                                      <p:tavLst>
                                        <p:tav tm="0">
                                          <p:val>
                                            <p:strVal val="0-#ppt_w/2"/>
                                          </p:val>
                                        </p:tav>
                                        <p:tav tm="100000">
                                          <p:val>
                                            <p:strVal val="#ppt_x"/>
                                          </p:val>
                                        </p:tav>
                                      </p:tavLst>
                                    </p:anim>
                                    <p:anim calcmode="lin" valueType="num">
                                      <p:cBhvr additive="base">
                                        <p:cTn id="37" dur="5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barn(inVertical)">
                                      <p:cBhvr>
                                        <p:cTn id="42" dur="500"/>
                                        <p:tgtEl>
                                          <p:spTgt spid="24"/>
                                        </p:tgtEl>
                                      </p:cBhvr>
                                    </p:animEffect>
                                  </p:childTnLst>
                                </p:cTn>
                              </p:par>
                              <p:par>
                                <p:cTn id="43" presetID="16" presetClass="entr" presetSubtype="21"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barn(inVertical)">
                                      <p:cBhvr>
                                        <p:cTn id="45" dur="500"/>
                                        <p:tgtEl>
                                          <p:spTgt spid="25"/>
                                        </p:tgtEl>
                                      </p:cBhvr>
                                    </p:animEffect>
                                  </p:childTnLst>
                                </p:cTn>
                              </p:par>
                            </p:childTnLst>
                          </p:cTn>
                        </p:par>
                        <p:par>
                          <p:cTn id="46" fill="hold">
                            <p:stCondLst>
                              <p:cond delay="500"/>
                            </p:stCondLst>
                            <p:childTnLst>
                              <p:par>
                                <p:cTn id="47" presetID="2" presetClass="entr" presetSubtype="8" fill="hold" grpId="0" nodeType="afterEffect">
                                  <p:stCondLst>
                                    <p:cond delay="0"/>
                                  </p:stCondLst>
                                  <p:childTnLst>
                                    <p:set>
                                      <p:cBhvr>
                                        <p:cTn id="48" dur="1" fill="hold">
                                          <p:stCondLst>
                                            <p:cond delay="0"/>
                                          </p:stCondLst>
                                        </p:cTn>
                                        <p:tgtEl>
                                          <p:spTgt spid="50"/>
                                        </p:tgtEl>
                                        <p:attrNameLst>
                                          <p:attrName>style.visibility</p:attrName>
                                        </p:attrNameLst>
                                      </p:cBhvr>
                                      <p:to>
                                        <p:strVal val="visible"/>
                                      </p:to>
                                    </p:set>
                                    <p:anim calcmode="lin" valueType="num">
                                      <p:cBhvr additive="base">
                                        <p:cTn id="49" dur="500" fill="hold"/>
                                        <p:tgtEl>
                                          <p:spTgt spid="50"/>
                                        </p:tgtEl>
                                        <p:attrNameLst>
                                          <p:attrName>ppt_x</p:attrName>
                                        </p:attrNameLst>
                                      </p:cBhvr>
                                      <p:tavLst>
                                        <p:tav tm="0">
                                          <p:val>
                                            <p:strVal val="0-#ppt_w/2"/>
                                          </p:val>
                                        </p:tav>
                                        <p:tav tm="100000">
                                          <p:val>
                                            <p:strVal val="#ppt_x"/>
                                          </p:val>
                                        </p:tav>
                                      </p:tavLst>
                                    </p:anim>
                                    <p:anim calcmode="lin" valueType="num">
                                      <p:cBhvr additive="base">
                                        <p:cTn id="50" dur="50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barn(inVertical)">
                                      <p:cBhvr>
                                        <p:cTn id="55" dur="500"/>
                                        <p:tgtEl>
                                          <p:spTgt spid="26"/>
                                        </p:tgtEl>
                                      </p:cBhvr>
                                    </p:animEffect>
                                  </p:childTnLst>
                                </p:cTn>
                              </p:par>
                            </p:childTnLst>
                          </p:cTn>
                        </p:par>
                        <p:par>
                          <p:cTn id="56" fill="hold">
                            <p:stCondLst>
                              <p:cond delay="500"/>
                            </p:stCondLst>
                            <p:childTnLst>
                              <p:par>
                                <p:cTn id="57" presetID="2" presetClass="entr" presetSubtype="8" fill="hold" grpId="0" nodeType="afterEffect">
                                  <p:stCondLst>
                                    <p:cond delay="0"/>
                                  </p:stCondLst>
                                  <p:childTnLst>
                                    <p:set>
                                      <p:cBhvr>
                                        <p:cTn id="58" dur="1" fill="hold">
                                          <p:stCondLst>
                                            <p:cond delay="0"/>
                                          </p:stCondLst>
                                        </p:cTn>
                                        <p:tgtEl>
                                          <p:spTgt spid="51"/>
                                        </p:tgtEl>
                                        <p:attrNameLst>
                                          <p:attrName>style.visibility</p:attrName>
                                        </p:attrNameLst>
                                      </p:cBhvr>
                                      <p:to>
                                        <p:strVal val="visible"/>
                                      </p:to>
                                    </p:set>
                                    <p:anim calcmode="lin" valueType="num">
                                      <p:cBhvr additive="base">
                                        <p:cTn id="59" dur="500" fill="hold"/>
                                        <p:tgtEl>
                                          <p:spTgt spid="51"/>
                                        </p:tgtEl>
                                        <p:attrNameLst>
                                          <p:attrName>ppt_x</p:attrName>
                                        </p:attrNameLst>
                                      </p:cBhvr>
                                      <p:tavLst>
                                        <p:tav tm="0">
                                          <p:val>
                                            <p:strVal val="0-#ppt_w/2"/>
                                          </p:val>
                                        </p:tav>
                                        <p:tav tm="100000">
                                          <p:val>
                                            <p:strVal val="#ppt_x"/>
                                          </p:val>
                                        </p:tav>
                                      </p:tavLst>
                                    </p:anim>
                                    <p:anim calcmode="lin" valueType="num">
                                      <p:cBhvr additive="base">
                                        <p:cTn id="60" dur="500" fill="hold"/>
                                        <p:tgtEl>
                                          <p:spTgt spid="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6" grpId="0"/>
      <p:bldP spid="47" grpId="0"/>
      <p:bldP spid="48" grpId="0"/>
      <p:bldP spid="49" grpId="0"/>
      <p:bldP spid="50" grpId="0"/>
      <p:bldP spid="5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buClrTx/>
              <a:buSzPct val="75000"/>
            </a:pPr>
            <a:r>
              <a:rPr lang="zh-CN" altLang="en-US" dirty="0"/>
              <a:t>知识图谱推理</a:t>
            </a:r>
            <a:r>
              <a:rPr lang="en-US" altLang="zh-CN" dirty="0"/>
              <a:t>: </a:t>
            </a:r>
            <a:r>
              <a:rPr lang="zh-CN" altLang="en-US" dirty="0"/>
              <a:t>机器学习</a:t>
            </a:r>
            <a:endParaRPr lang="en-US" altLang="zh-CN" dirty="0"/>
          </a:p>
        </p:txBody>
      </p:sp>
      <p:pic>
        <p:nvPicPr>
          <p:cNvPr id="30"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82172" y="3871574"/>
            <a:ext cx="3735519" cy="14256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1" name="直接箭头连接符 30"/>
          <p:cNvCxnSpPr/>
          <p:nvPr/>
        </p:nvCxnSpPr>
        <p:spPr bwMode="auto">
          <a:xfrm>
            <a:off x="870104" y="3709556"/>
            <a:ext cx="612068" cy="324036"/>
          </a:xfrm>
          <a:prstGeom prst="straightConnector1">
            <a:avLst/>
          </a:prstGeom>
          <a:solidFill>
            <a:srgbClr val="00FF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2" name="矩形 31"/>
          <p:cNvSpPr/>
          <p:nvPr/>
        </p:nvSpPr>
        <p:spPr>
          <a:xfrm>
            <a:off x="181224" y="3203205"/>
            <a:ext cx="1398140" cy="461665"/>
          </a:xfrm>
          <a:prstGeom prst="rect">
            <a:avLst/>
          </a:prstGeom>
        </p:spPr>
        <p:txBody>
          <a:bodyPr wrap="none">
            <a:spAutoFit/>
          </a:bodyPr>
          <a:lstStyle/>
          <a:p>
            <a:r>
              <a:rPr lang="en-US" altLang="zh-CN" sz="2400" b="0" dirty="0" err="1">
                <a:solidFill>
                  <a:srgbClr val="C00000"/>
                </a:solidFill>
                <a:latin typeface="Times New Roman" panose="02020603050405020304" pitchFamily="16" charset="0"/>
                <a:cs typeface="Times New Roman" panose="02020603050405020304" pitchFamily="16" charset="0"/>
              </a:rPr>
              <a:t>infoboxes</a:t>
            </a:r>
            <a:endParaRPr lang="zh-CN" altLang="en-US" sz="2400" dirty="0">
              <a:solidFill>
                <a:srgbClr val="C00000"/>
              </a:solidFill>
              <a:latin typeface="Times New Roman" panose="02020603050405020304" pitchFamily="16" charset="0"/>
              <a:cs typeface="Times New Roman" panose="02020603050405020304" pitchFamily="16" charset="0"/>
            </a:endParaRPr>
          </a:p>
        </p:txBody>
      </p:sp>
      <p:pic>
        <p:nvPicPr>
          <p:cNvPr id="3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4466" y="1352939"/>
            <a:ext cx="2505520" cy="2076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右箭头 9"/>
          <p:cNvSpPr/>
          <p:nvPr/>
        </p:nvSpPr>
        <p:spPr bwMode="auto">
          <a:xfrm>
            <a:off x="4749821" y="3243878"/>
            <a:ext cx="2088232" cy="370244"/>
          </a:xfrm>
          <a:prstGeom prst="rightArrow">
            <a:avLst/>
          </a:prstGeom>
          <a:solidFill>
            <a:srgbClr val="C0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endParaRPr kumimoji="0" lang="zh-CN" altLang="en-US" sz="1800" b="1" i="0" u="none" strike="noStrike" cap="none" normalizeH="0" baseline="0">
              <a:ln>
                <a:noFill/>
              </a:ln>
              <a:solidFill>
                <a:schemeClr val="tx1"/>
              </a:solidFill>
              <a:effectLst/>
              <a:latin typeface="Times New Roman" panose="02020603050405020304" pitchFamily="16" charset="0"/>
              <a:ea typeface="宋体" panose="02010600030101010101" pitchFamily="2" charset="-122"/>
              <a:cs typeface="Times New Roman" panose="02020603050405020304" pitchFamily="16" charset="0"/>
            </a:endParaRPr>
          </a:p>
        </p:txBody>
      </p:sp>
      <p:pic>
        <p:nvPicPr>
          <p:cNvPr id="3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9227" y="1426840"/>
            <a:ext cx="2507459" cy="2002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 name="Picture 8" descr="http://h.hiphotos.baidu.com/baike/w%3D268%3Bg%3D0/sign=579f876cd62a283443a6310d638eaed7/50da81cb39dbb6fd65a072570b24ab18962b37c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51039" y="3709556"/>
            <a:ext cx="1260140" cy="1258965"/>
          </a:xfrm>
          <a:prstGeom prst="rect">
            <a:avLst/>
          </a:prstGeom>
          <a:noFill/>
          <a:extLst>
            <a:ext uri="{909E8E84-426E-40DD-AFC4-6F175D3DCCD1}">
              <a14:hiddenFill xmlns:a14="http://schemas.microsoft.com/office/drawing/2010/main">
                <a:solidFill>
                  <a:srgbClr val="FFFFFF"/>
                </a:solidFill>
              </a14:hiddenFill>
            </a:ext>
          </a:extLst>
        </p:spPr>
      </p:pic>
      <p:sp>
        <p:nvSpPr>
          <p:cNvPr id="37" name="矩形 36"/>
          <p:cNvSpPr/>
          <p:nvPr/>
        </p:nvSpPr>
        <p:spPr>
          <a:xfrm>
            <a:off x="4654488" y="1426840"/>
            <a:ext cx="2080732" cy="1569660"/>
          </a:xfrm>
          <a:prstGeom prst="rect">
            <a:avLst/>
          </a:prstGeom>
        </p:spPr>
        <p:txBody>
          <a:bodyPr wrap="square">
            <a:spAutoFit/>
          </a:bodyPr>
          <a:lstStyle/>
          <a:p>
            <a:pPr algn="ctr"/>
            <a:r>
              <a:rPr lang="zh-CN" altLang="en-US" sz="2400" b="0" dirty="0">
                <a:latin typeface="黑体" panose="02010609060101010101" pitchFamily="49" charset="-122"/>
                <a:ea typeface="黑体" panose="02010609060101010101" pitchFamily="49" charset="-122"/>
                <a:cs typeface="Times New Roman" panose="02020603050405020304" pitchFamily="16" charset="0"/>
              </a:rPr>
              <a:t>从数据中学习人名这个类别所定义的各个属性分类器</a:t>
            </a:r>
            <a:endParaRPr lang="zh-CN" altLang="en-US" sz="2400" b="0" dirty="0">
              <a:latin typeface="黑体" panose="02010609060101010101" pitchFamily="49" charset="-122"/>
              <a:ea typeface="黑体" panose="02010609060101010101" pitchFamily="49" charset="-122"/>
              <a:cs typeface="Times New Roman" panose="02020603050405020304" pitchFamily="16" charset="0"/>
            </a:endParaRPr>
          </a:p>
        </p:txBody>
      </p:sp>
      <p:pic>
        <p:nvPicPr>
          <p:cNvPr id="38"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9228" y="3837734"/>
            <a:ext cx="1929417" cy="1459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buClrTx/>
              <a:buSzPct val="75000"/>
            </a:pPr>
            <a:r>
              <a:rPr lang="zh-CN" altLang="en-US" dirty="0"/>
              <a:t>知识图谱推理</a:t>
            </a:r>
            <a:r>
              <a:rPr lang="en-US" altLang="zh-CN" dirty="0"/>
              <a:t>: </a:t>
            </a:r>
            <a:r>
              <a:rPr lang="zh-CN" altLang="en-US" dirty="0"/>
              <a:t>机器学习</a:t>
            </a:r>
            <a:endParaRPr lang="en-US" altLang="zh-CN" dirty="0"/>
          </a:p>
        </p:txBody>
      </p:sp>
      <p:pic>
        <p:nvPicPr>
          <p:cNvPr id="30"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82172" y="3871574"/>
            <a:ext cx="3735519" cy="14256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1" name="直接箭头连接符 30"/>
          <p:cNvCxnSpPr/>
          <p:nvPr/>
        </p:nvCxnSpPr>
        <p:spPr bwMode="auto">
          <a:xfrm>
            <a:off x="870104" y="3709556"/>
            <a:ext cx="612068" cy="324036"/>
          </a:xfrm>
          <a:prstGeom prst="straightConnector1">
            <a:avLst/>
          </a:prstGeom>
          <a:solidFill>
            <a:srgbClr val="00FF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2" name="矩形 31"/>
          <p:cNvSpPr/>
          <p:nvPr/>
        </p:nvSpPr>
        <p:spPr>
          <a:xfrm>
            <a:off x="181224" y="3203205"/>
            <a:ext cx="1398140" cy="461665"/>
          </a:xfrm>
          <a:prstGeom prst="rect">
            <a:avLst/>
          </a:prstGeom>
        </p:spPr>
        <p:txBody>
          <a:bodyPr wrap="none">
            <a:spAutoFit/>
          </a:bodyPr>
          <a:lstStyle/>
          <a:p>
            <a:r>
              <a:rPr lang="en-US" altLang="zh-CN" sz="2400" b="0" dirty="0" err="1">
                <a:solidFill>
                  <a:srgbClr val="C00000"/>
                </a:solidFill>
                <a:latin typeface="Times New Roman" panose="02020603050405020304" pitchFamily="16" charset="0"/>
                <a:cs typeface="Times New Roman" panose="02020603050405020304" pitchFamily="16" charset="0"/>
              </a:rPr>
              <a:t>infoboxes</a:t>
            </a:r>
            <a:endParaRPr lang="zh-CN" altLang="en-US" sz="2400" dirty="0">
              <a:solidFill>
                <a:srgbClr val="C00000"/>
              </a:solidFill>
              <a:latin typeface="Times New Roman" panose="02020603050405020304" pitchFamily="16" charset="0"/>
              <a:cs typeface="Times New Roman" panose="02020603050405020304" pitchFamily="16" charset="0"/>
            </a:endParaRPr>
          </a:p>
        </p:txBody>
      </p:sp>
      <p:pic>
        <p:nvPicPr>
          <p:cNvPr id="3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4466" y="1352939"/>
            <a:ext cx="2505520" cy="2076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右箭头 9"/>
          <p:cNvSpPr/>
          <p:nvPr/>
        </p:nvSpPr>
        <p:spPr bwMode="auto">
          <a:xfrm>
            <a:off x="4749821" y="3243878"/>
            <a:ext cx="2088232" cy="370244"/>
          </a:xfrm>
          <a:prstGeom prst="rightArrow">
            <a:avLst/>
          </a:prstGeom>
          <a:solidFill>
            <a:srgbClr val="C0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endParaRPr kumimoji="0" lang="zh-CN" altLang="en-US" sz="1800" b="1" i="0" u="none" strike="noStrike" cap="none" normalizeH="0" baseline="0">
              <a:ln>
                <a:noFill/>
              </a:ln>
              <a:solidFill>
                <a:schemeClr val="tx1"/>
              </a:solidFill>
              <a:effectLst/>
              <a:latin typeface="Times New Roman" panose="02020603050405020304" pitchFamily="16" charset="0"/>
              <a:ea typeface="宋体" panose="02010600030101010101" pitchFamily="2" charset="-122"/>
              <a:cs typeface="Times New Roman" panose="02020603050405020304" pitchFamily="16" charset="0"/>
            </a:endParaRPr>
          </a:p>
        </p:txBody>
      </p:sp>
      <p:pic>
        <p:nvPicPr>
          <p:cNvPr id="3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9227" y="1426840"/>
            <a:ext cx="2507459" cy="2002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6799" y="4041800"/>
            <a:ext cx="4093029" cy="11127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矩形 12"/>
          <p:cNvSpPr/>
          <p:nvPr/>
        </p:nvSpPr>
        <p:spPr>
          <a:xfrm>
            <a:off x="4399343" y="2372474"/>
            <a:ext cx="2664297" cy="830997"/>
          </a:xfrm>
          <a:prstGeom prst="rect">
            <a:avLst/>
          </a:prstGeom>
        </p:spPr>
        <p:txBody>
          <a:bodyPr wrap="square">
            <a:spAutoFit/>
          </a:bodyPr>
          <a:lstStyle/>
          <a:p>
            <a:pPr algn="ctr"/>
            <a:r>
              <a:rPr lang="zh-CN" altLang="en-US" sz="2400" b="0" dirty="0">
                <a:latin typeface="黑体" panose="02010609060101010101" pitchFamily="49" charset="-122"/>
                <a:ea typeface="黑体" panose="02010609060101010101" pitchFamily="49" charset="-122"/>
                <a:cs typeface="Times New Roman" panose="02020603050405020304" pitchFamily="16" charset="0"/>
              </a:rPr>
              <a:t>训练得到的</a:t>
            </a:r>
            <a:endParaRPr lang="en-US" altLang="zh-CN" sz="2400" b="0" dirty="0">
              <a:latin typeface="黑体" panose="02010609060101010101" pitchFamily="49" charset="-122"/>
              <a:ea typeface="黑体" panose="02010609060101010101" pitchFamily="49" charset="-122"/>
              <a:cs typeface="Times New Roman" panose="02020603050405020304" pitchFamily="16" charset="0"/>
            </a:endParaRPr>
          </a:p>
          <a:p>
            <a:pPr algn="ctr"/>
            <a:r>
              <a:rPr lang="zh-CN" altLang="en-US" sz="2400" b="0" dirty="0">
                <a:latin typeface="黑体" panose="02010609060101010101" pitchFamily="49" charset="-122"/>
                <a:ea typeface="黑体" panose="02010609060101010101" pitchFamily="49" charset="-122"/>
                <a:cs typeface="Times New Roman" panose="02020603050405020304" pitchFamily="16" charset="0"/>
              </a:rPr>
              <a:t>属性分类器</a:t>
            </a:r>
            <a:endParaRPr lang="zh-CN" altLang="en-US" sz="2400" b="0" dirty="0">
              <a:latin typeface="黑体" panose="02010609060101010101" pitchFamily="49" charset="-122"/>
              <a:ea typeface="黑体" panose="02010609060101010101" pitchFamily="49" charset="-122"/>
              <a:cs typeface="Times New Roman" panose="02020603050405020304" pitchFamily="16"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buClrTx/>
              <a:buSzPct val="75000"/>
            </a:pPr>
            <a:r>
              <a:rPr lang="zh-CN" altLang="en-US" dirty="0"/>
              <a:t>知识图谱：从数据到知识、从知识到决策</a:t>
            </a:r>
            <a:endParaRPr lang="en-US" altLang="zh-CN" dirty="0"/>
          </a:p>
        </p:txBody>
      </p:sp>
      <p:pic>
        <p:nvPicPr>
          <p:cNvPr id="11" name="图片 10"/>
          <p:cNvPicPr/>
          <p:nvPr/>
        </p:nvPicPr>
        <p:blipFill>
          <a:blip r:embed="rId1"/>
          <a:stretch>
            <a:fillRect/>
          </a:stretch>
        </p:blipFill>
        <p:spPr>
          <a:xfrm>
            <a:off x="337596" y="781226"/>
            <a:ext cx="11356771" cy="5451623"/>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提纲</a:t>
            </a:r>
            <a:endParaRPr lang="zh-CN" altLang="en-US" dirty="0"/>
          </a:p>
        </p:txBody>
      </p:sp>
      <p:sp>
        <p:nvSpPr>
          <p:cNvPr id="3" name="内容占位符 2"/>
          <p:cNvSpPr>
            <a:spLocks noGrp="1"/>
          </p:cNvSpPr>
          <p:nvPr>
            <p:ph idx="1"/>
          </p:nvPr>
        </p:nvSpPr>
        <p:spPr/>
        <p:txBody>
          <a:bodyPr/>
          <a:lstStyle/>
          <a:p>
            <a:r>
              <a:rPr lang="zh-CN" altLang="en-US" dirty="0"/>
              <a:t>命题逻辑</a:t>
            </a:r>
            <a:endParaRPr lang="en-US" altLang="zh-CN" dirty="0"/>
          </a:p>
          <a:p>
            <a:r>
              <a:rPr lang="zh-CN" altLang="en-US" dirty="0"/>
              <a:t>谓词逻辑</a:t>
            </a:r>
            <a:endParaRPr lang="en-US" altLang="zh-CN" dirty="0"/>
          </a:p>
          <a:p>
            <a:r>
              <a:rPr lang="zh-CN" altLang="en-US" dirty="0"/>
              <a:t>知识图谱推理</a:t>
            </a:r>
            <a:endParaRPr lang="zh-CN" altLang="en-US" dirty="0"/>
          </a:p>
          <a:p>
            <a:r>
              <a:rPr lang="zh-CN" altLang="en-US" dirty="0">
                <a:solidFill>
                  <a:srgbClr val="C00000"/>
                </a:solidFill>
              </a:rPr>
              <a:t>因果推理</a:t>
            </a:r>
            <a:endParaRPr lang="en-US" altLang="zh-CN" dirty="0">
              <a:solidFill>
                <a:srgbClr val="C00000"/>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相关不意味着因果</a:t>
            </a:r>
            <a:endParaRPr lang="zh-CN" altLang="en-US" dirty="0"/>
          </a:p>
        </p:txBody>
      </p:sp>
      <p:pic>
        <p:nvPicPr>
          <p:cNvPr id="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3567" y="1562497"/>
            <a:ext cx="4548271" cy="3521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5114476" y="980680"/>
            <a:ext cx="6579891" cy="4515660"/>
          </a:xfrm>
          <a:prstGeom prst="rect">
            <a:avLst/>
          </a:prstGeom>
        </p:spPr>
        <p:txBody>
          <a:bodyPr wrap="square">
            <a:spAutoFit/>
          </a:bodyPr>
          <a:lstStyle/>
          <a:p>
            <a:pPr>
              <a:lnSpc>
                <a:spcPct val="150000"/>
              </a:lnSpc>
            </a:pP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              致酒行</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 </a:t>
            </a: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（唐</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a:t>
            </a: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李贺）</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p>
            <a:pPr>
              <a:lnSpc>
                <a:spcPct val="150000"/>
              </a:lnSpc>
            </a:pP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零落栖迟一杯酒，主人奉觞客长寿。</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p>
            <a:pPr>
              <a:lnSpc>
                <a:spcPct val="150000"/>
              </a:lnSpc>
            </a:pP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主父西游困不归，家人折断门前柳。</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p>
            <a:pPr>
              <a:lnSpc>
                <a:spcPct val="150000"/>
              </a:lnSpc>
            </a:pP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吾闻马周昔作新丰客，天荒地老无人识。</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p>
            <a:pPr>
              <a:lnSpc>
                <a:spcPct val="150000"/>
              </a:lnSpc>
            </a:pP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空将笺上两行书，直犯龙颜请恩泽。</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p>
            <a:pPr>
              <a:lnSpc>
                <a:spcPct val="150000"/>
              </a:lnSpc>
            </a:pP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我有迷魂招不得，</a:t>
            </a:r>
            <a:r>
              <a:rPr lang="zh-CN" altLang="en-US" sz="28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雄鸡一声天下白。</a:t>
            </a:r>
            <a:endParaRPr lang="zh-CN" altLang="en-US" sz="28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a:p>
            <a:pPr>
              <a:lnSpc>
                <a:spcPct val="150000"/>
              </a:lnSpc>
            </a:pP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少年心事当拿云，谁念幽寒坐呜呃</a:t>
            </a:r>
            <a:r>
              <a:rPr lang="zh-CN" altLang="en-US" sz="2000" dirty="0">
                <a:latin typeface="Times New Roman" panose="02020603050405020304" pitchFamily="16" charset="0"/>
                <a:ea typeface="黑体" panose="02010609060101010101" pitchFamily="49" charset="-122"/>
                <a:cs typeface="Times New Roman" panose="02020603050405020304" pitchFamily="16" charset="0"/>
              </a:rPr>
              <a:t>。</a:t>
            </a:r>
            <a:endParaRPr lang="zh-CN" altLang="en-US" sz="20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8" name="矩形 7"/>
          <p:cNvSpPr/>
          <p:nvPr/>
        </p:nvSpPr>
        <p:spPr>
          <a:xfrm>
            <a:off x="2666442" y="5654210"/>
            <a:ext cx="6859116" cy="646331"/>
          </a:xfrm>
          <a:prstGeom prst="rect">
            <a:avLst/>
          </a:prstGeom>
        </p:spPr>
        <p:txBody>
          <a:bodyPr wrap="square">
            <a:spAutoFit/>
          </a:bodyPr>
          <a:lstStyle/>
          <a:p>
            <a:pPr algn="ctr"/>
            <a:r>
              <a:rPr lang="zh-CN" altLang="en-US" sz="3600" dirty="0">
                <a:latin typeface="黑体" panose="02010609060101010101" pitchFamily="49" charset="-122"/>
                <a:ea typeface="黑体" panose="02010609060101010101" pitchFamily="49" charset="-122"/>
              </a:rPr>
              <a:t>公鸡打鸣与太阳升起</a:t>
            </a:r>
            <a:endParaRPr lang="zh-CN" altLang="en-US" sz="3600" dirty="0">
              <a:latin typeface="黑体" panose="02010609060101010101" pitchFamily="49" charset="-122"/>
              <a:ea typeface="黑体" panose="02010609060101010101" pitchFamily="49"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因果推理：</a:t>
            </a:r>
            <a:r>
              <a:rPr lang="en-US" altLang="zh-CN" dirty="0"/>
              <a:t>Simpson’s Paradox (</a:t>
            </a:r>
            <a:r>
              <a:rPr lang="zh-CN" altLang="en-US" dirty="0"/>
              <a:t>辛普森悖论</a:t>
            </a:r>
            <a:r>
              <a:rPr lang="en-US" altLang="zh-CN" dirty="0"/>
              <a:t>)</a:t>
            </a:r>
            <a:endParaRPr lang="zh-CN" altLang="en-US" dirty="0"/>
          </a:p>
        </p:txBody>
      </p:sp>
      <p:sp>
        <p:nvSpPr>
          <p:cNvPr id="9" name="矩形 8"/>
          <p:cNvSpPr/>
          <p:nvPr/>
        </p:nvSpPr>
        <p:spPr>
          <a:xfrm>
            <a:off x="1184076" y="1498357"/>
            <a:ext cx="3877985" cy="461665"/>
          </a:xfrm>
          <a:prstGeom prst="rect">
            <a:avLst/>
          </a:prstGeom>
        </p:spPr>
        <p:txBody>
          <a:bodyPr wrap="none">
            <a:spAutoFit/>
          </a:bodyPr>
          <a:lstStyle/>
          <a:p>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1973</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年伯克利本科生录取率</a:t>
            </a:r>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0" name="矩形 9"/>
          <p:cNvSpPr/>
          <p:nvPr/>
        </p:nvSpPr>
        <p:spPr>
          <a:xfrm>
            <a:off x="62250" y="6167364"/>
            <a:ext cx="12005387" cy="353943"/>
          </a:xfrm>
          <a:prstGeom prst="rect">
            <a:avLst/>
          </a:prstGeom>
        </p:spPr>
        <p:txBody>
          <a:bodyPr wrap="square">
            <a:spAutoFit/>
          </a:bodyPr>
          <a:lstStyle/>
          <a:p>
            <a:pPr lvl="0" algn="ctr"/>
            <a:r>
              <a:rPr lang="en-US" altLang="zh-CN" sz="1700" dirty="0">
                <a:latin typeface="Times New Roman" panose="02020603050405020304" pitchFamily="16" charset="0"/>
                <a:cs typeface="Times New Roman" panose="02020603050405020304" pitchFamily="16" charset="0"/>
              </a:rPr>
              <a:t>P.J. Bickel, E.A. Hammel, J.W. O’Connell, Sex bias in graduate admissions: Data from Berkeley, </a:t>
            </a:r>
            <a:r>
              <a:rPr lang="en-US" altLang="zh-CN" sz="1700" i="1" dirty="0">
                <a:latin typeface="Times New Roman" panose="02020603050405020304" pitchFamily="16" charset="0"/>
                <a:cs typeface="Times New Roman" panose="02020603050405020304" pitchFamily="16" charset="0"/>
              </a:rPr>
              <a:t>Science</a:t>
            </a:r>
            <a:r>
              <a:rPr lang="en-US" altLang="zh-CN" sz="1700" dirty="0">
                <a:latin typeface="Times New Roman" panose="02020603050405020304" pitchFamily="16" charset="0"/>
                <a:cs typeface="Times New Roman" panose="02020603050405020304" pitchFamily="16" charset="0"/>
              </a:rPr>
              <a:t>, 187(4175):398-404,1975</a:t>
            </a:r>
            <a:endParaRPr lang="zh-CN" altLang="zh-CN" sz="1700" dirty="0">
              <a:latin typeface="Times New Roman" panose="02020603050405020304" pitchFamily="16" charset="0"/>
              <a:cs typeface="Times New Roman" panose="02020603050405020304" pitchFamily="16" charset="0"/>
            </a:endParaRPr>
          </a:p>
        </p:txBody>
      </p:sp>
      <p:graphicFrame>
        <p:nvGraphicFramePr>
          <p:cNvPr id="11" name="表格 10"/>
          <p:cNvGraphicFramePr>
            <a:graphicFrameLocks noGrp="1"/>
          </p:cNvGraphicFramePr>
          <p:nvPr/>
        </p:nvGraphicFramePr>
        <p:xfrm>
          <a:off x="290410" y="2090717"/>
          <a:ext cx="5805590" cy="1371600"/>
        </p:xfrm>
        <a:graphic>
          <a:graphicData uri="http://schemas.openxmlformats.org/drawingml/2006/table">
            <a:tbl>
              <a:tblPr firstRow="1" bandRow="1">
                <a:tableStyleId>{5C22544A-7EE6-4342-B048-85BDC9FD1C3A}</a:tableStyleId>
              </a:tblPr>
              <a:tblGrid>
                <a:gridCol w="1161118"/>
                <a:gridCol w="1161118"/>
                <a:gridCol w="1161118"/>
                <a:gridCol w="1161118"/>
                <a:gridCol w="1161118"/>
              </a:tblGrid>
              <a:tr h="437593">
                <a:tc rowSpan="2">
                  <a:txBody>
                    <a:bodyPr/>
                    <a:lstStyle/>
                    <a:p>
                      <a:pPr algn="ctr"/>
                      <a:endPar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男生</a:t>
                      </a:r>
                      <a:endPar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女生</a:t>
                      </a:r>
                      <a:endPar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v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申请数</a:t>
                      </a:r>
                      <a:endPar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录取率</a:t>
                      </a:r>
                      <a:endPar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申请数</a:t>
                      </a:r>
                      <a:endPar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录取率</a:t>
                      </a:r>
                      <a:endPar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整体</a:t>
                      </a:r>
                      <a:endPar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8442</a:t>
                      </a:r>
                      <a:endPar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44%</a:t>
                      </a:r>
                      <a:endPar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4321</a:t>
                      </a:r>
                      <a:endPar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35%</a:t>
                      </a:r>
                      <a:endParaRPr lang="zh-CN" altLang="en-US" sz="24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12" name="表格 11"/>
          <p:cNvGraphicFramePr>
            <a:graphicFrameLocks noGrp="1"/>
          </p:cNvGraphicFramePr>
          <p:nvPr/>
        </p:nvGraphicFramePr>
        <p:xfrm>
          <a:off x="6827841" y="851983"/>
          <a:ext cx="4778085" cy="2932194"/>
        </p:xfrm>
        <a:graphic>
          <a:graphicData uri="http://schemas.openxmlformats.org/drawingml/2006/table">
            <a:tbl>
              <a:tblPr firstRow="1" bandRow="1">
                <a:tableStyleId>{5C22544A-7EE6-4342-B048-85BDC9FD1C3A}</a:tableStyleId>
              </a:tblPr>
              <a:tblGrid>
                <a:gridCol w="955617"/>
                <a:gridCol w="955617"/>
                <a:gridCol w="955617"/>
                <a:gridCol w="955617"/>
                <a:gridCol w="955617"/>
              </a:tblGrid>
              <a:tr h="371874">
                <a:tc rowSpan="2">
                  <a:txBody>
                    <a:bodyPr/>
                    <a:lstStyle/>
                    <a:p>
                      <a:pPr algn="ctr"/>
                      <a:endParaRPr lang="en-US" altLang="zh-CN" sz="1800" dirty="0">
                        <a:solidFill>
                          <a:schemeClr val="tx1"/>
                        </a:solidFill>
                        <a:latin typeface="Times New Roman" panose="02020603050405020304" pitchFamily="16" charset="0"/>
                        <a:cs typeface="Times New Roman" panose="02020603050405020304" pitchFamily="16" charset="0"/>
                      </a:endParaRPr>
                    </a:p>
                    <a:p>
                      <a:pPr algn="ctr"/>
                      <a:r>
                        <a:rPr lang="zh-CN" altLang="en-US" sz="1800" dirty="0">
                          <a:solidFill>
                            <a:schemeClr val="tx1"/>
                          </a:solidFill>
                          <a:latin typeface="Times New Roman" panose="02020603050405020304" pitchFamily="16" charset="0"/>
                          <a:cs typeface="Times New Roman" panose="02020603050405020304" pitchFamily="16" charset="0"/>
                        </a:rPr>
                        <a:t>学院</a:t>
                      </a:r>
                      <a:endParaRPr lang="zh-CN" altLang="en-US" sz="1800" dirty="0">
                        <a:solidFill>
                          <a:schemeClr val="tx1"/>
                        </a:solidFill>
                        <a:latin typeface="Times New Roman" panose="02020603050405020304" pitchFamily="16" charset="0"/>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r>
                        <a:rPr lang="zh-CN" altLang="en-US" sz="1800" dirty="0">
                          <a:solidFill>
                            <a:schemeClr val="tx1"/>
                          </a:solidFill>
                          <a:latin typeface="Times New Roman" panose="02020603050405020304" pitchFamily="16" charset="0"/>
                          <a:cs typeface="Times New Roman" panose="02020603050405020304" pitchFamily="16" charset="0"/>
                        </a:rPr>
                        <a:t>男生</a:t>
                      </a:r>
                      <a:endParaRPr lang="zh-CN" altLang="en-US" sz="1800" dirty="0">
                        <a:solidFill>
                          <a:schemeClr val="tx1"/>
                        </a:solidFill>
                        <a:latin typeface="Times New Roman" panose="02020603050405020304" pitchFamily="16" charset="0"/>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r>
                        <a:rPr lang="zh-CN" altLang="en-US" sz="1800" dirty="0">
                          <a:solidFill>
                            <a:schemeClr val="tx1"/>
                          </a:solidFill>
                          <a:latin typeface="Times New Roman" panose="02020603050405020304" pitchFamily="16" charset="0"/>
                          <a:cs typeface="Times New Roman" panose="02020603050405020304" pitchFamily="16" charset="0"/>
                        </a:rPr>
                        <a:t>女生</a:t>
                      </a:r>
                      <a:endParaRPr lang="zh-CN" altLang="en-US" sz="1800" dirty="0">
                        <a:solidFill>
                          <a:schemeClr val="tx1"/>
                        </a:solidFill>
                        <a:latin typeface="Times New Roman" panose="02020603050405020304" pitchFamily="16" charset="0"/>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63510">
                <a:tc v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申请数</a:t>
                      </a:r>
                      <a:endParaRPr lang="zh-CN" altLang="en-US" sz="1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录取率</a:t>
                      </a:r>
                      <a:endParaRPr lang="zh-CN" altLang="en-US" sz="1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申请数</a:t>
                      </a:r>
                      <a:endParaRPr lang="zh-CN" altLang="en-US" sz="1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录取率</a:t>
                      </a:r>
                      <a:endParaRPr lang="zh-CN" altLang="en-US" sz="1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63510">
                <a:tc>
                  <a:txBody>
                    <a:bodyPr/>
                    <a:lstStyle/>
                    <a:p>
                      <a:pPr algn="ctr"/>
                      <a:r>
                        <a:rPr lang="en-US" altLang="zh-CN" sz="1800" dirty="0">
                          <a:solidFill>
                            <a:schemeClr val="tx1"/>
                          </a:solidFill>
                          <a:latin typeface="Times New Roman" panose="02020603050405020304" pitchFamily="16" charset="0"/>
                          <a:cs typeface="Times New Roman" panose="02020603050405020304" pitchFamily="16" charset="0"/>
                        </a:rPr>
                        <a:t>A</a:t>
                      </a:r>
                      <a:endParaRPr lang="zh-CN" altLang="en-US" sz="1800" dirty="0">
                        <a:solidFill>
                          <a:schemeClr val="tx1"/>
                        </a:solidFill>
                        <a:latin typeface="Times New Roman" panose="02020603050405020304" pitchFamily="16" charset="0"/>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800" dirty="0">
                          <a:solidFill>
                            <a:schemeClr val="tx1"/>
                          </a:solidFill>
                          <a:latin typeface="Times New Roman" panose="02020603050405020304" pitchFamily="16" charset="0"/>
                          <a:cs typeface="Times New Roman" panose="02020603050405020304" pitchFamily="16" charset="0"/>
                        </a:rPr>
                        <a:t>825</a:t>
                      </a:r>
                      <a:endParaRPr lang="zh-CN" altLang="en-US" sz="1800" dirty="0">
                        <a:solidFill>
                          <a:schemeClr val="tx1"/>
                        </a:solidFill>
                        <a:latin typeface="Times New Roman" panose="02020603050405020304" pitchFamily="16" charset="0"/>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800" dirty="0">
                          <a:solidFill>
                            <a:schemeClr val="tx1"/>
                          </a:solidFill>
                          <a:latin typeface="Times New Roman" panose="02020603050405020304" pitchFamily="16" charset="0"/>
                          <a:cs typeface="Times New Roman" panose="02020603050405020304" pitchFamily="16" charset="0"/>
                        </a:rPr>
                        <a:t>62%</a:t>
                      </a:r>
                      <a:endParaRPr lang="zh-CN" altLang="en-US" sz="1800" dirty="0">
                        <a:solidFill>
                          <a:schemeClr val="tx1"/>
                        </a:solidFill>
                        <a:latin typeface="Times New Roman" panose="02020603050405020304" pitchFamily="16" charset="0"/>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800" dirty="0">
                          <a:solidFill>
                            <a:schemeClr val="tx1"/>
                          </a:solidFill>
                          <a:latin typeface="Times New Roman" panose="02020603050405020304" pitchFamily="16" charset="0"/>
                          <a:cs typeface="Times New Roman" panose="02020603050405020304" pitchFamily="16" charset="0"/>
                        </a:rPr>
                        <a:t>108</a:t>
                      </a:r>
                      <a:endParaRPr lang="zh-CN" altLang="en-US" sz="1800" dirty="0">
                        <a:solidFill>
                          <a:schemeClr val="tx1"/>
                        </a:solidFill>
                        <a:latin typeface="Times New Roman" panose="02020603050405020304" pitchFamily="16" charset="0"/>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800" dirty="0">
                          <a:solidFill>
                            <a:schemeClr val="tx1"/>
                          </a:solidFill>
                          <a:latin typeface="Times New Roman" panose="02020603050405020304" pitchFamily="16" charset="0"/>
                          <a:cs typeface="Times New Roman" panose="02020603050405020304" pitchFamily="16" charset="0"/>
                        </a:rPr>
                        <a:t>82%</a:t>
                      </a:r>
                      <a:endParaRPr lang="zh-CN" altLang="en-US" sz="1800" dirty="0">
                        <a:solidFill>
                          <a:schemeClr val="tx1"/>
                        </a:solidFill>
                        <a:latin typeface="Times New Roman" panose="02020603050405020304" pitchFamily="16" charset="0"/>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63510">
                <a:tc>
                  <a:txBody>
                    <a:bodyPr/>
                    <a:lstStyle/>
                    <a:p>
                      <a:pPr algn="ctr"/>
                      <a:r>
                        <a:rPr lang="en-US" altLang="zh-CN" sz="1800" dirty="0">
                          <a:solidFill>
                            <a:schemeClr val="tx1"/>
                          </a:solidFill>
                          <a:latin typeface="Times New Roman" panose="02020603050405020304" pitchFamily="16" charset="0"/>
                          <a:cs typeface="Times New Roman" panose="02020603050405020304" pitchFamily="16" charset="0"/>
                        </a:rPr>
                        <a:t>B</a:t>
                      </a:r>
                      <a:endParaRPr lang="zh-CN" altLang="en-US" sz="1800" dirty="0">
                        <a:solidFill>
                          <a:schemeClr val="tx1"/>
                        </a:solidFill>
                        <a:latin typeface="Times New Roman" panose="02020603050405020304" pitchFamily="16" charset="0"/>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800" dirty="0">
                          <a:solidFill>
                            <a:schemeClr val="tx1"/>
                          </a:solidFill>
                          <a:latin typeface="Times New Roman" panose="02020603050405020304" pitchFamily="16" charset="0"/>
                          <a:cs typeface="Times New Roman" panose="02020603050405020304" pitchFamily="16" charset="0"/>
                        </a:rPr>
                        <a:t>560</a:t>
                      </a:r>
                      <a:endParaRPr lang="zh-CN" altLang="en-US" sz="1800" dirty="0">
                        <a:solidFill>
                          <a:schemeClr val="tx1"/>
                        </a:solidFill>
                        <a:latin typeface="Times New Roman" panose="02020603050405020304" pitchFamily="16" charset="0"/>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800" dirty="0">
                          <a:solidFill>
                            <a:schemeClr val="tx1"/>
                          </a:solidFill>
                          <a:latin typeface="Times New Roman" panose="02020603050405020304" pitchFamily="16" charset="0"/>
                          <a:cs typeface="Times New Roman" panose="02020603050405020304" pitchFamily="16" charset="0"/>
                        </a:rPr>
                        <a:t>63%</a:t>
                      </a:r>
                      <a:endParaRPr lang="zh-CN" altLang="en-US" sz="1800" dirty="0">
                        <a:solidFill>
                          <a:schemeClr val="tx1"/>
                        </a:solidFill>
                        <a:latin typeface="Times New Roman" panose="02020603050405020304" pitchFamily="16" charset="0"/>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800" dirty="0">
                          <a:solidFill>
                            <a:schemeClr val="tx1"/>
                          </a:solidFill>
                          <a:latin typeface="Times New Roman" panose="02020603050405020304" pitchFamily="16" charset="0"/>
                          <a:cs typeface="Times New Roman" panose="02020603050405020304" pitchFamily="16" charset="0"/>
                        </a:rPr>
                        <a:t>25</a:t>
                      </a:r>
                      <a:endParaRPr lang="zh-CN" altLang="en-US" sz="1800" dirty="0">
                        <a:solidFill>
                          <a:schemeClr val="tx1"/>
                        </a:solidFill>
                        <a:latin typeface="Times New Roman" panose="02020603050405020304" pitchFamily="16" charset="0"/>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800" dirty="0">
                          <a:solidFill>
                            <a:schemeClr val="tx1"/>
                          </a:solidFill>
                          <a:latin typeface="Times New Roman" panose="02020603050405020304" pitchFamily="16" charset="0"/>
                          <a:cs typeface="Times New Roman" panose="02020603050405020304" pitchFamily="16" charset="0"/>
                        </a:rPr>
                        <a:t>68%</a:t>
                      </a:r>
                      <a:endParaRPr lang="zh-CN" altLang="en-US" sz="1800" dirty="0">
                        <a:solidFill>
                          <a:schemeClr val="tx1"/>
                        </a:solidFill>
                        <a:latin typeface="Times New Roman" panose="02020603050405020304" pitchFamily="16" charset="0"/>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63510">
                <a:tc>
                  <a:txBody>
                    <a:bodyPr/>
                    <a:lstStyle/>
                    <a:p>
                      <a:pPr algn="ctr"/>
                      <a:r>
                        <a:rPr lang="en-US" altLang="zh-CN" sz="1800" dirty="0">
                          <a:solidFill>
                            <a:schemeClr val="tx1"/>
                          </a:solidFill>
                          <a:latin typeface="Times New Roman" panose="02020603050405020304" pitchFamily="16" charset="0"/>
                          <a:cs typeface="Times New Roman" panose="02020603050405020304" pitchFamily="16" charset="0"/>
                        </a:rPr>
                        <a:t>C</a:t>
                      </a:r>
                      <a:endParaRPr lang="zh-CN" altLang="en-US" sz="1800" dirty="0">
                        <a:solidFill>
                          <a:schemeClr val="tx1"/>
                        </a:solidFill>
                        <a:latin typeface="Times New Roman" panose="02020603050405020304" pitchFamily="16" charset="0"/>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800" dirty="0">
                          <a:solidFill>
                            <a:schemeClr val="tx1"/>
                          </a:solidFill>
                          <a:latin typeface="Times New Roman" panose="02020603050405020304" pitchFamily="16" charset="0"/>
                          <a:cs typeface="Times New Roman" panose="02020603050405020304" pitchFamily="16" charset="0"/>
                        </a:rPr>
                        <a:t>325</a:t>
                      </a:r>
                      <a:endParaRPr lang="zh-CN" altLang="en-US" sz="1800" dirty="0">
                        <a:solidFill>
                          <a:schemeClr val="tx1"/>
                        </a:solidFill>
                        <a:latin typeface="Times New Roman" panose="02020603050405020304" pitchFamily="16" charset="0"/>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800" b="1" dirty="0">
                          <a:solidFill>
                            <a:schemeClr val="tx1"/>
                          </a:solidFill>
                          <a:latin typeface="Times New Roman" panose="02020603050405020304" pitchFamily="16" charset="0"/>
                          <a:cs typeface="Times New Roman" panose="02020603050405020304" pitchFamily="16" charset="0"/>
                        </a:rPr>
                        <a:t>37%</a:t>
                      </a:r>
                      <a:endParaRPr lang="zh-CN" altLang="en-US" sz="1800" b="1" dirty="0">
                        <a:solidFill>
                          <a:schemeClr val="tx1"/>
                        </a:solidFill>
                        <a:latin typeface="Times New Roman" panose="02020603050405020304" pitchFamily="16" charset="0"/>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800" dirty="0">
                          <a:solidFill>
                            <a:schemeClr val="tx1"/>
                          </a:solidFill>
                          <a:latin typeface="Times New Roman" panose="02020603050405020304" pitchFamily="16" charset="0"/>
                          <a:cs typeface="Times New Roman" panose="02020603050405020304" pitchFamily="16" charset="0"/>
                        </a:rPr>
                        <a:t>593</a:t>
                      </a:r>
                      <a:endParaRPr lang="zh-CN" altLang="en-US" sz="1800" dirty="0">
                        <a:solidFill>
                          <a:schemeClr val="tx1"/>
                        </a:solidFill>
                        <a:latin typeface="Times New Roman" panose="02020603050405020304" pitchFamily="16" charset="0"/>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800" dirty="0">
                          <a:solidFill>
                            <a:schemeClr val="tx1"/>
                          </a:solidFill>
                          <a:latin typeface="Times New Roman" panose="02020603050405020304" pitchFamily="16" charset="0"/>
                          <a:cs typeface="Times New Roman" panose="02020603050405020304" pitchFamily="16" charset="0"/>
                        </a:rPr>
                        <a:t>34%</a:t>
                      </a:r>
                      <a:endParaRPr lang="zh-CN" altLang="en-US" sz="1800" dirty="0">
                        <a:solidFill>
                          <a:schemeClr val="tx1"/>
                        </a:solidFill>
                        <a:latin typeface="Times New Roman" panose="02020603050405020304" pitchFamily="16" charset="0"/>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63510">
                <a:tc>
                  <a:txBody>
                    <a:bodyPr/>
                    <a:lstStyle/>
                    <a:p>
                      <a:pPr algn="ctr"/>
                      <a:r>
                        <a:rPr lang="en-US" altLang="zh-CN" sz="1800" dirty="0">
                          <a:solidFill>
                            <a:schemeClr val="tx1"/>
                          </a:solidFill>
                          <a:latin typeface="Times New Roman" panose="02020603050405020304" pitchFamily="16" charset="0"/>
                          <a:cs typeface="Times New Roman" panose="02020603050405020304" pitchFamily="16" charset="0"/>
                        </a:rPr>
                        <a:t>D</a:t>
                      </a:r>
                      <a:endParaRPr lang="zh-CN" altLang="en-US" sz="1800" dirty="0">
                        <a:solidFill>
                          <a:schemeClr val="tx1"/>
                        </a:solidFill>
                        <a:latin typeface="Times New Roman" panose="02020603050405020304" pitchFamily="16" charset="0"/>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800" dirty="0">
                          <a:solidFill>
                            <a:schemeClr val="tx1"/>
                          </a:solidFill>
                          <a:latin typeface="Times New Roman" panose="02020603050405020304" pitchFamily="16" charset="0"/>
                          <a:cs typeface="Times New Roman" panose="02020603050405020304" pitchFamily="16" charset="0"/>
                        </a:rPr>
                        <a:t>417</a:t>
                      </a:r>
                      <a:endParaRPr lang="zh-CN" altLang="en-US" sz="1800" dirty="0">
                        <a:solidFill>
                          <a:schemeClr val="tx1"/>
                        </a:solidFill>
                        <a:latin typeface="Times New Roman" panose="02020603050405020304" pitchFamily="16" charset="0"/>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800" dirty="0">
                          <a:solidFill>
                            <a:schemeClr val="tx1"/>
                          </a:solidFill>
                          <a:latin typeface="Times New Roman" panose="02020603050405020304" pitchFamily="16" charset="0"/>
                          <a:cs typeface="Times New Roman" panose="02020603050405020304" pitchFamily="16" charset="0"/>
                        </a:rPr>
                        <a:t>33%</a:t>
                      </a:r>
                      <a:endParaRPr lang="zh-CN" altLang="en-US" sz="1800" dirty="0">
                        <a:solidFill>
                          <a:schemeClr val="tx1"/>
                        </a:solidFill>
                        <a:latin typeface="Times New Roman" panose="02020603050405020304" pitchFamily="16" charset="0"/>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800" dirty="0">
                          <a:solidFill>
                            <a:schemeClr val="tx1"/>
                          </a:solidFill>
                          <a:latin typeface="Times New Roman" panose="02020603050405020304" pitchFamily="16" charset="0"/>
                          <a:cs typeface="Times New Roman" panose="02020603050405020304" pitchFamily="16" charset="0"/>
                        </a:rPr>
                        <a:t>375</a:t>
                      </a:r>
                      <a:endParaRPr lang="zh-CN" altLang="en-US" sz="1800" dirty="0">
                        <a:solidFill>
                          <a:schemeClr val="tx1"/>
                        </a:solidFill>
                        <a:latin typeface="Times New Roman" panose="02020603050405020304" pitchFamily="16" charset="0"/>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800" dirty="0">
                          <a:solidFill>
                            <a:schemeClr val="tx1"/>
                          </a:solidFill>
                          <a:latin typeface="Times New Roman" panose="02020603050405020304" pitchFamily="16" charset="0"/>
                          <a:cs typeface="Times New Roman" panose="02020603050405020304" pitchFamily="16" charset="0"/>
                        </a:rPr>
                        <a:t>35%</a:t>
                      </a:r>
                      <a:endParaRPr lang="zh-CN" altLang="en-US" sz="1800" dirty="0">
                        <a:solidFill>
                          <a:schemeClr val="tx1"/>
                        </a:solidFill>
                        <a:latin typeface="Times New Roman" panose="02020603050405020304" pitchFamily="16" charset="0"/>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63510">
                <a:tc>
                  <a:txBody>
                    <a:bodyPr/>
                    <a:lstStyle/>
                    <a:p>
                      <a:pPr algn="ctr"/>
                      <a:r>
                        <a:rPr lang="en-US" altLang="zh-CN" sz="1800" dirty="0">
                          <a:solidFill>
                            <a:schemeClr val="tx1"/>
                          </a:solidFill>
                          <a:latin typeface="Times New Roman" panose="02020603050405020304" pitchFamily="16" charset="0"/>
                          <a:cs typeface="Times New Roman" panose="02020603050405020304" pitchFamily="16" charset="0"/>
                        </a:rPr>
                        <a:t>E</a:t>
                      </a:r>
                      <a:endParaRPr lang="zh-CN" altLang="en-US" sz="1800" dirty="0">
                        <a:solidFill>
                          <a:schemeClr val="tx1"/>
                        </a:solidFill>
                        <a:latin typeface="Times New Roman" panose="02020603050405020304" pitchFamily="16" charset="0"/>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800" dirty="0">
                          <a:solidFill>
                            <a:schemeClr val="tx1"/>
                          </a:solidFill>
                          <a:latin typeface="Times New Roman" panose="02020603050405020304" pitchFamily="16" charset="0"/>
                          <a:cs typeface="Times New Roman" panose="02020603050405020304" pitchFamily="16" charset="0"/>
                        </a:rPr>
                        <a:t>191</a:t>
                      </a:r>
                      <a:endParaRPr lang="zh-CN" altLang="en-US" sz="1800" dirty="0">
                        <a:solidFill>
                          <a:schemeClr val="tx1"/>
                        </a:solidFill>
                        <a:latin typeface="Times New Roman" panose="02020603050405020304" pitchFamily="16" charset="0"/>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800" b="1" dirty="0">
                          <a:solidFill>
                            <a:schemeClr val="tx1"/>
                          </a:solidFill>
                          <a:latin typeface="Times New Roman" panose="02020603050405020304" pitchFamily="16" charset="0"/>
                          <a:cs typeface="Times New Roman" panose="02020603050405020304" pitchFamily="16" charset="0"/>
                        </a:rPr>
                        <a:t>28%</a:t>
                      </a:r>
                      <a:endParaRPr lang="zh-CN" altLang="en-US" sz="1800" b="1" dirty="0">
                        <a:solidFill>
                          <a:schemeClr val="tx1"/>
                        </a:solidFill>
                        <a:latin typeface="Times New Roman" panose="02020603050405020304" pitchFamily="16" charset="0"/>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800" dirty="0">
                          <a:solidFill>
                            <a:schemeClr val="tx1"/>
                          </a:solidFill>
                          <a:latin typeface="Times New Roman" panose="02020603050405020304" pitchFamily="16" charset="0"/>
                          <a:cs typeface="Times New Roman" panose="02020603050405020304" pitchFamily="16" charset="0"/>
                        </a:rPr>
                        <a:t>393</a:t>
                      </a:r>
                      <a:endParaRPr lang="zh-CN" altLang="en-US" sz="1800" dirty="0">
                        <a:solidFill>
                          <a:schemeClr val="tx1"/>
                        </a:solidFill>
                        <a:latin typeface="Times New Roman" panose="02020603050405020304" pitchFamily="16" charset="0"/>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800" dirty="0">
                          <a:solidFill>
                            <a:schemeClr val="tx1"/>
                          </a:solidFill>
                          <a:latin typeface="Times New Roman" panose="02020603050405020304" pitchFamily="16" charset="0"/>
                          <a:cs typeface="Times New Roman" panose="02020603050405020304" pitchFamily="16" charset="0"/>
                        </a:rPr>
                        <a:t>24%</a:t>
                      </a:r>
                      <a:endParaRPr lang="zh-CN" altLang="en-US" sz="1800" dirty="0">
                        <a:solidFill>
                          <a:schemeClr val="tx1"/>
                        </a:solidFill>
                        <a:latin typeface="Times New Roman" panose="02020603050405020304" pitchFamily="16" charset="0"/>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63510">
                <a:tc>
                  <a:txBody>
                    <a:bodyPr/>
                    <a:lstStyle/>
                    <a:p>
                      <a:pPr algn="ctr"/>
                      <a:r>
                        <a:rPr lang="en-US" altLang="zh-CN" sz="1800" dirty="0">
                          <a:solidFill>
                            <a:schemeClr val="tx1"/>
                          </a:solidFill>
                          <a:latin typeface="Times New Roman" panose="02020603050405020304" pitchFamily="16" charset="0"/>
                          <a:cs typeface="Times New Roman" panose="02020603050405020304" pitchFamily="16" charset="0"/>
                        </a:rPr>
                        <a:t>F</a:t>
                      </a:r>
                      <a:endParaRPr lang="zh-CN" altLang="en-US" sz="1800" dirty="0">
                        <a:solidFill>
                          <a:schemeClr val="tx1"/>
                        </a:solidFill>
                        <a:latin typeface="Times New Roman" panose="02020603050405020304" pitchFamily="16" charset="0"/>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800" dirty="0">
                          <a:solidFill>
                            <a:schemeClr val="tx1"/>
                          </a:solidFill>
                          <a:latin typeface="Times New Roman" panose="02020603050405020304" pitchFamily="16" charset="0"/>
                          <a:cs typeface="Times New Roman" panose="02020603050405020304" pitchFamily="16" charset="0"/>
                        </a:rPr>
                        <a:t>373</a:t>
                      </a:r>
                      <a:endParaRPr lang="zh-CN" altLang="en-US" sz="1800" dirty="0">
                        <a:solidFill>
                          <a:schemeClr val="tx1"/>
                        </a:solidFill>
                        <a:latin typeface="Times New Roman" panose="02020603050405020304" pitchFamily="16" charset="0"/>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800" dirty="0">
                          <a:solidFill>
                            <a:schemeClr val="tx1"/>
                          </a:solidFill>
                          <a:latin typeface="Times New Roman" panose="02020603050405020304" pitchFamily="16" charset="0"/>
                          <a:cs typeface="Times New Roman" panose="02020603050405020304" pitchFamily="16" charset="0"/>
                        </a:rPr>
                        <a:t>6%</a:t>
                      </a:r>
                      <a:endParaRPr lang="zh-CN" altLang="en-US" sz="1800" dirty="0">
                        <a:solidFill>
                          <a:schemeClr val="tx1"/>
                        </a:solidFill>
                        <a:latin typeface="Times New Roman" panose="02020603050405020304" pitchFamily="16" charset="0"/>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800" dirty="0">
                          <a:solidFill>
                            <a:schemeClr val="tx1"/>
                          </a:solidFill>
                          <a:latin typeface="Times New Roman" panose="02020603050405020304" pitchFamily="16" charset="0"/>
                          <a:cs typeface="Times New Roman" panose="02020603050405020304" pitchFamily="16" charset="0"/>
                        </a:rPr>
                        <a:t>341</a:t>
                      </a:r>
                      <a:endParaRPr lang="zh-CN" altLang="en-US" sz="1800" dirty="0">
                        <a:solidFill>
                          <a:schemeClr val="tx1"/>
                        </a:solidFill>
                        <a:latin typeface="Times New Roman" panose="02020603050405020304" pitchFamily="16" charset="0"/>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800" dirty="0">
                          <a:solidFill>
                            <a:schemeClr val="tx1"/>
                          </a:solidFill>
                          <a:latin typeface="Times New Roman" panose="02020603050405020304" pitchFamily="16" charset="0"/>
                          <a:cs typeface="Times New Roman" panose="02020603050405020304" pitchFamily="16" charset="0"/>
                        </a:rPr>
                        <a:t>7%</a:t>
                      </a:r>
                      <a:endParaRPr lang="zh-CN" altLang="en-US" sz="1800" dirty="0">
                        <a:solidFill>
                          <a:schemeClr val="tx1"/>
                        </a:solidFill>
                        <a:latin typeface="Times New Roman" panose="02020603050405020304" pitchFamily="16" charset="0"/>
                        <a:cs typeface="Times New Roman" panose="02020603050405020304" pitchFamily="1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13" name="矩形 12"/>
          <p:cNvSpPr/>
          <p:nvPr/>
        </p:nvSpPr>
        <p:spPr>
          <a:xfrm>
            <a:off x="820281" y="3618476"/>
            <a:ext cx="4778086" cy="738664"/>
          </a:xfrm>
          <a:prstGeom prst="rect">
            <a:avLst/>
          </a:prstGeom>
        </p:spPr>
        <p:txBody>
          <a:bodyPr wrap="square">
            <a:spAutoFit/>
          </a:bodyPr>
          <a:lstStyle/>
          <a:p>
            <a:pPr algn="ct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男生录取率</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(44%)</a:t>
            </a:r>
            <a:r>
              <a:rPr lang="zh-CN" altLang="en-US" sz="2400" dirty="0">
                <a:latin typeface="Times New Roman" panose="02020603050405020304" pitchFamily="16" charset="0"/>
                <a:ea typeface="黑体" panose="02010609060101010101" pitchFamily="49" charset="-122"/>
                <a:cs typeface="Times New Roman" panose="02020603050405020304" pitchFamily="16" charset="0"/>
              </a:rPr>
              <a:t>远高于女生</a:t>
            </a:r>
            <a:r>
              <a:rPr lang="en-US" altLang="zh-CN" sz="2400" dirty="0">
                <a:latin typeface="Times New Roman" panose="02020603050405020304" pitchFamily="16" charset="0"/>
                <a:ea typeface="黑体" panose="02010609060101010101" pitchFamily="49" charset="-122"/>
                <a:cs typeface="Times New Roman" panose="02020603050405020304" pitchFamily="16" charset="0"/>
              </a:rPr>
              <a:t>(35%)</a:t>
            </a:r>
            <a:endParaRPr lang="en-US" altLang="zh-CN" sz="2400" dirty="0">
              <a:latin typeface="Times New Roman" panose="02020603050405020304" pitchFamily="16" charset="0"/>
              <a:ea typeface="黑体" panose="02010609060101010101" pitchFamily="49" charset="-122"/>
              <a:cs typeface="Times New Roman" panose="02020603050405020304" pitchFamily="16" charset="0"/>
            </a:endParaRPr>
          </a:p>
          <a:p>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4" name="矩形 13"/>
          <p:cNvSpPr/>
          <p:nvPr/>
        </p:nvSpPr>
        <p:spPr>
          <a:xfrm>
            <a:off x="6827841" y="3808365"/>
            <a:ext cx="4907601" cy="1015663"/>
          </a:xfrm>
          <a:prstGeom prst="rect">
            <a:avLst/>
          </a:prstGeom>
        </p:spPr>
        <p:txBody>
          <a:bodyPr wrap="square">
            <a:spAutoFit/>
          </a:bodyPr>
          <a:lstStyle/>
          <a:p>
            <a:pPr algn="ctr"/>
            <a:r>
              <a:rPr lang="en-US" altLang="zh-CN" sz="2000" dirty="0">
                <a:latin typeface="Times New Roman" panose="02020603050405020304" pitchFamily="16" charset="0"/>
                <a:ea typeface="黑体" panose="02010609060101010101" pitchFamily="49" charset="-122"/>
                <a:cs typeface="Times New Roman" panose="02020603050405020304" pitchFamily="16" charset="0"/>
              </a:rPr>
              <a:t>6</a:t>
            </a:r>
            <a:r>
              <a:rPr lang="zh-CN" altLang="en-US" sz="2000" dirty="0">
                <a:latin typeface="Times New Roman" panose="02020603050405020304" pitchFamily="16" charset="0"/>
                <a:ea typeface="黑体" panose="02010609060101010101" pitchFamily="49" charset="-122"/>
                <a:cs typeface="Times New Roman" panose="02020603050405020304" pitchFamily="16" charset="0"/>
              </a:rPr>
              <a:t>个最大的院系中，</a:t>
            </a:r>
            <a:r>
              <a:rPr lang="en-US" altLang="zh-CN" sz="2000" dirty="0">
                <a:latin typeface="Times New Roman" panose="02020603050405020304" pitchFamily="16" charset="0"/>
                <a:ea typeface="黑体" panose="02010609060101010101" pitchFamily="49" charset="-122"/>
                <a:cs typeface="Times New Roman" panose="02020603050405020304" pitchFamily="16" charset="0"/>
              </a:rPr>
              <a:t>4</a:t>
            </a:r>
            <a:r>
              <a:rPr lang="zh-CN" altLang="en-US" sz="2000" dirty="0">
                <a:latin typeface="Times New Roman" panose="02020603050405020304" pitchFamily="16" charset="0"/>
                <a:ea typeface="黑体" panose="02010609060101010101" pitchFamily="49" charset="-122"/>
                <a:cs typeface="Times New Roman" panose="02020603050405020304" pitchFamily="16" charset="0"/>
              </a:rPr>
              <a:t>个院系女生录取率大于男生。如果按照这样的分类，女生实际上比男生的录取率还高一点点。</a:t>
            </a:r>
            <a:endParaRPr lang="zh-CN" altLang="en-US" sz="2000" dirty="0">
              <a:latin typeface="Times New Roman" panose="02020603050405020304" pitchFamily="16" charset="0"/>
              <a:ea typeface="黑体" panose="02010609060101010101" pitchFamily="49" charset="-122"/>
              <a:cs typeface="Times New Roman" panose="02020603050405020304" pitchFamily="16" charset="0"/>
            </a:endParaRPr>
          </a:p>
        </p:txBody>
      </p:sp>
      <p:sp>
        <p:nvSpPr>
          <p:cNvPr id="15" name="矩形 14"/>
          <p:cNvSpPr/>
          <p:nvPr/>
        </p:nvSpPr>
        <p:spPr>
          <a:xfrm>
            <a:off x="425502" y="5182716"/>
            <a:ext cx="11340995" cy="954107"/>
          </a:xfrm>
          <a:prstGeom prst="rect">
            <a:avLst/>
          </a:prstGeom>
        </p:spPr>
        <p:txBody>
          <a:bodyPr wrap="square">
            <a:spAutoFit/>
          </a:bodyPr>
          <a:lstStyle/>
          <a:p>
            <a:pPr algn="ctr"/>
            <a:r>
              <a:rPr lang="zh-CN" altLang="en-US" sz="2800" dirty="0">
                <a:latin typeface="黑体" panose="02010609060101010101" pitchFamily="49" charset="-122"/>
                <a:ea typeface="黑体" panose="02010609060101010101" pitchFamily="49" charset="-122"/>
              </a:rPr>
              <a:t>女生更愿意申请那些竞争压力很大的院系（比如英语系），但是男生却更愿意申请那些相对容易进的院系（比如工程学系）。</a:t>
            </a:r>
            <a:endParaRPr lang="zh-CN" altLang="en-US" sz="2800" dirty="0">
              <a:latin typeface="黑体" panose="02010609060101010101" pitchFamily="49" charset="-122"/>
              <a:ea typeface="黑体" panose="02010609060101010101" pitchFamily="49"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因果推理：</a:t>
            </a:r>
            <a:r>
              <a:rPr lang="en-US" altLang="zh-CN" dirty="0"/>
              <a:t>Simpson’s Paradox (</a:t>
            </a:r>
            <a:r>
              <a:rPr lang="zh-CN" altLang="en-US" dirty="0"/>
              <a:t>辛普森悖论</a:t>
            </a:r>
            <a:r>
              <a:rPr lang="en-US" altLang="zh-CN" dirty="0"/>
              <a:t>)</a:t>
            </a:r>
            <a:endParaRPr lang="zh-CN" altLang="en-US" dirty="0"/>
          </a:p>
        </p:txBody>
      </p:sp>
      <p:sp>
        <p:nvSpPr>
          <p:cNvPr id="3" name="内容占位符 2"/>
          <p:cNvSpPr>
            <a:spLocks noGrp="1"/>
          </p:cNvSpPr>
          <p:nvPr>
            <p:ph idx="1"/>
          </p:nvPr>
        </p:nvSpPr>
        <p:spPr/>
        <p:txBody>
          <a:bodyPr>
            <a:normAutofit/>
          </a:bodyPr>
          <a:lstStyle/>
          <a:p>
            <a:r>
              <a:rPr lang="zh-CN" altLang="en-US" dirty="0"/>
              <a:t>计算机学院学生的高个率高于文学院（左表）。</a:t>
            </a:r>
            <a:endParaRPr lang="zh-CN" altLang="en-US" dirty="0"/>
          </a:p>
          <a:p>
            <a:pPr lvl="1"/>
            <a:r>
              <a:rPr lang="zh-CN" altLang="en-US" dirty="0"/>
              <a:t>分别比较两所学院男生和女生身高时，却发现计算机学院男生和女生的高个率均低于文学院</a:t>
            </a:r>
            <a:endParaRPr lang="zh-CN" altLang="en-US" dirty="0"/>
          </a:p>
          <a:p>
            <a:r>
              <a:rPr lang="zh-CN" altLang="en-US" dirty="0"/>
              <a:t>在总体样本上成立的某种关系却在分组样本里恰好相反。</a:t>
            </a:r>
            <a:endParaRPr lang="zh-CN" altLang="en-US" dirty="0"/>
          </a:p>
          <a:p>
            <a:endParaRPr lang="zh-CN" altLang="en-US" dirty="0"/>
          </a:p>
        </p:txBody>
      </p:sp>
      <p:graphicFrame>
        <p:nvGraphicFramePr>
          <p:cNvPr id="4" name="表格 3"/>
          <p:cNvGraphicFramePr>
            <a:graphicFrameLocks noGrp="1"/>
          </p:cNvGraphicFramePr>
          <p:nvPr/>
        </p:nvGraphicFramePr>
        <p:xfrm>
          <a:off x="275284" y="4124130"/>
          <a:ext cx="3988671" cy="1362518"/>
        </p:xfrm>
        <a:graphic>
          <a:graphicData uri="http://schemas.openxmlformats.org/drawingml/2006/table">
            <a:tbl>
              <a:tblPr firstRow="1" firstCol="1" bandRow="1">
                <a:tableStyleId>{5C22544A-7EE6-4342-B048-85BDC9FD1C3A}</a:tableStyleId>
              </a:tblPr>
              <a:tblGrid>
                <a:gridCol w="1329557"/>
                <a:gridCol w="1329557"/>
                <a:gridCol w="1329557"/>
              </a:tblGrid>
              <a:tr h="286667">
                <a:tc>
                  <a:txBody>
                    <a:bodyPr/>
                    <a:lstStyle/>
                    <a:p>
                      <a:pPr algn="ctr">
                        <a:spcBef>
                          <a:spcPts val="1000"/>
                        </a:spcBef>
                        <a:spcAft>
                          <a:spcPts val="0"/>
                        </a:spcAft>
                      </a:pPr>
                      <a:r>
                        <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身高</a:t>
                      </a: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(cm)</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计算机</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20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文学院</a:t>
                      </a:r>
                      <a:endParaRPr lang="zh-CN" sz="20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6459">
                <a:tc>
                  <a:txBody>
                    <a:bodyPr/>
                    <a:lstStyle/>
                    <a:p>
                      <a:pPr algn="ctr">
                        <a:spcBef>
                          <a:spcPts val="1000"/>
                        </a:spcBef>
                        <a:spcAft>
                          <a:spcPts val="0"/>
                        </a:spcAft>
                      </a:pPr>
                      <a:r>
                        <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矮个人数</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60</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80</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6459">
                <a:tc>
                  <a:txBody>
                    <a:bodyPr/>
                    <a:lstStyle/>
                    <a:p>
                      <a:pPr algn="ctr">
                        <a:spcBef>
                          <a:spcPts val="1000"/>
                        </a:spcBef>
                        <a:spcAft>
                          <a:spcPts val="0"/>
                        </a:spcAft>
                      </a:pPr>
                      <a:r>
                        <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高个人数</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290</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270</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86667">
                <a:tc>
                  <a:txBody>
                    <a:bodyPr/>
                    <a:lstStyle/>
                    <a:p>
                      <a:pPr algn="ctr">
                        <a:spcBef>
                          <a:spcPts val="1000"/>
                        </a:spcBef>
                        <a:spcAft>
                          <a:spcPts val="0"/>
                        </a:spcAft>
                      </a:pPr>
                      <a:r>
                        <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高个率</a:t>
                      </a: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82.9</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77.1</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5" name="矩形 4"/>
          <p:cNvSpPr/>
          <p:nvPr/>
        </p:nvSpPr>
        <p:spPr>
          <a:xfrm>
            <a:off x="418440" y="5603886"/>
            <a:ext cx="3687029" cy="830997"/>
          </a:xfrm>
          <a:prstGeom prst="rect">
            <a:avLst/>
          </a:prstGeom>
        </p:spPr>
        <p:txBody>
          <a:bodyPr wrap="square">
            <a:spAutoFit/>
          </a:bodyPr>
          <a:lstStyle/>
          <a:p>
            <a:pPr algn="ctr"/>
            <a:r>
              <a:rPr lang="zh-CN" altLang="en-US" sz="2400" dirty="0">
                <a:latin typeface="黑体" panose="02010609060101010101" pitchFamily="49" charset="-122"/>
                <a:ea typeface="黑体" panose="02010609060101010101" pitchFamily="49" charset="-122"/>
              </a:rPr>
              <a:t>左：</a:t>
            </a:r>
            <a:r>
              <a:rPr lang="zh-CN" altLang="zh-CN" sz="2400" dirty="0">
                <a:latin typeface="黑体" panose="02010609060101010101" pitchFamily="49" charset="-122"/>
                <a:ea typeface="黑体" panose="02010609060101010101" pitchFamily="49" charset="-122"/>
              </a:rPr>
              <a:t>计算机学院和文学院学生的身高情况</a:t>
            </a:r>
            <a:endParaRPr lang="zh-CN" altLang="en-US" sz="2400" dirty="0">
              <a:latin typeface="黑体" panose="02010609060101010101" pitchFamily="49" charset="-122"/>
              <a:ea typeface="黑体" panose="02010609060101010101" pitchFamily="49" charset="-122"/>
            </a:endParaRPr>
          </a:p>
        </p:txBody>
      </p:sp>
      <p:graphicFrame>
        <p:nvGraphicFramePr>
          <p:cNvPr id="6" name="表格 5"/>
          <p:cNvGraphicFramePr>
            <a:graphicFrameLocks noGrp="1"/>
          </p:cNvGraphicFramePr>
          <p:nvPr/>
        </p:nvGraphicFramePr>
        <p:xfrm>
          <a:off x="4429246" y="3955650"/>
          <a:ext cx="5110399" cy="1530998"/>
        </p:xfrm>
        <a:graphic>
          <a:graphicData uri="http://schemas.openxmlformats.org/drawingml/2006/table">
            <a:tbl>
              <a:tblPr firstRow="1" firstCol="1" bandRow="1">
                <a:tableStyleId>{5C22544A-7EE6-4342-B048-85BDC9FD1C3A}</a:tableStyleId>
              </a:tblPr>
              <a:tblGrid>
                <a:gridCol w="1358582"/>
                <a:gridCol w="685577"/>
                <a:gridCol w="1022080"/>
                <a:gridCol w="1022080"/>
                <a:gridCol w="1022080"/>
              </a:tblGrid>
              <a:tr h="223842">
                <a:tc>
                  <a:txBody>
                    <a:bodyPr/>
                    <a:lstStyle/>
                    <a:p>
                      <a:pPr algn="ctr">
                        <a:spcBef>
                          <a:spcPts val="1000"/>
                        </a:spcBef>
                        <a:spcAft>
                          <a:spcPts val="0"/>
                        </a:spcAft>
                      </a:pP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 </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spcBef>
                          <a:spcPts val="1000"/>
                        </a:spcBef>
                        <a:spcAft>
                          <a:spcPts val="0"/>
                        </a:spcAft>
                      </a:pPr>
                      <a:r>
                        <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计算机学院</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tc>
                <a:tc gridSpan="2">
                  <a:txBody>
                    <a:bodyPr/>
                    <a:lstStyle/>
                    <a:p>
                      <a:pPr algn="ctr">
                        <a:spcBef>
                          <a:spcPts val="1000"/>
                        </a:spcBef>
                        <a:spcAft>
                          <a:spcPts val="0"/>
                        </a:spcAft>
                      </a:pPr>
                      <a:r>
                        <a:rPr lang="zh-CN" sz="20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文学院</a:t>
                      </a:r>
                      <a:endParaRPr lang="zh-CN" sz="20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tc>
              </a:tr>
              <a:tr h="223842">
                <a:tc>
                  <a:txBody>
                    <a:bodyPr/>
                    <a:lstStyle/>
                    <a:p>
                      <a:pPr algn="ctr">
                        <a:spcBef>
                          <a:spcPts val="1000"/>
                        </a:spcBef>
                        <a:spcAft>
                          <a:spcPts val="0"/>
                        </a:spcAft>
                      </a:pPr>
                      <a:r>
                        <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身高</a:t>
                      </a: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(cm)</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男生</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20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女生</a:t>
                      </a:r>
                      <a:endParaRPr lang="zh-CN" sz="20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20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男生</a:t>
                      </a:r>
                      <a:endParaRPr lang="zh-CN" sz="20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20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女生</a:t>
                      </a:r>
                      <a:endParaRPr lang="zh-CN" sz="20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8299">
                <a:tc>
                  <a:txBody>
                    <a:bodyPr/>
                    <a:lstStyle/>
                    <a:p>
                      <a:pPr algn="ctr">
                        <a:spcBef>
                          <a:spcPts val="1000"/>
                        </a:spcBef>
                        <a:spcAft>
                          <a:spcPts val="0"/>
                        </a:spcAft>
                      </a:pPr>
                      <a:r>
                        <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矮个人数</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35</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25</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10</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20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70</a:t>
                      </a:r>
                      <a:endParaRPr lang="zh-CN" sz="20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8299">
                <a:tc>
                  <a:txBody>
                    <a:bodyPr/>
                    <a:lstStyle/>
                    <a:p>
                      <a:pPr algn="ctr">
                        <a:spcBef>
                          <a:spcPts val="1000"/>
                        </a:spcBef>
                        <a:spcAft>
                          <a:spcPts val="0"/>
                        </a:spcAft>
                      </a:pPr>
                      <a:r>
                        <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高个人数</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235</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55</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80</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190</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98236">
                <a:tc>
                  <a:txBody>
                    <a:bodyPr/>
                    <a:lstStyle/>
                    <a:p>
                      <a:pPr algn="ctr">
                        <a:spcBef>
                          <a:spcPts val="1000"/>
                        </a:spcBef>
                        <a:spcAft>
                          <a:spcPts val="0"/>
                        </a:spcAft>
                      </a:pPr>
                      <a:r>
                        <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高个率</a:t>
                      </a: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20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87</a:t>
                      </a:r>
                      <a:endParaRPr lang="zh-CN" sz="20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68.9</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88.9</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73.1</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7" name="矩形 6"/>
          <p:cNvSpPr/>
          <p:nvPr/>
        </p:nvSpPr>
        <p:spPr>
          <a:xfrm>
            <a:off x="4763834" y="5597951"/>
            <a:ext cx="4716069" cy="830997"/>
          </a:xfrm>
          <a:prstGeom prst="rect">
            <a:avLst/>
          </a:prstGeom>
        </p:spPr>
        <p:txBody>
          <a:bodyPr wrap="square">
            <a:spAutoFit/>
          </a:bodyPr>
          <a:lstStyle/>
          <a:p>
            <a:pPr algn="ctr"/>
            <a:r>
              <a:rPr lang="zh-CN" altLang="en-US" sz="2400" dirty="0">
                <a:latin typeface="黑体" panose="02010609060101010101" pitchFamily="49" charset="-122"/>
                <a:ea typeface="黑体" panose="02010609060101010101" pitchFamily="49" charset="-122"/>
              </a:rPr>
              <a:t>右：</a:t>
            </a:r>
            <a:r>
              <a:rPr lang="zh-CN" altLang="zh-CN" sz="2400" dirty="0">
                <a:latin typeface="黑体" panose="02010609060101010101" pitchFamily="49" charset="-122"/>
                <a:ea typeface="黑体" panose="02010609060101010101" pitchFamily="49" charset="-122"/>
              </a:rPr>
              <a:t>以性别分组后的计算机学院和文学院的学生身高情况</a:t>
            </a:r>
            <a:endParaRPr lang="zh-CN" altLang="zh-CN" sz="2400"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8" name="矩形 7"/>
              <p:cNvSpPr/>
              <p:nvPr/>
            </p:nvSpPr>
            <p:spPr>
              <a:xfrm>
                <a:off x="9468222" y="3429000"/>
                <a:ext cx="2784143" cy="2267865"/>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f>
                        <m:fPr>
                          <m:ctrlPr>
                            <a:rPr lang="zh-CN" altLang="zh-CN" sz="2400" b="1" i="1" smtClean="0">
                              <a:solidFill>
                                <a:srgbClr val="C00000"/>
                              </a:solidFill>
                              <a:latin typeface="Cambria Math" panose="02040503050406030204" pitchFamily="18" charset="0"/>
                            </a:rPr>
                          </m:ctrlPr>
                        </m:fPr>
                        <m:num>
                          <m:r>
                            <a:rPr lang="en-US" altLang="zh-CN" sz="2400" b="1" i="0">
                              <a:solidFill>
                                <a:srgbClr val="C00000"/>
                              </a:solidFill>
                              <a:latin typeface="Cambria Math" panose="02040503050406030204"/>
                            </a:rPr>
                            <m:t>𝐛</m:t>
                          </m:r>
                        </m:num>
                        <m:den>
                          <m:r>
                            <a:rPr lang="en-US" altLang="zh-CN" sz="2400" b="1" i="0">
                              <a:solidFill>
                                <a:srgbClr val="C00000"/>
                              </a:solidFill>
                              <a:latin typeface="Cambria Math" panose="02040503050406030204"/>
                            </a:rPr>
                            <m:t>𝐚</m:t>
                          </m:r>
                        </m:den>
                      </m:f>
                      <m:r>
                        <a:rPr lang="en-US" altLang="zh-CN" sz="2400" b="1" i="0">
                          <a:solidFill>
                            <a:srgbClr val="C00000"/>
                          </a:solidFill>
                          <a:latin typeface="Cambria Math" panose="02040503050406030204"/>
                        </a:rPr>
                        <m:t>&lt;</m:t>
                      </m:r>
                      <m:f>
                        <m:fPr>
                          <m:ctrlPr>
                            <a:rPr lang="zh-CN" altLang="zh-CN" sz="2400" b="1" i="1">
                              <a:solidFill>
                                <a:srgbClr val="C00000"/>
                              </a:solidFill>
                              <a:latin typeface="Cambria Math" panose="02040503050406030204" pitchFamily="18" charset="0"/>
                            </a:rPr>
                          </m:ctrlPr>
                        </m:fPr>
                        <m:num>
                          <m:r>
                            <a:rPr lang="en-US" altLang="zh-CN" sz="2400" b="1" i="0">
                              <a:solidFill>
                                <a:srgbClr val="C00000"/>
                              </a:solidFill>
                              <a:latin typeface="Cambria Math" panose="02040503050406030204"/>
                            </a:rPr>
                            <m:t>𝐝</m:t>
                          </m:r>
                        </m:num>
                        <m:den>
                          <m:r>
                            <a:rPr lang="en-US" altLang="zh-CN" sz="2400" b="1" i="0">
                              <a:solidFill>
                                <a:srgbClr val="C00000"/>
                              </a:solidFill>
                              <a:latin typeface="Cambria Math" panose="02040503050406030204"/>
                            </a:rPr>
                            <m:t>𝐜</m:t>
                          </m:r>
                        </m:den>
                      </m:f>
                      <m:r>
                        <a:rPr lang="en-US" altLang="zh-CN" sz="2400" b="1" i="0">
                          <a:solidFill>
                            <a:srgbClr val="C00000"/>
                          </a:solidFill>
                          <a:latin typeface="Cambria Math" panose="02040503050406030204"/>
                        </a:rPr>
                        <m:t>,</m:t>
                      </m:r>
                      <m:f>
                        <m:fPr>
                          <m:ctrlPr>
                            <a:rPr lang="zh-CN" altLang="zh-CN" sz="2400" b="1" i="1">
                              <a:solidFill>
                                <a:srgbClr val="C00000"/>
                              </a:solidFill>
                              <a:latin typeface="Cambria Math" panose="02040503050406030204" pitchFamily="18" charset="0"/>
                            </a:rPr>
                          </m:ctrlPr>
                        </m:fPr>
                        <m:num>
                          <m:sSup>
                            <m:sSupPr>
                              <m:ctrlPr>
                                <a:rPr lang="zh-CN" altLang="zh-CN" sz="2400" b="1" i="1">
                                  <a:solidFill>
                                    <a:srgbClr val="C00000"/>
                                  </a:solidFill>
                                  <a:latin typeface="Cambria Math" panose="02040503050406030204" pitchFamily="18" charset="0"/>
                                </a:rPr>
                              </m:ctrlPr>
                            </m:sSupPr>
                            <m:e>
                              <m:r>
                                <a:rPr lang="en-US" altLang="zh-CN" sz="2400" b="1" i="0">
                                  <a:solidFill>
                                    <a:srgbClr val="C00000"/>
                                  </a:solidFill>
                                  <a:latin typeface="Cambria Math" panose="02040503050406030204"/>
                                </a:rPr>
                                <m:t>𝐛</m:t>
                              </m:r>
                            </m:e>
                            <m:sup>
                              <m:r>
                                <a:rPr lang="en-US" altLang="zh-CN" sz="2400" b="1" i="0">
                                  <a:solidFill>
                                    <a:srgbClr val="C00000"/>
                                  </a:solidFill>
                                  <a:latin typeface="Cambria Math" panose="02040503050406030204"/>
                                </a:rPr>
                                <m:t>′</m:t>
                              </m:r>
                            </m:sup>
                          </m:sSup>
                        </m:num>
                        <m:den>
                          <m:sSup>
                            <m:sSupPr>
                              <m:ctrlPr>
                                <a:rPr lang="zh-CN" altLang="zh-CN" sz="2400" b="1" i="1">
                                  <a:solidFill>
                                    <a:srgbClr val="C00000"/>
                                  </a:solidFill>
                                  <a:latin typeface="Cambria Math" panose="02040503050406030204" pitchFamily="18" charset="0"/>
                                </a:rPr>
                              </m:ctrlPr>
                            </m:sSupPr>
                            <m:e>
                              <m:r>
                                <a:rPr lang="en-US" altLang="zh-CN" sz="2400" b="1" i="0">
                                  <a:solidFill>
                                    <a:srgbClr val="C00000"/>
                                  </a:solidFill>
                                  <a:latin typeface="Cambria Math" panose="02040503050406030204"/>
                                </a:rPr>
                                <m:t>𝐚</m:t>
                              </m:r>
                            </m:e>
                            <m:sup>
                              <m:r>
                                <a:rPr lang="en-US" altLang="zh-CN" sz="2400" b="1" i="0">
                                  <a:solidFill>
                                    <a:srgbClr val="C00000"/>
                                  </a:solidFill>
                                  <a:latin typeface="Cambria Math" panose="02040503050406030204"/>
                                </a:rPr>
                                <m:t>′</m:t>
                              </m:r>
                            </m:sup>
                          </m:sSup>
                        </m:den>
                      </m:f>
                      <m:r>
                        <a:rPr lang="en-US" altLang="zh-CN" sz="2400" b="1" i="0">
                          <a:solidFill>
                            <a:srgbClr val="C00000"/>
                          </a:solidFill>
                          <a:latin typeface="Cambria Math" panose="02040503050406030204"/>
                        </a:rPr>
                        <m:t>&lt;</m:t>
                      </m:r>
                      <m:f>
                        <m:fPr>
                          <m:ctrlPr>
                            <a:rPr lang="zh-CN" altLang="zh-CN" sz="2400" b="1" i="1">
                              <a:solidFill>
                                <a:srgbClr val="C00000"/>
                              </a:solidFill>
                              <a:latin typeface="Cambria Math" panose="02040503050406030204" pitchFamily="18" charset="0"/>
                            </a:rPr>
                          </m:ctrlPr>
                        </m:fPr>
                        <m:num>
                          <m:sSup>
                            <m:sSupPr>
                              <m:ctrlPr>
                                <a:rPr lang="zh-CN" altLang="zh-CN" sz="2400" b="1" i="1">
                                  <a:solidFill>
                                    <a:srgbClr val="C00000"/>
                                  </a:solidFill>
                                  <a:latin typeface="Cambria Math" panose="02040503050406030204" pitchFamily="18" charset="0"/>
                                </a:rPr>
                              </m:ctrlPr>
                            </m:sSupPr>
                            <m:e>
                              <m:r>
                                <a:rPr lang="en-US" altLang="zh-CN" sz="2400" b="1" i="0">
                                  <a:solidFill>
                                    <a:srgbClr val="C00000"/>
                                  </a:solidFill>
                                  <a:latin typeface="Cambria Math" panose="02040503050406030204"/>
                                </a:rPr>
                                <m:t>𝐝</m:t>
                              </m:r>
                            </m:e>
                            <m:sup>
                              <m:r>
                                <a:rPr lang="en-US" altLang="zh-CN" sz="2400" b="1" i="0">
                                  <a:solidFill>
                                    <a:srgbClr val="C00000"/>
                                  </a:solidFill>
                                  <a:latin typeface="Cambria Math" panose="02040503050406030204"/>
                                </a:rPr>
                                <m:t>′</m:t>
                              </m:r>
                            </m:sup>
                          </m:sSup>
                        </m:num>
                        <m:den>
                          <m:sSup>
                            <m:sSupPr>
                              <m:ctrlPr>
                                <a:rPr lang="zh-CN" altLang="zh-CN" sz="2400" b="1" i="1">
                                  <a:solidFill>
                                    <a:srgbClr val="C00000"/>
                                  </a:solidFill>
                                  <a:latin typeface="Cambria Math" panose="02040503050406030204" pitchFamily="18" charset="0"/>
                                </a:rPr>
                              </m:ctrlPr>
                            </m:sSupPr>
                            <m:e>
                              <m:r>
                                <a:rPr lang="en-US" altLang="zh-CN" sz="2400" b="1" i="0">
                                  <a:solidFill>
                                    <a:srgbClr val="C00000"/>
                                  </a:solidFill>
                                  <a:latin typeface="Cambria Math" panose="02040503050406030204"/>
                                </a:rPr>
                                <m:t>𝐜</m:t>
                              </m:r>
                            </m:e>
                            <m:sup>
                              <m:r>
                                <a:rPr lang="en-US" altLang="zh-CN" sz="2400" b="1" i="0">
                                  <a:solidFill>
                                    <a:srgbClr val="C00000"/>
                                  </a:solidFill>
                                  <a:latin typeface="Cambria Math" panose="02040503050406030204"/>
                                </a:rPr>
                                <m:t>′</m:t>
                              </m:r>
                            </m:sup>
                          </m:sSup>
                        </m:den>
                      </m:f>
                    </m:oMath>
                  </m:oMathPara>
                </a14:m>
                <a:endParaRPr lang="en-US" altLang="zh-CN" sz="2400" b="1" i="1" dirty="0">
                  <a:solidFill>
                    <a:srgbClr val="C00000"/>
                  </a:solidFill>
                  <a:latin typeface="Cambria Math" panose="02040503050406030204"/>
                </a:endParaRPr>
              </a:p>
              <a:p>
                <a:endParaRPr lang="en-US" altLang="zh-CN" sz="2400" b="1" i="1" dirty="0">
                  <a:solidFill>
                    <a:srgbClr val="C00000"/>
                  </a:solidFill>
                  <a:latin typeface="Cambria Math" panose="02040503050406030204"/>
                </a:endParaRPr>
              </a:p>
              <a:p>
                <a:endParaRPr lang="en-US" altLang="zh-CN" sz="2400" b="1" i="1" dirty="0">
                  <a:solidFill>
                    <a:srgbClr val="C00000"/>
                  </a:solidFill>
                  <a:latin typeface="Cambria Math" panose="02040503050406030204"/>
                </a:endParaRPr>
              </a:p>
              <a:p>
                <a14:m>
                  <m:oMathPara xmlns:m="http://schemas.openxmlformats.org/officeDocument/2006/math">
                    <m:oMathParaPr>
                      <m:jc m:val="centerGroup"/>
                    </m:oMathParaPr>
                    <m:oMath xmlns:m="http://schemas.openxmlformats.org/officeDocument/2006/math">
                      <m:f>
                        <m:fPr>
                          <m:ctrlPr>
                            <a:rPr lang="zh-CN" altLang="zh-CN" sz="2400" b="1" i="1">
                              <a:solidFill>
                                <a:srgbClr val="C00000"/>
                              </a:solidFill>
                              <a:latin typeface="Cambria Math" panose="02040503050406030204" pitchFamily="18" charset="0"/>
                            </a:rPr>
                          </m:ctrlPr>
                        </m:fPr>
                        <m:num>
                          <m:r>
                            <a:rPr lang="en-US" altLang="zh-CN" sz="2400" b="1" i="0">
                              <a:solidFill>
                                <a:srgbClr val="C00000"/>
                              </a:solidFill>
                              <a:latin typeface="Cambria Math" panose="02040503050406030204"/>
                            </a:rPr>
                            <m:t>𝐛</m:t>
                          </m:r>
                          <m:r>
                            <a:rPr lang="en-US" altLang="zh-CN" sz="2400" b="1" i="0">
                              <a:solidFill>
                                <a:srgbClr val="C00000"/>
                              </a:solidFill>
                              <a:latin typeface="Cambria Math" panose="02040503050406030204"/>
                            </a:rPr>
                            <m:t>+</m:t>
                          </m:r>
                          <m:sSup>
                            <m:sSupPr>
                              <m:ctrlPr>
                                <a:rPr lang="zh-CN" altLang="zh-CN" sz="2400" b="1" i="1">
                                  <a:solidFill>
                                    <a:srgbClr val="C00000"/>
                                  </a:solidFill>
                                  <a:latin typeface="Cambria Math" panose="02040503050406030204" pitchFamily="18" charset="0"/>
                                </a:rPr>
                              </m:ctrlPr>
                            </m:sSupPr>
                            <m:e>
                              <m:r>
                                <a:rPr lang="en-US" altLang="zh-CN" sz="2400" b="1" i="0">
                                  <a:solidFill>
                                    <a:srgbClr val="C00000"/>
                                  </a:solidFill>
                                  <a:latin typeface="Cambria Math" panose="02040503050406030204"/>
                                </a:rPr>
                                <m:t>𝐛</m:t>
                              </m:r>
                            </m:e>
                            <m:sup>
                              <m:r>
                                <a:rPr lang="en-US" altLang="zh-CN" sz="2400" b="1" i="0">
                                  <a:solidFill>
                                    <a:srgbClr val="C00000"/>
                                  </a:solidFill>
                                  <a:latin typeface="Cambria Math" panose="02040503050406030204"/>
                                </a:rPr>
                                <m:t>′</m:t>
                              </m:r>
                            </m:sup>
                          </m:sSup>
                        </m:num>
                        <m:den>
                          <m:sSup>
                            <m:sSupPr>
                              <m:ctrlPr>
                                <a:rPr lang="zh-CN" altLang="zh-CN" sz="2400" b="1" i="1">
                                  <a:solidFill>
                                    <a:srgbClr val="C00000"/>
                                  </a:solidFill>
                                  <a:latin typeface="Cambria Math" panose="02040503050406030204" pitchFamily="18" charset="0"/>
                                </a:rPr>
                              </m:ctrlPr>
                            </m:sSupPr>
                            <m:e>
                              <m:r>
                                <a:rPr lang="en-US" altLang="zh-CN" sz="2400" b="1" i="0">
                                  <a:solidFill>
                                    <a:srgbClr val="C00000"/>
                                  </a:solidFill>
                                  <a:latin typeface="Cambria Math" panose="02040503050406030204"/>
                                </a:rPr>
                                <m:t>𝐚</m:t>
                              </m:r>
                              <m:r>
                                <a:rPr lang="en-US" altLang="zh-CN" sz="2400" b="1" i="0">
                                  <a:solidFill>
                                    <a:srgbClr val="C00000"/>
                                  </a:solidFill>
                                  <a:latin typeface="Cambria Math" panose="02040503050406030204"/>
                                </a:rPr>
                                <m:t>+</m:t>
                              </m:r>
                              <m:r>
                                <a:rPr lang="en-US" altLang="zh-CN" sz="2400" b="1" i="0">
                                  <a:solidFill>
                                    <a:srgbClr val="C00000"/>
                                  </a:solidFill>
                                  <a:latin typeface="Cambria Math" panose="02040503050406030204"/>
                                </a:rPr>
                                <m:t>𝐚</m:t>
                              </m:r>
                            </m:e>
                            <m:sup>
                              <m:r>
                                <a:rPr lang="en-US" altLang="zh-CN" sz="2400" b="1" i="0">
                                  <a:solidFill>
                                    <a:srgbClr val="C00000"/>
                                  </a:solidFill>
                                  <a:latin typeface="Cambria Math" panose="02040503050406030204"/>
                                </a:rPr>
                                <m:t>′</m:t>
                              </m:r>
                            </m:sup>
                          </m:sSup>
                        </m:den>
                      </m:f>
                      <m:r>
                        <a:rPr lang="en-US" altLang="zh-CN" sz="2400" b="1" i="0">
                          <a:solidFill>
                            <a:srgbClr val="C00000"/>
                          </a:solidFill>
                          <a:latin typeface="Cambria Math" panose="02040503050406030204"/>
                        </a:rPr>
                        <m:t>&gt;</m:t>
                      </m:r>
                      <m:f>
                        <m:fPr>
                          <m:ctrlPr>
                            <a:rPr lang="zh-CN" altLang="zh-CN" sz="2400" b="1" i="1">
                              <a:solidFill>
                                <a:srgbClr val="C00000"/>
                              </a:solidFill>
                              <a:latin typeface="Cambria Math" panose="02040503050406030204" pitchFamily="18" charset="0"/>
                            </a:rPr>
                          </m:ctrlPr>
                        </m:fPr>
                        <m:num>
                          <m:r>
                            <a:rPr lang="en-US" altLang="zh-CN" sz="2400" b="1" i="0">
                              <a:solidFill>
                                <a:srgbClr val="C00000"/>
                              </a:solidFill>
                              <a:latin typeface="Cambria Math" panose="02040503050406030204"/>
                            </a:rPr>
                            <m:t>𝐝</m:t>
                          </m:r>
                          <m:r>
                            <a:rPr lang="en-US" altLang="zh-CN" sz="2400" b="1" i="0">
                              <a:solidFill>
                                <a:srgbClr val="C00000"/>
                              </a:solidFill>
                              <a:latin typeface="Cambria Math" panose="02040503050406030204"/>
                            </a:rPr>
                            <m:t>+</m:t>
                          </m:r>
                          <m:sSup>
                            <m:sSupPr>
                              <m:ctrlPr>
                                <a:rPr lang="zh-CN" altLang="zh-CN" sz="2400" b="1" i="1">
                                  <a:solidFill>
                                    <a:srgbClr val="C00000"/>
                                  </a:solidFill>
                                  <a:latin typeface="Cambria Math" panose="02040503050406030204" pitchFamily="18" charset="0"/>
                                </a:rPr>
                              </m:ctrlPr>
                            </m:sSupPr>
                            <m:e>
                              <m:r>
                                <a:rPr lang="en-US" altLang="zh-CN" sz="2400" b="1" i="0">
                                  <a:solidFill>
                                    <a:srgbClr val="C00000"/>
                                  </a:solidFill>
                                  <a:latin typeface="Cambria Math" panose="02040503050406030204"/>
                                </a:rPr>
                                <m:t>𝐝</m:t>
                              </m:r>
                            </m:e>
                            <m:sup>
                              <m:r>
                                <a:rPr lang="en-US" altLang="zh-CN" sz="2400" b="1" i="0">
                                  <a:solidFill>
                                    <a:srgbClr val="C00000"/>
                                  </a:solidFill>
                                  <a:latin typeface="Cambria Math" panose="02040503050406030204"/>
                                </a:rPr>
                                <m:t>′</m:t>
                              </m:r>
                            </m:sup>
                          </m:sSup>
                        </m:num>
                        <m:den>
                          <m:sSup>
                            <m:sSupPr>
                              <m:ctrlPr>
                                <a:rPr lang="zh-CN" altLang="zh-CN" sz="2400" b="1" i="1">
                                  <a:solidFill>
                                    <a:srgbClr val="C00000"/>
                                  </a:solidFill>
                                  <a:latin typeface="Cambria Math" panose="02040503050406030204" pitchFamily="18" charset="0"/>
                                </a:rPr>
                              </m:ctrlPr>
                            </m:sSupPr>
                            <m:e>
                              <m:r>
                                <a:rPr lang="en-US" altLang="zh-CN" sz="2400" b="1" i="0">
                                  <a:solidFill>
                                    <a:srgbClr val="C00000"/>
                                  </a:solidFill>
                                  <a:latin typeface="Cambria Math" panose="02040503050406030204"/>
                                </a:rPr>
                                <m:t>𝐜</m:t>
                              </m:r>
                              <m:r>
                                <a:rPr lang="en-US" altLang="zh-CN" sz="2400" b="1" i="0">
                                  <a:solidFill>
                                    <a:srgbClr val="C00000"/>
                                  </a:solidFill>
                                  <a:latin typeface="Cambria Math" panose="02040503050406030204"/>
                                </a:rPr>
                                <m:t>+</m:t>
                              </m:r>
                              <m:r>
                                <a:rPr lang="en-US" altLang="zh-CN" sz="2400" b="1" i="0">
                                  <a:solidFill>
                                    <a:srgbClr val="C00000"/>
                                  </a:solidFill>
                                  <a:latin typeface="Cambria Math" panose="02040503050406030204"/>
                                </a:rPr>
                                <m:t>𝐜</m:t>
                              </m:r>
                            </m:e>
                            <m:sup>
                              <m:r>
                                <a:rPr lang="en-US" altLang="zh-CN" sz="2400" b="1" i="0">
                                  <a:solidFill>
                                    <a:srgbClr val="C00000"/>
                                  </a:solidFill>
                                  <a:latin typeface="Cambria Math" panose="02040503050406030204"/>
                                </a:rPr>
                                <m:t>′</m:t>
                              </m:r>
                            </m:sup>
                          </m:sSup>
                        </m:den>
                      </m:f>
                    </m:oMath>
                  </m:oMathPara>
                </a14:m>
                <a:endParaRPr lang="zh-CN" altLang="en-US" sz="2400" b="1" dirty="0">
                  <a:solidFill>
                    <a:srgbClr val="C00000"/>
                  </a:solidFill>
                </a:endParaRPr>
              </a:p>
            </p:txBody>
          </p:sp>
        </mc:Choice>
        <mc:Fallback>
          <p:sp>
            <p:nvSpPr>
              <p:cNvPr id="8" name="矩形 7"/>
              <p:cNvSpPr>
                <a:spLocks noRot="1" noChangeAspect="1" noMove="1" noResize="1" noEditPoints="1" noAdjustHandles="1" noChangeArrowheads="1" noChangeShapeType="1" noTextEdit="1"/>
              </p:cNvSpPr>
              <p:nvPr/>
            </p:nvSpPr>
            <p:spPr>
              <a:xfrm>
                <a:off x="9468222" y="3429000"/>
                <a:ext cx="2784143" cy="2267865"/>
              </a:xfrm>
              <a:prstGeom prst="rect">
                <a:avLst/>
              </a:prstGeom>
              <a:blipFill rotWithShape="1">
                <a:blip r:embed="rId1"/>
                <a:stretch>
                  <a:fillRect l="-13" r="1" b="12"/>
                </a:stretch>
              </a:blipFill>
            </p:spPr>
            <p:txBody>
              <a:bodyPr/>
              <a:lstStyle/>
              <a:p>
                <a:r>
                  <a:rPr lang="zh-CN" altLang="en-US">
                    <a:noFill/>
                  </a:rPr>
                  <a:t> </a:t>
                </a:r>
              </a:p>
            </p:txBody>
          </p:sp>
        </mc:Fallback>
      </mc:AlternateContent>
      <p:sp>
        <p:nvSpPr>
          <p:cNvPr id="9" name="下箭头 1"/>
          <p:cNvSpPr/>
          <p:nvPr/>
        </p:nvSpPr>
        <p:spPr>
          <a:xfrm>
            <a:off x="10751111" y="4426454"/>
            <a:ext cx="218364" cy="272955"/>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因果推理：</a:t>
            </a:r>
            <a:r>
              <a:rPr lang="en-US" altLang="zh-CN" dirty="0"/>
              <a:t>Simpson’s Paradox (</a:t>
            </a:r>
            <a:r>
              <a:rPr lang="zh-CN" altLang="en-US" dirty="0"/>
              <a:t>辛普森悖论</a:t>
            </a:r>
            <a:r>
              <a:rPr lang="en-US" altLang="zh-CN" dirty="0"/>
              <a:t>)</a:t>
            </a:r>
            <a:endParaRPr lang="zh-CN" altLang="en-US" dirty="0"/>
          </a:p>
        </p:txBody>
      </p:sp>
      <p:sp>
        <p:nvSpPr>
          <p:cNvPr id="3" name="内容占位符 2"/>
          <p:cNvSpPr>
            <a:spLocks noGrp="1"/>
          </p:cNvSpPr>
          <p:nvPr>
            <p:ph idx="1"/>
          </p:nvPr>
        </p:nvSpPr>
        <p:spPr/>
        <p:txBody>
          <a:bodyPr>
            <a:normAutofit/>
          </a:bodyPr>
          <a:lstStyle/>
          <a:p>
            <a:r>
              <a:rPr lang="zh-CN" altLang="en-US" dirty="0"/>
              <a:t>右表体现了男生比女生个子高这一现象</a:t>
            </a:r>
            <a:endParaRPr lang="en-US" altLang="zh-CN" dirty="0"/>
          </a:p>
          <a:p>
            <a:pPr lvl="1"/>
            <a:r>
              <a:rPr lang="zh-CN" altLang="en-US" dirty="0"/>
              <a:t>如计算机学院和文学院男生高个率都比女生高个率要大</a:t>
            </a:r>
            <a:endParaRPr lang="zh-CN" altLang="en-US" dirty="0"/>
          </a:p>
          <a:p>
            <a:pPr lvl="1"/>
            <a:r>
              <a:rPr lang="zh-CN" altLang="en-US" dirty="0"/>
              <a:t>性别会影响专业选择，计算机男生多，而文学院女生多。因此，当计算机学院的样本中包含更多的男生，就会看到左表所呈现的情况：计算机学院的高个率高于文学院。</a:t>
            </a:r>
            <a:endParaRPr lang="zh-CN" altLang="en-US" dirty="0"/>
          </a:p>
          <a:p>
            <a:endParaRPr lang="zh-CN" altLang="en-US" dirty="0"/>
          </a:p>
        </p:txBody>
      </p:sp>
      <p:graphicFrame>
        <p:nvGraphicFramePr>
          <p:cNvPr id="4" name="表格 3"/>
          <p:cNvGraphicFramePr>
            <a:graphicFrameLocks noGrp="1"/>
          </p:cNvGraphicFramePr>
          <p:nvPr/>
        </p:nvGraphicFramePr>
        <p:xfrm>
          <a:off x="275284" y="4124130"/>
          <a:ext cx="3988671" cy="1362518"/>
        </p:xfrm>
        <a:graphic>
          <a:graphicData uri="http://schemas.openxmlformats.org/drawingml/2006/table">
            <a:tbl>
              <a:tblPr firstRow="1" firstCol="1" bandRow="1">
                <a:tableStyleId>{5C22544A-7EE6-4342-B048-85BDC9FD1C3A}</a:tableStyleId>
              </a:tblPr>
              <a:tblGrid>
                <a:gridCol w="1329557"/>
                <a:gridCol w="1329557"/>
                <a:gridCol w="1329557"/>
              </a:tblGrid>
              <a:tr h="286667">
                <a:tc>
                  <a:txBody>
                    <a:bodyPr/>
                    <a:lstStyle/>
                    <a:p>
                      <a:pPr algn="ctr">
                        <a:spcBef>
                          <a:spcPts val="1000"/>
                        </a:spcBef>
                        <a:spcAft>
                          <a:spcPts val="0"/>
                        </a:spcAft>
                      </a:pPr>
                      <a:r>
                        <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身高</a:t>
                      </a: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(cm)</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计算机</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20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文学院</a:t>
                      </a:r>
                      <a:endParaRPr lang="zh-CN" sz="20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6459">
                <a:tc>
                  <a:txBody>
                    <a:bodyPr/>
                    <a:lstStyle/>
                    <a:p>
                      <a:pPr algn="ctr">
                        <a:spcBef>
                          <a:spcPts val="1000"/>
                        </a:spcBef>
                        <a:spcAft>
                          <a:spcPts val="0"/>
                        </a:spcAft>
                      </a:pPr>
                      <a:r>
                        <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矮个人数</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60</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80</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6459">
                <a:tc>
                  <a:txBody>
                    <a:bodyPr/>
                    <a:lstStyle/>
                    <a:p>
                      <a:pPr algn="ctr">
                        <a:spcBef>
                          <a:spcPts val="1000"/>
                        </a:spcBef>
                        <a:spcAft>
                          <a:spcPts val="0"/>
                        </a:spcAft>
                      </a:pPr>
                      <a:r>
                        <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高个人数</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290</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270</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86667">
                <a:tc>
                  <a:txBody>
                    <a:bodyPr/>
                    <a:lstStyle/>
                    <a:p>
                      <a:pPr algn="ctr">
                        <a:spcBef>
                          <a:spcPts val="1000"/>
                        </a:spcBef>
                        <a:spcAft>
                          <a:spcPts val="0"/>
                        </a:spcAft>
                      </a:pPr>
                      <a:r>
                        <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高个率</a:t>
                      </a: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82.9</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77.1</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5" name="矩形 4"/>
          <p:cNvSpPr/>
          <p:nvPr/>
        </p:nvSpPr>
        <p:spPr>
          <a:xfrm>
            <a:off x="418440" y="5603886"/>
            <a:ext cx="3687029" cy="830997"/>
          </a:xfrm>
          <a:prstGeom prst="rect">
            <a:avLst/>
          </a:prstGeom>
        </p:spPr>
        <p:txBody>
          <a:bodyPr wrap="square">
            <a:spAutoFit/>
          </a:bodyPr>
          <a:lstStyle/>
          <a:p>
            <a:pPr algn="ctr"/>
            <a:r>
              <a:rPr lang="zh-CN" altLang="en-US" sz="2400" dirty="0">
                <a:latin typeface="黑体" panose="02010609060101010101" pitchFamily="49" charset="-122"/>
                <a:ea typeface="黑体" panose="02010609060101010101" pitchFamily="49" charset="-122"/>
              </a:rPr>
              <a:t>左：</a:t>
            </a:r>
            <a:r>
              <a:rPr lang="zh-CN" altLang="zh-CN" sz="2400" dirty="0">
                <a:latin typeface="黑体" panose="02010609060101010101" pitchFamily="49" charset="-122"/>
                <a:ea typeface="黑体" panose="02010609060101010101" pitchFamily="49" charset="-122"/>
              </a:rPr>
              <a:t>计算机学院和文学院学生的身高情况</a:t>
            </a:r>
            <a:endParaRPr lang="zh-CN" altLang="en-US" sz="2400" dirty="0">
              <a:latin typeface="黑体" panose="02010609060101010101" pitchFamily="49" charset="-122"/>
              <a:ea typeface="黑体" panose="02010609060101010101" pitchFamily="49" charset="-122"/>
            </a:endParaRPr>
          </a:p>
        </p:txBody>
      </p:sp>
      <p:graphicFrame>
        <p:nvGraphicFramePr>
          <p:cNvPr id="6" name="表格 5"/>
          <p:cNvGraphicFramePr>
            <a:graphicFrameLocks noGrp="1"/>
          </p:cNvGraphicFramePr>
          <p:nvPr/>
        </p:nvGraphicFramePr>
        <p:xfrm>
          <a:off x="4429246" y="3955650"/>
          <a:ext cx="5110399" cy="1530998"/>
        </p:xfrm>
        <a:graphic>
          <a:graphicData uri="http://schemas.openxmlformats.org/drawingml/2006/table">
            <a:tbl>
              <a:tblPr firstRow="1" firstCol="1" bandRow="1">
                <a:tableStyleId>{5C22544A-7EE6-4342-B048-85BDC9FD1C3A}</a:tableStyleId>
              </a:tblPr>
              <a:tblGrid>
                <a:gridCol w="1358582"/>
                <a:gridCol w="685577"/>
                <a:gridCol w="1022080"/>
                <a:gridCol w="1022080"/>
                <a:gridCol w="1022080"/>
              </a:tblGrid>
              <a:tr h="223842">
                <a:tc>
                  <a:txBody>
                    <a:bodyPr/>
                    <a:lstStyle/>
                    <a:p>
                      <a:pPr algn="ctr">
                        <a:spcBef>
                          <a:spcPts val="1000"/>
                        </a:spcBef>
                        <a:spcAft>
                          <a:spcPts val="0"/>
                        </a:spcAft>
                      </a:pP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 </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spcBef>
                          <a:spcPts val="1000"/>
                        </a:spcBef>
                        <a:spcAft>
                          <a:spcPts val="0"/>
                        </a:spcAft>
                      </a:pPr>
                      <a:r>
                        <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计算机学院</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tc>
                <a:tc gridSpan="2">
                  <a:txBody>
                    <a:bodyPr/>
                    <a:lstStyle/>
                    <a:p>
                      <a:pPr algn="ctr">
                        <a:spcBef>
                          <a:spcPts val="1000"/>
                        </a:spcBef>
                        <a:spcAft>
                          <a:spcPts val="0"/>
                        </a:spcAft>
                      </a:pPr>
                      <a:r>
                        <a:rPr lang="zh-CN" sz="20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文学院</a:t>
                      </a:r>
                      <a:endParaRPr lang="zh-CN" sz="20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tc>
              </a:tr>
              <a:tr h="223842">
                <a:tc>
                  <a:txBody>
                    <a:bodyPr/>
                    <a:lstStyle/>
                    <a:p>
                      <a:pPr algn="ctr">
                        <a:spcBef>
                          <a:spcPts val="1000"/>
                        </a:spcBef>
                        <a:spcAft>
                          <a:spcPts val="0"/>
                        </a:spcAft>
                      </a:pPr>
                      <a:r>
                        <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身高</a:t>
                      </a: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(cm)</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男生</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20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女生</a:t>
                      </a:r>
                      <a:endParaRPr lang="zh-CN" sz="20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20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男生</a:t>
                      </a:r>
                      <a:endParaRPr lang="zh-CN" sz="20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20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女生</a:t>
                      </a:r>
                      <a:endParaRPr lang="zh-CN" sz="20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8299">
                <a:tc>
                  <a:txBody>
                    <a:bodyPr/>
                    <a:lstStyle/>
                    <a:p>
                      <a:pPr algn="ctr">
                        <a:spcBef>
                          <a:spcPts val="1000"/>
                        </a:spcBef>
                        <a:spcAft>
                          <a:spcPts val="0"/>
                        </a:spcAft>
                      </a:pPr>
                      <a:r>
                        <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矮个人数</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35</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25</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10</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20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70</a:t>
                      </a:r>
                      <a:endParaRPr lang="zh-CN" sz="20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8299">
                <a:tc>
                  <a:txBody>
                    <a:bodyPr/>
                    <a:lstStyle/>
                    <a:p>
                      <a:pPr algn="ctr">
                        <a:spcBef>
                          <a:spcPts val="1000"/>
                        </a:spcBef>
                        <a:spcAft>
                          <a:spcPts val="0"/>
                        </a:spcAft>
                      </a:pPr>
                      <a:r>
                        <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高个人数</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235</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55</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80</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190</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98236">
                <a:tc>
                  <a:txBody>
                    <a:bodyPr/>
                    <a:lstStyle/>
                    <a:p>
                      <a:pPr algn="ctr">
                        <a:spcBef>
                          <a:spcPts val="1000"/>
                        </a:spcBef>
                        <a:spcAft>
                          <a:spcPts val="0"/>
                        </a:spcAft>
                      </a:pPr>
                      <a:r>
                        <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高个率</a:t>
                      </a: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20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87</a:t>
                      </a:r>
                      <a:endParaRPr lang="zh-CN" sz="20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68.9</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88.9</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73.1</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7" name="矩形 6"/>
          <p:cNvSpPr/>
          <p:nvPr/>
        </p:nvSpPr>
        <p:spPr>
          <a:xfrm>
            <a:off x="4763834" y="5597951"/>
            <a:ext cx="4716069" cy="830997"/>
          </a:xfrm>
          <a:prstGeom prst="rect">
            <a:avLst/>
          </a:prstGeom>
        </p:spPr>
        <p:txBody>
          <a:bodyPr wrap="square">
            <a:spAutoFit/>
          </a:bodyPr>
          <a:lstStyle/>
          <a:p>
            <a:pPr algn="ctr"/>
            <a:r>
              <a:rPr lang="zh-CN" altLang="en-US" sz="2400" dirty="0">
                <a:latin typeface="黑体" panose="02010609060101010101" pitchFamily="49" charset="-122"/>
                <a:ea typeface="黑体" panose="02010609060101010101" pitchFamily="49" charset="-122"/>
              </a:rPr>
              <a:t>右：</a:t>
            </a:r>
            <a:r>
              <a:rPr lang="zh-CN" altLang="zh-CN" sz="2400" dirty="0">
                <a:latin typeface="黑体" panose="02010609060101010101" pitchFamily="49" charset="-122"/>
                <a:ea typeface="黑体" panose="02010609060101010101" pitchFamily="49" charset="-122"/>
              </a:rPr>
              <a:t>以性别分组后的计算机学院和文学院的学生身高情况</a:t>
            </a:r>
            <a:endParaRPr lang="zh-CN" altLang="zh-CN" sz="2400"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8" name="矩形 7"/>
              <p:cNvSpPr/>
              <p:nvPr/>
            </p:nvSpPr>
            <p:spPr>
              <a:xfrm>
                <a:off x="9468222" y="3429000"/>
                <a:ext cx="2784143" cy="2267865"/>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f>
                        <m:fPr>
                          <m:ctrlPr>
                            <a:rPr lang="zh-CN" altLang="zh-CN" sz="2400" b="1" i="1" smtClean="0">
                              <a:solidFill>
                                <a:srgbClr val="C00000"/>
                              </a:solidFill>
                              <a:latin typeface="Cambria Math" panose="02040503050406030204" pitchFamily="18" charset="0"/>
                            </a:rPr>
                          </m:ctrlPr>
                        </m:fPr>
                        <m:num>
                          <m:r>
                            <a:rPr lang="en-US" altLang="zh-CN" sz="2400" b="1" i="0">
                              <a:solidFill>
                                <a:srgbClr val="C00000"/>
                              </a:solidFill>
                              <a:latin typeface="Cambria Math" panose="02040503050406030204"/>
                            </a:rPr>
                            <m:t>𝐛</m:t>
                          </m:r>
                        </m:num>
                        <m:den>
                          <m:r>
                            <a:rPr lang="en-US" altLang="zh-CN" sz="2400" b="1" i="0">
                              <a:solidFill>
                                <a:srgbClr val="C00000"/>
                              </a:solidFill>
                              <a:latin typeface="Cambria Math" panose="02040503050406030204"/>
                            </a:rPr>
                            <m:t>𝐚</m:t>
                          </m:r>
                        </m:den>
                      </m:f>
                      <m:r>
                        <a:rPr lang="en-US" altLang="zh-CN" sz="2400" b="1" i="0">
                          <a:solidFill>
                            <a:srgbClr val="C00000"/>
                          </a:solidFill>
                          <a:latin typeface="Cambria Math" panose="02040503050406030204"/>
                        </a:rPr>
                        <m:t>&lt;</m:t>
                      </m:r>
                      <m:f>
                        <m:fPr>
                          <m:ctrlPr>
                            <a:rPr lang="zh-CN" altLang="zh-CN" sz="2400" b="1" i="1">
                              <a:solidFill>
                                <a:srgbClr val="C00000"/>
                              </a:solidFill>
                              <a:latin typeface="Cambria Math" panose="02040503050406030204" pitchFamily="18" charset="0"/>
                            </a:rPr>
                          </m:ctrlPr>
                        </m:fPr>
                        <m:num>
                          <m:r>
                            <a:rPr lang="en-US" altLang="zh-CN" sz="2400" b="1" i="0">
                              <a:solidFill>
                                <a:srgbClr val="C00000"/>
                              </a:solidFill>
                              <a:latin typeface="Cambria Math" panose="02040503050406030204"/>
                            </a:rPr>
                            <m:t>𝐝</m:t>
                          </m:r>
                        </m:num>
                        <m:den>
                          <m:r>
                            <a:rPr lang="en-US" altLang="zh-CN" sz="2400" b="1" i="0">
                              <a:solidFill>
                                <a:srgbClr val="C00000"/>
                              </a:solidFill>
                              <a:latin typeface="Cambria Math" panose="02040503050406030204"/>
                            </a:rPr>
                            <m:t>𝐜</m:t>
                          </m:r>
                        </m:den>
                      </m:f>
                      <m:r>
                        <a:rPr lang="en-US" altLang="zh-CN" sz="2400" b="1" i="0">
                          <a:solidFill>
                            <a:srgbClr val="C00000"/>
                          </a:solidFill>
                          <a:latin typeface="Cambria Math" panose="02040503050406030204"/>
                        </a:rPr>
                        <m:t>,</m:t>
                      </m:r>
                      <m:f>
                        <m:fPr>
                          <m:ctrlPr>
                            <a:rPr lang="zh-CN" altLang="zh-CN" sz="2400" b="1" i="1">
                              <a:solidFill>
                                <a:srgbClr val="C00000"/>
                              </a:solidFill>
                              <a:latin typeface="Cambria Math" panose="02040503050406030204" pitchFamily="18" charset="0"/>
                            </a:rPr>
                          </m:ctrlPr>
                        </m:fPr>
                        <m:num>
                          <m:sSup>
                            <m:sSupPr>
                              <m:ctrlPr>
                                <a:rPr lang="zh-CN" altLang="zh-CN" sz="2400" b="1" i="1">
                                  <a:solidFill>
                                    <a:srgbClr val="C00000"/>
                                  </a:solidFill>
                                  <a:latin typeface="Cambria Math" panose="02040503050406030204" pitchFamily="18" charset="0"/>
                                </a:rPr>
                              </m:ctrlPr>
                            </m:sSupPr>
                            <m:e>
                              <m:r>
                                <a:rPr lang="en-US" altLang="zh-CN" sz="2400" b="1" i="0">
                                  <a:solidFill>
                                    <a:srgbClr val="C00000"/>
                                  </a:solidFill>
                                  <a:latin typeface="Cambria Math" panose="02040503050406030204"/>
                                </a:rPr>
                                <m:t>𝐛</m:t>
                              </m:r>
                            </m:e>
                            <m:sup>
                              <m:r>
                                <a:rPr lang="en-US" altLang="zh-CN" sz="2400" b="1" i="0">
                                  <a:solidFill>
                                    <a:srgbClr val="C00000"/>
                                  </a:solidFill>
                                  <a:latin typeface="Cambria Math" panose="02040503050406030204"/>
                                </a:rPr>
                                <m:t>′</m:t>
                              </m:r>
                            </m:sup>
                          </m:sSup>
                        </m:num>
                        <m:den>
                          <m:sSup>
                            <m:sSupPr>
                              <m:ctrlPr>
                                <a:rPr lang="zh-CN" altLang="zh-CN" sz="2400" b="1" i="1">
                                  <a:solidFill>
                                    <a:srgbClr val="C00000"/>
                                  </a:solidFill>
                                  <a:latin typeface="Cambria Math" panose="02040503050406030204" pitchFamily="18" charset="0"/>
                                </a:rPr>
                              </m:ctrlPr>
                            </m:sSupPr>
                            <m:e>
                              <m:r>
                                <a:rPr lang="en-US" altLang="zh-CN" sz="2400" b="1" i="0">
                                  <a:solidFill>
                                    <a:srgbClr val="C00000"/>
                                  </a:solidFill>
                                  <a:latin typeface="Cambria Math" panose="02040503050406030204"/>
                                </a:rPr>
                                <m:t>𝐚</m:t>
                              </m:r>
                            </m:e>
                            <m:sup>
                              <m:r>
                                <a:rPr lang="en-US" altLang="zh-CN" sz="2400" b="1" i="0">
                                  <a:solidFill>
                                    <a:srgbClr val="C00000"/>
                                  </a:solidFill>
                                  <a:latin typeface="Cambria Math" panose="02040503050406030204"/>
                                </a:rPr>
                                <m:t>′</m:t>
                              </m:r>
                            </m:sup>
                          </m:sSup>
                        </m:den>
                      </m:f>
                      <m:r>
                        <a:rPr lang="en-US" altLang="zh-CN" sz="2400" b="1" i="0">
                          <a:solidFill>
                            <a:srgbClr val="C00000"/>
                          </a:solidFill>
                          <a:latin typeface="Cambria Math" panose="02040503050406030204"/>
                        </a:rPr>
                        <m:t>&lt;</m:t>
                      </m:r>
                      <m:f>
                        <m:fPr>
                          <m:ctrlPr>
                            <a:rPr lang="zh-CN" altLang="zh-CN" sz="2400" b="1" i="1">
                              <a:solidFill>
                                <a:srgbClr val="C00000"/>
                              </a:solidFill>
                              <a:latin typeface="Cambria Math" panose="02040503050406030204" pitchFamily="18" charset="0"/>
                            </a:rPr>
                          </m:ctrlPr>
                        </m:fPr>
                        <m:num>
                          <m:sSup>
                            <m:sSupPr>
                              <m:ctrlPr>
                                <a:rPr lang="zh-CN" altLang="zh-CN" sz="2400" b="1" i="1">
                                  <a:solidFill>
                                    <a:srgbClr val="C00000"/>
                                  </a:solidFill>
                                  <a:latin typeface="Cambria Math" panose="02040503050406030204" pitchFamily="18" charset="0"/>
                                </a:rPr>
                              </m:ctrlPr>
                            </m:sSupPr>
                            <m:e>
                              <m:r>
                                <a:rPr lang="en-US" altLang="zh-CN" sz="2400" b="1" i="0">
                                  <a:solidFill>
                                    <a:srgbClr val="C00000"/>
                                  </a:solidFill>
                                  <a:latin typeface="Cambria Math" panose="02040503050406030204"/>
                                </a:rPr>
                                <m:t>𝐝</m:t>
                              </m:r>
                            </m:e>
                            <m:sup>
                              <m:r>
                                <a:rPr lang="en-US" altLang="zh-CN" sz="2400" b="1" i="0">
                                  <a:solidFill>
                                    <a:srgbClr val="C00000"/>
                                  </a:solidFill>
                                  <a:latin typeface="Cambria Math" panose="02040503050406030204"/>
                                </a:rPr>
                                <m:t>′</m:t>
                              </m:r>
                            </m:sup>
                          </m:sSup>
                        </m:num>
                        <m:den>
                          <m:sSup>
                            <m:sSupPr>
                              <m:ctrlPr>
                                <a:rPr lang="zh-CN" altLang="zh-CN" sz="2400" b="1" i="1">
                                  <a:solidFill>
                                    <a:srgbClr val="C00000"/>
                                  </a:solidFill>
                                  <a:latin typeface="Cambria Math" panose="02040503050406030204" pitchFamily="18" charset="0"/>
                                </a:rPr>
                              </m:ctrlPr>
                            </m:sSupPr>
                            <m:e>
                              <m:r>
                                <a:rPr lang="en-US" altLang="zh-CN" sz="2400" b="1" i="0">
                                  <a:solidFill>
                                    <a:srgbClr val="C00000"/>
                                  </a:solidFill>
                                  <a:latin typeface="Cambria Math" panose="02040503050406030204"/>
                                </a:rPr>
                                <m:t>𝐜</m:t>
                              </m:r>
                            </m:e>
                            <m:sup>
                              <m:r>
                                <a:rPr lang="en-US" altLang="zh-CN" sz="2400" b="1" i="0">
                                  <a:solidFill>
                                    <a:srgbClr val="C00000"/>
                                  </a:solidFill>
                                  <a:latin typeface="Cambria Math" panose="02040503050406030204"/>
                                </a:rPr>
                                <m:t>′</m:t>
                              </m:r>
                            </m:sup>
                          </m:sSup>
                        </m:den>
                      </m:f>
                    </m:oMath>
                  </m:oMathPara>
                </a14:m>
                <a:endParaRPr lang="en-US" altLang="zh-CN" sz="2400" b="1" i="1" dirty="0">
                  <a:solidFill>
                    <a:srgbClr val="C00000"/>
                  </a:solidFill>
                  <a:latin typeface="Cambria Math" panose="02040503050406030204"/>
                </a:endParaRPr>
              </a:p>
              <a:p>
                <a:endParaRPr lang="en-US" altLang="zh-CN" sz="2400" b="1" i="1" dirty="0">
                  <a:solidFill>
                    <a:srgbClr val="C00000"/>
                  </a:solidFill>
                  <a:latin typeface="Cambria Math" panose="02040503050406030204"/>
                </a:endParaRPr>
              </a:p>
              <a:p>
                <a:endParaRPr lang="en-US" altLang="zh-CN" sz="2400" b="1" i="1" dirty="0">
                  <a:solidFill>
                    <a:srgbClr val="C00000"/>
                  </a:solidFill>
                  <a:latin typeface="Cambria Math" panose="02040503050406030204"/>
                </a:endParaRPr>
              </a:p>
              <a:p>
                <a14:m>
                  <m:oMathPara xmlns:m="http://schemas.openxmlformats.org/officeDocument/2006/math">
                    <m:oMathParaPr>
                      <m:jc m:val="centerGroup"/>
                    </m:oMathParaPr>
                    <m:oMath xmlns:m="http://schemas.openxmlformats.org/officeDocument/2006/math">
                      <m:f>
                        <m:fPr>
                          <m:ctrlPr>
                            <a:rPr lang="zh-CN" altLang="zh-CN" sz="2400" b="1" i="1">
                              <a:solidFill>
                                <a:srgbClr val="C00000"/>
                              </a:solidFill>
                              <a:latin typeface="Cambria Math" panose="02040503050406030204" pitchFamily="18" charset="0"/>
                            </a:rPr>
                          </m:ctrlPr>
                        </m:fPr>
                        <m:num>
                          <m:r>
                            <a:rPr lang="en-US" altLang="zh-CN" sz="2400" b="1" i="0">
                              <a:solidFill>
                                <a:srgbClr val="C00000"/>
                              </a:solidFill>
                              <a:latin typeface="Cambria Math" panose="02040503050406030204"/>
                            </a:rPr>
                            <m:t>𝐛</m:t>
                          </m:r>
                          <m:r>
                            <a:rPr lang="en-US" altLang="zh-CN" sz="2400" b="1" i="0">
                              <a:solidFill>
                                <a:srgbClr val="C00000"/>
                              </a:solidFill>
                              <a:latin typeface="Cambria Math" panose="02040503050406030204"/>
                            </a:rPr>
                            <m:t>+</m:t>
                          </m:r>
                          <m:sSup>
                            <m:sSupPr>
                              <m:ctrlPr>
                                <a:rPr lang="zh-CN" altLang="zh-CN" sz="2400" b="1" i="1">
                                  <a:solidFill>
                                    <a:srgbClr val="C00000"/>
                                  </a:solidFill>
                                  <a:latin typeface="Cambria Math" panose="02040503050406030204" pitchFamily="18" charset="0"/>
                                </a:rPr>
                              </m:ctrlPr>
                            </m:sSupPr>
                            <m:e>
                              <m:r>
                                <a:rPr lang="en-US" altLang="zh-CN" sz="2400" b="1" i="0">
                                  <a:solidFill>
                                    <a:srgbClr val="C00000"/>
                                  </a:solidFill>
                                  <a:latin typeface="Cambria Math" panose="02040503050406030204"/>
                                </a:rPr>
                                <m:t>𝐛</m:t>
                              </m:r>
                            </m:e>
                            <m:sup>
                              <m:r>
                                <a:rPr lang="en-US" altLang="zh-CN" sz="2400" b="1" i="0">
                                  <a:solidFill>
                                    <a:srgbClr val="C00000"/>
                                  </a:solidFill>
                                  <a:latin typeface="Cambria Math" panose="02040503050406030204"/>
                                </a:rPr>
                                <m:t>′</m:t>
                              </m:r>
                            </m:sup>
                          </m:sSup>
                        </m:num>
                        <m:den>
                          <m:sSup>
                            <m:sSupPr>
                              <m:ctrlPr>
                                <a:rPr lang="zh-CN" altLang="zh-CN" sz="2400" b="1" i="1">
                                  <a:solidFill>
                                    <a:srgbClr val="C00000"/>
                                  </a:solidFill>
                                  <a:latin typeface="Cambria Math" panose="02040503050406030204" pitchFamily="18" charset="0"/>
                                </a:rPr>
                              </m:ctrlPr>
                            </m:sSupPr>
                            <m:e>
                              <m:r>
                                <a:rPr lang="en-US" altLang="zh-CN" sz="2400" b="1" i="0">
                                  <a:solidFill>
                                    <a:srgbClr val="C00000"/>
                                  </a:solidFill>
                                  <a:latin typeface="Cambria Math" panose="02040503050406030204"/>
                                </a:rPr>
                                <m:t>𝐚</m:t>
                              </m:r>
                              <m:r>
                                <a:rPr lang="en-US" altLang="zh-CN" sz="2400" b="1" i="0">
                                  <a:solidFill>
                                    <a:srgbClr val="C00000"/>
                                  </a:solidFill>
                                  <a:latin typeface="Cambria Math" panose="02040503050406030204"/>
                                </a:rPr>
                                <m:t>+</m:t>
                              </m:r>
                              <m:r>
                                <a:rPr lang="en-US" altLang="zh-CN" sz="2400" b="1" i="0">
                                  <a:solidFill>
                                    <a:srgbClr val="C00000"/>
                                  </a:solidFill>
                                  <a:latin typeface="Cambria Math" panose="02040503050406030204"/>
                                </a:rPr>
                                <m:t>𝐚</m:t>
                              </m:r>
                            </m:e>
                            <m:sup>
                              <m:r>
                                <a:rPr lang="en-US" altLang="zh-CN" sz="2400" b="1" i="0">
                                  <a:solidFill>
                                    <a:srgbClr val="C00000"/>
                                  </a:solidFill>
                                  <a:latin typeface="Cambria Math" panose="02040503050406030204"/>
                                </a:rPr>
                                <m:t>′</m:t>
                              </m:r>
                            </m:sup>
                          </m:sSup>
                        </m:den>
                      </m:f>
                      <m:r>
                        <a:rPr lang="en-US" altLang="zh-CN" sz="2400" b="1" i="0">
                          <a:solidFill>
                            <a:srgbClr val="C00000"/>
                          </a:solidFill>
                          <a:latin typeface="Cambria Math" panose="02040503050406030204"/>
                        </a:rPr>
                        <m:t>&gt;</m:t>
                      </m:r>
                      <m:f>
                        <m:fPr>
                          <m:ctrlPr>
                            <a:rPr lang="zh-CN" altLang="zh-CN" sz="2400" b="1" i="1">
                              <a:solidFill>
                                <a:srgbClr val="C00000"/>
                              </a:solidFill>
                              <a:latin typeface="Cambria Math" panose="02040503050406030204" pitchFamily="18" charset="0"/>
                            </a:rPr>
                          </m:ctrlPr>
                        </m:fPr>
                        <m:num>
                          <m:r>
                            <a:rPr lang="en-US" altLang="zh-CN" sz="2400" b="1" i="0">
                              <a:solidFill>
                                <a:srgbClr val="C00000"/>
                              </a:solidFill>
                              <a:latin typeface="Cambria Math" panose="02040503050406030204"/>
                            </a:rPr>
                            <m:t>𝐝</m:t>
                          </m:r>
                          <m:r>
                            <a:rPr lang="en-US" altLang="zh-CN" sz="2400" b="1" i="0">
                              <a:solidFill>
                                <a:srgbClr val="C00000"/>
                              </a:solidFill>
                              <a:latin typeface="Cambria Math" panose="02040503050406030204"/>
                            </a:rPr>
                            <m:t>+</m:t>
                          </m:r>
                          <m:sSup>
                            <m:sSupPr>
                              <m:ctrlPr>
                                <a:rPr lang="zh-CN" altLang="zh-CN" sz="2400" b="1" i="1">
                                  <a:solidFill>
                                    <a:srgbClr val="C00000"/>
                                  </a:solidFill>
                                  <a:latin typeface="Cambria Math" panose="02040503050406030204" pitchFamily="18" charset="0"/>
                                </a:rPr>
                              </m:ctrlPr>
                            </m:sSupPr>
                            <m:e>
                              <m:r>
                                <a:rPr lang="en-US" altLang="zh-CN" sz="2400" b="1" i="0">
                                  <a:solidFill>
                                    <a:srgbClr val="C00000"/>
                                  </a:solidFill>
                                  <a:latin typeface="Cambria Math" panose="02040503050406030204"/>
                                </a:rPr>
                                <m:t>𝐝</m:t>
                              </m:r>
                            </m:e>
                            <m:sup>
                              <m:r>
                                <a:rPr lang="en-US" altLang="zh-CN" sz="2400" b="1" i="0">
                                  <a:solidFill>
                                    <a:srgbClr val="C00000"/>
                                  </a:solidFill>
                                  <a:latin typeface="Cambria Math" panose="02040503050406030204"/>
                                </a:rPr>
                                <m:t>′</m:t>
                              </m:r>
                            </m:sup>
                          </m:sSup>
                        </m:num>
                        <m:den>
                          <m:sSup>
                            <m:sSupPr>
                              <m:ctrlPr>
                                <a:rPr lang="zh-CN" altLang="zh-CN" sz="2400" b="1" i="1">
                                  <a:solidFill>
                                    <a:srgbClr val="C00000"/>
                                  </a:solidFill>
                                  <a:latin typeface="Cambria Math" panose="02040503050406030204" pitchFamily="18" charset="0"/>
                                </a:rPr>
                              </m:ctrlPr>
                            </m:sSupPr>
                            <m:e>
                              <m:r>
                                <a:rPr lang="en-US" altLang="zh-CN" sz="2400" b="1" i="0">
                                  <a:solidFill>
                                    <a:srgbClr val="C00000"/>
                                  </a:solidFill>
                                  <a:latin typeface="Cambria Math" panose="02040503050406030204"/>
                                </a:rPr>
                                <m:t>𝐜</m:t>
                              </m:r>
                              <m:r>
                                <a:rPr lang="en-US" altLang="zh-CN" sz="2400" b="1" i="0">
                                  <a:solidFill>
                                    <a:srgbClr val="C00000"/>
                                  </a:solidFill>
                                  <a:latin typeface="Cambria Math" panose="02040503050406030204"/>
                                </a:rPr>
                                <m:t>+</m:t>
                              </m:r>
                              <m:r>
                                <a:rPr lang="en-US" altLang="zh-CN" sz="2400" b="1" i="0">
                                  <a:solidFill>
                                    <a:srgbClr val="C00000"/>
                                  </a:solidFill>
                                  <a:latin typeface="Cambria Math" panose="02040503050406030204"/>
                                </a:rPr>
                                <m:t>𝐜</m:t>
                              </m:r>
                            </m:e>
                            <m:sup>
                              <m:r>
                                <a:rPr lang="en-US" altLang="zh-CN" sz="2400" b="1" i="0">
                                  <a:solidFill>
                                    <a:srgbClr val="C00000"/>
                                  </a:solidFill>
                                  <a:latin typeface="Cambria Math" panose="02040503050406030204"/>
                                </a:rPr>
                                <m:t>′</m:t>
                              </m:r>
                            </m:sup>
                          </m:sSup>
                        </m:den>
                      </m:f>
                    </m:oMath>
                  </m:oMathPara>
                </a14:m>
                <a:endParaRPr lang="zh-CN" altLang="en-US" sz="2400" b="1" dirty="0">
                  <a:solidFill>
                    <a:srgbClr val="C00000"/>
                  </a:solidFill>
                </a:endParaRPr>
              </a:p>
            </p:txBody>
          </p:sp>
        </mc:Choice>
        <mc:Fallback>
          <p:sp>
            <p:nvSpPr>
              <p:cNvPr id="8" name="矩形 7"/>
              <p:cNvSpPr>
                <a:spLocks noRot="1" noChangeAspect="1" noMove="1" noResize="1" noEditPoints="1" noAdjustHandles="1" noChangeArrowheads="1" noChangeShapeType="1" noTextEdit="1"/>
              </p:cNvSpPr>
              <p:nvPr/>
            </p:nvSpPr>
            <p:spPr>
              <a:xfrm>
                <a:off x="9468222" y="3429000"/>
                <a:ext cx="2784143" cy="2267865"/>
              </a:xfrm>
              <a:prstGeom prst="rect">
                <a:avLst/>
              </a:prstGeom>
              <a:blipFill rotWithShape="1">
                <a:blip r:embed="rId1"/>
                <a:stretch>
                  <a:fillRect l="-13" r="1" b="12"/>
                </a:stretch>
              </a:blipFill>
            </p:spPr>
            <p:txBody>
              <a:bodyPr/>
              <a:lstStyle/>
              <a:p>
                <a:r>
                  <a:rPr lang="zh-CN" altLang="en-US">
                    <a:noFill/>
                  </a:rPr>
                  <a:t> </a:t>
                </a:r>
              </a:p>
            </p:txBody>
          </p:sp>
        </mc:Fallback>
      </mc:AlternateContent>
      <p:sp>
        <p:nvSpPr>
          <p:cNvPr id="9" name="下箭头 1"/>
          <p:cNvSpPr/>
          <p:nvPr/>
        </p:nvSpPr>
        <p:spPr>
          <a:xfrm>
            <a:off x="10751111" y="4426454"/>
            <a:ext cx="218364" cy="272955"/>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因果推理：</a:t>
            </a:r>
            <a:r>
              <a:rPr lang="en-US" altLang="zh-CN" dirty="0"/>
              <a:t>Simpson’s Paradox (</a:t>
            </a:r>
            <a:r>
              <a:rPr lang="zh-CN" altLang="en-US" dirty="0"/>
              <a:t>辛普森悖论</a:t>
            </a:r>
            <a:r>
              <a:rPr lang="en-US" altLang="zh-CN" dirty="0"/>
              <a:t>)</a:t>
            </a:r>
            <a:endParaRPr lang="zh-CN" altLang="en-US" dirty="0"/>
          </a:p>
        </p:txBody>
      </p:sp>
      <p:sp>
        <p:nvSpPr>
          <p:cNvPr id="3" name="内容占位符 2"/>
          <p:cNvSpPr>
            <a:spLocks noGrp="1"/>
          </p:cNvSpPr>
          <p:nvPr>
            <p:ph idx="1"/>
          </p:nvPr>
        </p:nvSpPr>
        <p:spPr/>
        <p:txBody>
          <a:bodyPr/>
          <a:lstStyle/>
          <a:p>
            <a:r>
              <a:rPr lang="zh-CN" altLang="en-US" dirty="0"/>
              <a:t>辛普森悖论表明，在某些情况下，忽略潜在的“第三个变量”（如性别就是专业和身高之外的第三个变量），可能会改变已有的结论，而我们常常却一无所知。从观测结果中寻找引发结果的原因，由果溯因，就是本节要介绍的因果推理</a:t>
            </a:r>
            <a:endParaRPr lang="zh-CN" altLang="en-US" dirty="0"/>
          </a:p>
          <a:p>
            <a:endParaRPr lang="zh-CN" altLang="en-US" dirty="0"/>
          </a:p>
        </p:txBody>
      </p:sp>
      <p:sp>
        <p:nvSpPr>
          <p:cNvPr id="4" name="矩形 3"/>
          <p:cNvSpPr/>
          <p:nvPr/>
        </p:nvSpPr>
        <p:spPr>
          <a:xfrm>
            <a:off x="678024" y="4324759"/>
            <a:ext cx="10848391" cy="1794722"/>
          </a:xfrm>
          <a:prstGeom prst="rect">
            <a:avLst/>
          </a:prstGeom>
        </p:spPr>
        <p:txBody>
          <a:bodyPr wrap="square">
            <a:spAutoFit/>
          </a:bodyPr>
          <a:lstStyle/>
          <a:p>
            <a:pPr algn="ctr">
              <a:lnSpc>
                <a:spcPct val="150000"/>
              </a:lnSpc>
            </a:pPr>
            <a:r>
              <a:rPr lang="zh-CN" altLang="en-US" sz="4000" b="1" dirty="0">
                <a:solidFill>
                  <a:srgbClr val="C00000"/>
                </a:solidFill>
                <a:latin typeface="黑体" panose="02010609060101010101" pitchFamily="49" charset="-122"/>
                <a:ea typeface="黑体" panose="02010609060101010101" pitchFamily="49" charset="-122"/>
              </a:rPr>
              <a:t>不能只满足于数字或图表，必须考虑数据生成过程</a:t>
            </a:r>
            <a:r>
              <a:rPr lang="en-US" altLang="zh-CN" sz="4000" b="1" dirty="0">
                <a:solidFill>
                  <a:srgbClr val="C00000"/>
                </a:solidFill>
                <a:latin typeface="黑体" panose="02010609060101010101" pitchFamily="49" charset="-122"/>
                <a:ea typeface="黑体" panose="02010609060101010101" pitchFamily="49" charset="-122"/>
              </a:rPr>
              <a:t>----</a:t>
            </a:r>
            <a:r>
              <a:rPr lang="zh-CN" altLang="en-US" sz="4000" b="1" dirty="0">
                <a:solidFill>
                  <a:srgbClr val="C00000"/>
                </a:solidFill>
                <a:latin typeface="黑体" panose="02010609060101010101" pitchFamily="49" charset="-122"/>
                <a:ea typeface="黑体" panose="02010609060101010101" pitchFamily="49" charset="-122"/>
              </a:rPr>
              <a:t>因果模型</a:t>
            </a:r>
            <a:endParaRPr lang="zh-CN" altLang="en-US" sz="4000" b="1" dirty="0">
              <a:solidFill>
                <a:srgbClr val="C00000"/>
              </a:solidFill>
              <a:latin typeface="黑体" panose="02010609060101010101" pitchFamily="49" charset="-122"/>
              <a:ea typeface="黑体" panose="02010609060101010101" pitchFamily="49"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4381500" y="476250"/>
            <a:ext cx="3429000" cy="2143125"/>
          </a:xfrm>
          <a:prstGeom prst="rect">
            <a:avLst/>
          </a:prstGeom>
          <a:noFill/>
        </p:spPr>
        <p:txBody>
          <a:bodyPr wrap="square" rtlCol="0" anchor="ctr" anchorCtr="0">
            <a:noAutofit/>
          </a:bodyPr>
          <a:p>
            <a:pPr lvl="0" algn="l">
              <a:buNone/>
            </a:pPr>
            <a:r>
              <a:rPr lang="en-US" altLang="zh-CN" sz="1950">
                <a:solidFill>
                  <a:srgbClr val="000000"/>
                </a:solidFill>
                <a:latin typeface="微软雅黑" panose="020B0503020204020204" charset="-122"/>
                <a:ea typeface="微软雅黑" panose="020B0503020204020204" charset="-122"/>
              </a:rPr>
              <a:t>5.</a:t>
            </a:r>
            <a:r>
              <a:rPr lang="zh-CN" altLang="en-US" sz="1950">
                <a:solidFill>
                  <a:srgbClr val="000000"/>
                </a:solidFill>
                <a:latin typeface="微软雅黑" panose="020B0503020204020204" charset="-122"/>
                <a:ea typeface="微软雅黑" panose="020B0503020204020204" charset="-122"/>
              </a:rPr>
              <a:t>证明苏格拉底三段论</a:t>
            </a:r>
            <a:r>
              <a:rPr lang="en-US" altLang="zh-CN" sz="1950">
                <a:solidFill>
                  <a:srgbClr val="000000"/>
                </a:solidFill>
                <a:latin typeface="微软雅黑" panose="020B0503020204020204" charset="-122"/>
                <a:ea typeface="微软雅黑" panose="020B0503020204020204" charset="-122"/>
              </a:rPr>
              <a:t>“</a:t>
            </a:r>
            <a:r>
              <a:rPr lang="zh-CN" altLang="en-US" sz="1950">
                <a:solidFill>
                  <a:srgbClr val="000000"/>
                </a:solidFill>
                <a:latin typeface="微软雅黑" panose="020B0503020204020204" charset="-122"/>
                <a:ea typeface="微软雅黑" panose="020B0503020204020204" charset="-122"/>
              </a:rPr>
              <a:t>所有人都是要死的，苏格拉底是人，所以苏格拉底是要死的</a:t>
            </a:r>
            <a:r>
              <a:rPr lang="en-US" altLang="zh-CN" sz="1950">
                <a:solidFill>
                  <a:srgbClr val="000000"/>
                </a:solidFill>
                <a:latin typeface="微软雅黑" panose="020B0503020204020204" charset="-122"/>
                <a:ea typeface="微软雅黑" panose="020B0503020204020204" charset="-122"/>
              </a:rPr>
              <a:t>”</a:t>
            </a:r>
            <a:r>
              <a:rPr lang="zh-CN" altLang="en-US" sz="1950">
                <a:solidFill>
                  <a:srgbClr val="000000"/>
                </a:solidFill>
                <a:latin typeface="微软雅黑" panose="020B0503020204020204" charset="-122"/>
                <a:ea typeface="微软雅黑" panose="020B0503020204020204" charset="-122"/>
              </a:rPr>
              <a:t>。</a:t>
            </a:r>
            <a:endParaRPr lang="zh-CN" altLang="en-US" sz="1950">
              <a:solidFill>
                <a:srgbClr val="000000"/>
              </a:solidFill>
              <a:latin typeface="微软雅黑" panose="020B0503020204020204" charset="-122"/>
              <a:ea typeface="微软雅黑" panose="020B0503020204020204" charset="-122"/>
            </a:endParaRPr>
          </a:p>
        </p:txBody>
      </p:sp>
      <p:sp>
        <p:nvSpPr>
          <p:cNvPr id="9" name="矩形 8"/>
          <p:cNvSpPr/>
          <p:nvPr>
            <p:custDataLst>
              <p:tags r:id="rId2"/>
            </p:custDataLst>
          </p:nvPr>
        </p:nvSpPr>
        <p:spPr>
          <a:xfrm>
            <a:off x="3952875" y="6203156"/>
            <a:ext cx="4286250" cy="357188"/>
          </a:xfrm>
          <a:prstGeom prst="rect">
            <a:avLst/>
          </a:prstGeom>
          <a:solidFill>
            <a:srgbClr val="FBFAE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p>
            <a:pPr lvl="0" algn="l">
              <a:buNone/>
            </a:pPr>
            <a:r>
              <a:rPr lang="zh-CN" altLang="en-US" sz="1125">
                <a:solidFill>
                  <a:srgbClr val="F84F41"/>
                </a:solidFill>
                <a:latin typeface="微软雅黑" panose="020B0503020204020204" charset="-122"/>
                <a:ea typeface="微软雅黑" panose="020B0503020204020204" charset="-122"/>
                <a:cs typeface="微软雅黑" panose="020B0503020204020204" charset="-122"/>
              </a:rPr>
              <a:t>正常使用主观题需2.0以上版本雨课堂</a:t>
            </a:r>
            <a:endParaRPr lang="zh-CN" altLang="en-US" sz="1125">
              <a:solidFill>
                <a:srgbClr val="F84F41"/>
              </a:solidFill>
              <a:latin typeface="微软雅黑" panose="020B0503020204020204" charset="-122"/>
              <a:ea typeface="微软雅黑" panose="020B0503020204020204" charset="-122"/>
              <a:cs typeface="微软雅黑" panose="020B0503020204020204" charset="-122"/>
            </a:endParaRPr>
          </a:p>
        </p:txBody>
      </p:sp>
      <p:sp>
        <p:nvSpPr>
          <p:cNvPr id="10" name="矩形 9" hidden="1"/>
          <p:cNvSpPr/>
          <p:nvPr>
            <p:custDataLst>
              <p:tags r:id="rId3"/>
            </p:custDataLst>
          </p:nvPr>
        </p:nvSpPr>
        <p:spPr>
          <a:xfrm>
            <a:off x="8524875"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sz="1350">
              <a:solidFill>
                <a:srgbClr val="FFFFFF"/>
              </a:solidFill>
            </a:endParaRPr>
          </a:p>
        </p:txBody>
      </p:sp>
      <p:sp>
        <p:nvSpPr>
          <p:cNvPr id="15" name="文本框 14" hidden="1"/>
          <p:cNvSpPr txBox="1"/>
          <p:nvPr>
            <p:custDataLst>
              <p:tags r:id="rId4"/>
            </p:custDataLst>
          </p:nvPr>
        </p:nvSpPr>
        <p:spPr>
          <a:xfrm>
            <a:off x="8591550" y="6448108"/>
            <a:ext cx="3707130" cy="368300"/>
          </a:xfrm>
          <a:prstGeom prst="rect">
            <a:avLst/>
          </a:prstGeom>
          <a:solidFill>
            <a:srgbClr val="FBFAEF"/>
          </a:solidFill>
          <a:ln w="12700">
            <a:noFill/>
          </a:ln>
        </p:spPr>
        <p:txBody>
          <a:bodyPr wrap="square" rtlCol="0" anchor="ctr">
            <a:spAutoFit/>
          </a:bodyPr>
          <a:p>
            <a:pPr lvl="0" algn="l">
              <a:buNone/>
            </a:pPr>
            <a:r>
              <a:rPr lang="zh-CN" altLang="en-US" sz="900">
                <a:solidFill>
                  <a:srgbClr val="F84F41"/>
                </a:solidFill>
                <a:latin typeface="微软雅黑" panose="020B0503020204020204" charset="-122"/>
                <a:ea typeface="微软雅黑" panose="020B0503020204020204" charset="-122"/>
                <a:cs typeface="微软雅黑" panose="020B0503020204020204" charset="-122"/>
              </a:rPr>
              <a:t>可为此题添加文本、图片、公式等解析，且需将内容全部放在本区域内。正常使用需3.0以上版本</a:t>
            </a:r>
            <a:endParaRPr lang="zh-CN" altLang="en-US" sz="900">
              <a:solidFill>
                <a:srgbClr val="F84F41"/>
              </a:solidFill>
              <a:latin typeface="微软雅黑" panose="020B0503020204020204" charset="-122"/>
              <a:ea typeface="微软雅黑" panose="020B0503020204020204" charset="-122"/>
              <a:cs typeface="微软雅黑" panose="020B0503020204020204" charset="-122"/>
            </a:endParaRPr>
          </a:p>
        </p:txBody>
      </p:sp>
      <p:sp>
        <p:nvSpPr>
          <p:cNvPr id="16" name="文本框 15" hidden="1"/>
          <p:cNvSpPr txBox="1"/>
          <p:nvPr>
            <p:custDataLst>
              <p:tags r:id="rId5"/>
            </p:custDataLst>
          </p:nvPr>
        </p:nvSpPr>
        <p:spPr>
          <a:xfrm>
            <a:off x="8715375" y="952500"/>
            <a:ext cx="3459480" cy="321945"/>
          </a:xfrm>
          <a:prstGeom prst="rect">
            <a:avLst/>
          </a:prstGeom>
          <a:noFill/>
        </p:spPr>
        <p:txBody>
          <a:bodyPr wrap="square" rtlCol="0" anchor="t" anchorCtr="0">
            <a:spAutoFit/>
          </a:bodyPr>
          <a:p>
            <a:pPr lvl="0" algn="l">
              <a:buNone/>
            </a:pPr>
            <a:r>
              <a:rPr lang="zh-CN" altLang="en-US" sz="1500">
                <a:solidFill>
                  <a:srgbClr val="000000"/>
                </a:solidFill>
                <a:latin typeface="微软雅黑" panose="020B0503020204020204" charset="-122"/>
                <a:ea typeface="微软雅黑" panose="020B0503020204020204" charset="-122"/>
              </a:rPr>
              <a:t>此处添加答案解析</a:t>
            </a:r>
            <a:endParaRPr lang="zh-CN" altLang="en-US" sz="1500">
              <a:solidFill>
                <a:srgbClr val="000000"/>
              </a:solidFill>
              <a:latin typeface="微软雅黑" panose="020B0503020204020204" charset="-122"/>
              <a:ea typeface="微软雅黑" panose="020B0503020204020204" charset="-122"/>
            </a:endParaRPr>
          </a:p>
        </p:txBody>
      </p:sp>
      <p:grpSp>
        <p:nvGrpSpPr>
          <p:cNvPr id="14" name="组合 13" hidden="1"/>
          <p:cNvGrpSpPr/>
          <p:nvPr>
            <p:custDataLst>
              <p:tags r:id="rId6"/>
            </p:custDataLst>
          </p:nvPr>
        </p:nvGrpSpPr>
        <p:grpSpPr>
          <a:xfrm>
            <a:off x="8534400" y="0"/>
            <a:ext cx="3821430" cy="485775"/>
            <a:chOff x="9620" y="0"/>
            <a:chExt cx="8024" cy="1020"/>
          </a:xfrm>
        </p:grpSpPr>
        <p:sp>
          <p:nvSpPr>
            <p:cNvPr id="11" name="RemarkBack"/>
            <p:cNvSpPr/>
            <p:nvPr>
              <p:custDataLst>
                <p:tags r:id="rId7"/>
              </p:custDataLst>
            </p:nvPr>
          </p:nvSpPr>
          <p:spPr>
            <a:xfrm>
              <a:off x="9620" y="20"/>
              <a:ext cx="8024"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2" name="RemarkBlock"/>
            <p:cNvSpPr/>
            <p:nvPr>
              <p:custDataLst>
                <p:tags r:id="rId8"/>
              </p:custDataLst>
            </p:nvPr>
          </p:nvSpPr>
          <p:spPr>
            <a:xfrm>
              <a:off x="9620" y="2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3" name="RemarkTitleText"/>
            <p:cNvSpPr txBox="1"/>
            <p:nvPr>
              <p:custDataLst>
                <p:tags r:id="rId9"/>
              </p:custDataLst>
            </p:nvPr>
          </p:nvSpPr>
          <p:spPr>
            <a:xfrm>
              <a:off x="10000" y="0"/>
              <a:ext cx="3000" cy="1000"/>
            </a:xfrm>
            <a:prstGeom prst="rect">
              <a:avLst/>
            </a:prstGeom>
            <a:noFill/>
          </p:spPr>
          <p:txBody>
            <a:bodyPr wrap="none" rtlCol="0" anchor="ctr" anchorCtr="0">
              <a:noAutofit/>
            </a:bodyPr>
            <a:p>
              <a:pPr lvl="0" algn="l">
                <a:buNone/>
              </a:pPr>
              <a:r>
                <a:rPr lang="zh-CN" altLang="en-US" sz="1350">
                  <a:solidFill>
                    <a:srgbClr val="000000"/>
                  </a:solidFill>
                  <a:latin typeface="微软雅黑" panose="020B0503020204020204" charset="-122"/>
                  <a:ea typeface="微软雅黑" panose="020B0503020204020204" charset="-122"/>
                </a:rPr>
                <a:t>答案解析</a:t>
              </a:r>
              <a:endParaRPr lang="zh-CN" altLang="en-US" sz="1350">
                <a:solidFill>
                  <a:srgbClr val="000000"/>
                </a:solidFill>
                <a:latin typeface="微软雅黑" panose="020B0503020204020204" charset="-122"/>
                <a:ea typeface="微软雅黑" panose="020B0503020204020204" charset="-122"/>
              </a:endParaRPr>
            </a:p>
          </p:txBody>
        </p:sp>
      </p:grpSp>
      <p:sp>
        <p:nvSpPr>
          <p:cNvPr id="17" name="圆角矩形 16"/>
          <p:cNvSpPr/>
          <p:nvPr>
            <p:custDataLst>
              <p:tags r:id="rId10"/>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作答</a:t>
            </a:r>
            <a:endParaRPr lang="zh-CN" altLang="en-US" sz="1600">
              <a:solidFill>
                <a:srgbClr val="FFFFFF"/>
              </a:solidFill>
              <a:latin typeface="微软雅黑" panose="020B0503020204020204" charset="-122"/>
              <a:ea typeface="微软雅黑" panose="020B0503020204020204" charset="-122"/>
            </a:endParaRPr>
          </a:p>
        </p:txBody>
      </p:sp>
      <p:grpSp>
        <p:nvGrpSpPr>
          <p:cNvPr id="8" name="组合 7"/>
          <p:cNvGrpSpPr/>
          <p:nvPr>
            <p:custDataLst>
              <p:tags r:id="rId11"/>
            </p:custDataLst>
          </p:nvPr>
        </p:nvGrpSpPr>
        <p:grpSpPr>
          <a:xfrm>
            <a:off x="0" y="0"/>
            <a:ext cx="4286250" cy="490061"/>
            <a:chOff x="-8300" y="0"/>
            <a:chExt cx="9000" cy="1029"/>
          </a:xfrm>
        </p:grpSpPr>
        <p:sp>
          <p:nvSpPr>
            <p:cNvPr id="4" name="TitleBackground"/>
            <p:cNvSpPr/>
            <p:nvPr>
              <p:custDataLst>
                <p:tags r:id="rId12"/>
              </p:custDataLst>
            </p:nvPr>
          </p:nvSpPr>
          <p:spPr>
            <a:xfrm>
              <a:off x="-8300" y="0"/>
              <a:ext cx="90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 name="ColorBlock"/>
            <p:cNvSpPr/>
            <p:nvPr>
              <p:custDataLst>
                <p:tags r:id="rId13"/>
              </p:custDataLst>
            </p:nvPr>
          </p:nvSpPr>
          <p:spPr>
            <a:xfrm>
              <a:off x="-830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 name="TypeText"/>
            <p:cNvSpPr txBox="1"/>
            <p:nvPr>
              <p:custDataLst>
                <p:tags r:id="rId14"/>
              </p:custDataLst>
            </p:nvPr>
          </p:nvSpPr>
          <p:spPr>
            <a:xfrm>
              <a:off x="-7767" y="0"/>
              <a:ext cx="3000" cy="1000"/>
            </a:xfrm>
            <a:prstGeom prst="rect">
              <a:avLst/>
            </a:prstGeom>
            <a:noFill/>
          </p:spPr>
          <p:txBody>
            <a:bodyPr wrap="none" rtlCol="0" anchor="ctr" anchorCtr="0">
              <a:noAutofit/>
            </a:bodyPr>
            <a:p>
              <a:pPr lvl="0" algn="l">
                <a:buNone/>
              </a:pPr>
              <a:r>
                <a:rPr lang="zh-CN" altLang="en-US" sz="1950">
                  <a:solidFill>
                    <a:srgbClr val="000000"/>
                  </a:solidFill>
                  <a:latin typeface="微软雅黑" panose="020B0503020204020204" charset="-122"/>
                  <a:ea typeface="微软雅黑" panose="020B0503020204020204" charset="-122"/>
                </a:rPr>
                <a:t>主观题</a:t>
              </a:r>
              <a:endParaRPr lang="zh-CN" altLang="en-US" sz="1950">
                <a:solidFill>
                  <a:srgbClr val="000000"/>
                </a:solidFill>
                <a:latin typeface="微软雅黑" panose="020B0503020204020204" charset="-122"/>
                <a:ea typeface="微软雅黑" panose="020B0503020204020204" charset="-122"/>
              </a:endParaRPr>
            </a:p>
          </p:txBody>
        </p:sp>
        <p:sp>
          <p:nvSpPr>
            <p:cNvPr id="7" name="TipText"/>
            <p:cNvSpPr txBox="1"/>
            <p:nvPr>
              <p:custDataLst>
                <p:tags r:id="rId15"/>
              </p:custDataLst>
            </p:nvPr>
          </p:nvSpPr>
          <p:spPr>
            <a:xfrm>
              <a:off x="-5823" y="229"/>
              <a:ext cx="3600" cy="800"/>
            </a:xfrm>
            <a:prstGeom prst="rect">
              <a:avLst/>
            </a:prstGeom>
            <a:noFill/>
          </p:spPr>
          <p:txBody>
            <a:bodyPr wrap="none" rtlCol="0" anchor="ctr" anchorCtr="0">
              <a:noAutofit/>
            </a:bodyPr>
            <a:p>
              <a:pPr lvl="0" algn="l">
                <a:buNone/>
              </a:pPr>
              <a:r>
                <a:rPr lang="zh-CN" altLang="en-US" sz="1500">
                  <a:solidFill>
                    <a:srgbClr val="808080"/>
                  </a:solidFill>
                  <a:latin typeface="微软雅黑" panose="020B0503020204020204" charset="-122"/>
                  <a:ea typeface="微软雅黑" panose="020B0503020204020204" charset="-122"/>
                  <a:cs typeface="微软雅黑" panose="020B0503020204020204" charset="-122"/>
                </a:rPr>
                <a:t>5分</a:t>
              </a:r>
              <a:endParaRPr lang="zh-CN" altLang="en-US" sz="1500">
                <a:solidFill>
                  <a:srgbClr val="808080"/>
                </a:solidFill>
                <a:latin typeface="微软雅黑" panose="020B0503020204020204" charset="-122"/>
                <a:ea typeface="微软雅黑" panose="020B0503020204020204" charset="-122"/>
                <a:cs typeface="微软雅黑" panose="020B0503020204020204" charset="-122"/>
              </a:endParaRPr>
            </a:p>
          </p:txBody>
        </p:sp>
      </p:grpSp>
      <p:pic>
        <p:nvPicPr>
          <p:cNvPr id="18" name="图片 17" descr="tmp1CAB"/>
          <p:cNvPicPr>
            <a:picLocks noChangeAspect="1"/>
          </p:cNvPicPr>
          <p:nvPr>
            <p:custDataLst>
              <p:tags r:id="rId16"/>
            </p:custDataLst>
          </p:nvPr>
        </p:nvPicPr>
        <p:blipFill>
          <a:blip r:embed="rId17"/>
          <a:stretch>
            <a:fillRect/>
          </a:stretch>
        </p:blipFill>
        <p:spPr>
          <a:xfrm>
            <a:off x="10642600" y="63500"/>
            <a:ext cx="1422400" cy="508000"/>
          </a:xfrm>
          <a:prstGeom prst="rect">
            <a:avLst/>
          </a:prstGeom>
        </p:spPr>
      </p:pic>
      <p:pic>
        <p:nvPicPr>
          <p:cNvPr id="19" name="图片 18"/>
          <p:cNvPicPr>
            <a:picLocks noChangeAspect="1"/>
          </p:cNvPicPr>
          <p:nvPr/>
        </p:nvPicPr>
        <p:blipFill>
          <a:blip r:embed="rId18"/>
          <a:stretch>
            <a:fillRect/>
          </a:stretch>
        </p:blipFill>
        <p:spPr>
          <a:xfrm>
            <a:off x="3952875" y="2859405"/>
            <a:ext cx="4358005" cy="2081530"/>
          </a:xfrm>
          <a:prstGeom prst="rect">
            <a:avLst/>
          </a:prstGeom>
        </p:spPr>
      </p:pic>
    </p:spTree>
    <p:custDataLst>
      <p:tags r:id="rId19"/>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因果推理：</a:t>
            </a:r>
            <a:r>
              <a:rPr lang="en-US" altLang="zh-CN" dirty="0"/>
              <a:t>Causal Inference</a:t>
            </a:r>
            <a:endParaRPr lang="zh-CN" altLang="en-US" dirty="0"/>
          </a:p>
        </p:txBody>
      </p:sp>
      <p:sp>
        <p:nvSpPr>
          <p:cNvPr id="3" name="内容占位符 2"/>
          <p:cNvSpPr>
            <a:spLocks noGrp="1"/>
          </p:cNvSpPr>
          <p:nvPr>
            <p:ph idx="1"/>
          </p:nvPr>
        </p:nvSpPr>
        <p:spPr/>
        <p:txBody>
          <a:bodyPr/>
          <a:lstStyle/>
          <a:p>
            <a:r>
              <a:rPr lang="zh-CN" altLang="en-US" dirty="0">
                <a:latin typeface="黑体" panose="02010609060101010101" pitchFamily="49" charset="-122"/>
                <a:cs typeface="Times New Roman" panose="02020603050405020304" pitchFamily="16" charset="0"/>
              </a:rPr>
              <a:t>传统以统计建模为核心的推理手段</a:t>
            </a:r>
            <a:endParaRPr lang="zh-CN" altLang="en-US" dirty="0">
              <a:latin typeface="黑体" panose="02010609060101010101" pitchFamily="49" charset="-122"/>
              <a:cs typeface="Times New Roman" panose="02020603050405020304" pitchFamily="16" charset="0"/>
            </a:endParaRPr>
          </a:p>
          <a:p>
            <a:endParaRPr lang="zh-CN" altLang="en-US" dirty="0"/>
          </a:p>
        </p:txBody>
      </p:sp>
      <p:cxnSp>
        <p:nvCxnSpPr>
          <p:cNvPr id="5" name="AutoShape 5"/>
          <p:cNvCxnSpPr>
            <a:cxnSpLocks noChangeShapeType="1"/>
            <a:stCxn id="6" idx="2"/>
            <a:endCxn id="8" idx="2"/>
          </p:cNvCxnSpPr>
          <p:nvPr/>
        </p:nvCxnSpPr>
        <p:spPr bwMode="auto">
          <a:xfrm rot="16200000" flipH="1">
            <a:off x="4526167" y="-551835"/>
            <a:ext cx="210923" cy="6444013"/>
          </a:xfrm>
          <a:prstGeom prst="bentConnector3">
            <a:avLst>
              <a:gd name="adj1" fmla="val 361736"/>
            </a:avLst>
          </a:prstGeom>
          <a:solidFill>
            <a:srgbClr val="FF9900"/>
          </a:solidFill>
          <a:ln w="38100">
            <a:solidFill>
              <a:schemeClr val="tx1"/>
            </a:solidFill>
            <a:miter lim="800000"/>
            <a:tailEnd type="triangle" w="lg" len="lg"/>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 name="Text Box 6"/>
          <p:cNvSpPr txBox="1">
            <a:spLocks noChangeArrowheads="1"/>
          </p:cNvSpPr>
          <p:nvPr/>
        </p:nvSpPr>
        <p:spPr bwMode="auto">
          <a:xfrm>
            <a:off x="855378" y="2041901"/>
            <a:ext cx="1108487" cy="522810"/>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eaLnBrk="0" hangingPunct="0">
              <a:spcBef>
                <a:spcPct val="50000"/>
              </a:spcBef>
              <a:defRPr/>
            </a:pPr>
            <a:r>
              <a:rPr lang="en-US" sz="2800" dirty="0">
                <a:latin typeface="Times New Roman" panose="02020603050405020304" pitchFamily="16" charset="0"/>
                <a:ea typeface="MS PGothic" panose="020B0600070205080204" pitchFamily="34" charset="-128"/>
                <a:cs typeface="Times New Roman" panose="02020603050405020304" pitchFamily="16" charset="0"/>
              </a:rPr>
              <a:t>Data</a:t>
            </a:r>
            <a:endParaRPr lang="en-US" sz="2800" dirty="0">
              <a:latin typeface="Times New Roman" panose="02020603050405020304" pitchFamily="16" charset="0"/>
              <a:ea typeface="MS PGothic" panose="020B0600070205080204" pitchFamily="34" charset="-128"/>
              <a:cs typeface="Times New Roman" panose="02020603050405020304" pitchFamily="16" charset="0"/>
            </a:endParaRPr>
          </a:p>
        </p:txBody>
      </p:sp>
      <p:sp>
        <p:nvSpPr>
          <p:cNvPr id="7" name="Text Box 7"/>
          <p:cNvSpPr txBox="1">
            <a:spLocks noChangeArrowheads="1"/>
          </p:cNvSpPr>
          <p:nvPr/>
        </p:nvSpPr>
        <p:spPr bwMode="auto">
          <a:xfrm>
            <a:off x="3307486" y="3098533"/>
            <a:ext cx="2159673" cy="522810"/>
          </a:xfrm>
          <a:prstGeom prst="rect">
            <a:avLst/>
          </a:prstGeom>
          <a:solidFill>
            <a:srgbClr val="00B05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50000"/>
              </a:spcBef>
              <a:defRPr/>
            </a:pPr>
            <a:r>
              <a:rPr lang="en-US" sz="2800" b="1" dirty="0">
                <a:solidFill>
                  <a:schemeClr val="bg1"/>
                </a:solidFill>
                <a:latin typeface="Times New Roman" panose="02020603050405020304" pitchFamily="16" charset="0"/>
                <a:ea typeface="MS PGothic" panose="020B0600070205080204" pitchFamily="34" charset="-128"/>
                <a:cs typeface="Times New Roman" panose="02020603050405020304" pitchFamily="16" charset="0"/>
              </a:rPr>
              <a:t>Inference</a:t>
            </a:r>
            <a:endParaRPr lang="en-US" sz="2800" b="1" dirty="0">
              <a:solidFill>
                <a:schemeClr val="bg1"/>
              </a:solidFill>
              <a:latin typeface="Times New Roman" panose="02020603050405020304" pitchFamily="16" charset="0"/>
              <a:ea typeface="MS PGothic" panose="020B0600070205080204" pitchFamily="34" charset="-128"/>
              <a:cs typeface="Times New Roman" panose="02020603050405020304" pitchFamily="16" charset="0"/>
            </a:endParaRPr>
          </a:p>
        </p:txBody>
      </p:sp>
      <p:sp>
        <p:nvSpPr>
          <p:cNvPr id="8" name="Text Box 8"/>
          <p:cNvSpPr txBox="1">
            <a:spLocks noChangeArrowheads="1"/>
          </p:cNvSpPr>
          <p:nvPr/>
        </p:nvSpPr>
        <p:spPr bwMode="auto">
          <a:xfrm>
            <a:off x="6639276" y="1821527"/>
            <a:ext cx="2428717" cy="954107"/>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eaLnBrk="0" hangingPunct="0">
              <a:defRPr/>
            </a:pPr>
            <a:r>
              <a:rPr lang="en-US" sz="2800" i="1" dirty="0">
                <a:latin typeface="Times New Roman" panose="02020603050405020304" pitchFamily="16" charset="0"/>
                <a:ea typeface="MS PGothic" panose="020B0600070205080204" pitchFamily="34" charset="-128"/>
                <a:cs typeface="Times New Roman" panose="02020603050405020304" pitchFamily="16" charset="0"/>
              </a:rPr>
              <a:t>Q</a:t>
            </a:r>
            <a:r>
              <a:rPr lang="en-US" sz="2800" dirty="0">
                <a:latin typeface="Times New Roman" panose="02020603050405020304" pitchFamily="16" charset="0"/>
                <a:ea typeface="MS PGothic" panose="020B0600070205080204" pitchFamily="34" charset="-128"/>
                <a:cs typeface="Times New Roman" panose="02020603050405020304" pitchFamily="16" charset="0"/>
              </a:rPr>
              <a:t>(</a:t>
            </a:r>
            <a:r>
              <a:rPr lang="en-US" sz="2800" i="1" dirty="0">
                <a:latin typeface="Times New Roman" panose="02020603050405020304" pitchFamily="16" charset="0"/>
                <a:ea typeface="MS PGothic" panose="020B0600070205080204" pitchFamily="34" charset="-128"/>
                <a:cs typeface="Times New Roman" panose="02020603050405020304" pitchFamily="16" charset="0"/>
              </a:rPr>
              <a:t>P</a:t>
            </a:r>
            <a:r>
              <a:rPr lang="en-US" sz="2800" dirty="0">
                <a:latin typeface="Times New Roman" panose="02020603050405020304" pitchFamily="16" charset="0"/>
                <a:ea typeface="MS PGothic" panose="020B0600070205080204" pitchFamily="34" charset="-128"/>
                <a:cs typeface="Times New Roman" panose="02020603050405020304" pitchFamily="16" charset="0"/>
              </a:rPr>
              <a:t>)</a:t>
            </a:r>
            <a:endParaRPr lang="en-US" sz="2800" dirty="0">
              <a:latin typeface="Times New Roman" panose="02020603050405020304" pitchFamily="16" charset="0"/>
              <a:ea typeface="MS PGothic" panose="020B0600070205080204" pitchFamily="34" charset="-128"/>
              <a:cs typeface="Times New Roman" panose="02020603050405020304" pitchFamily="16" charset="0"/>
            </a:endParaRPr>
          </a:p>
          <a:p>
            <a:pPr algn="ctr" eaLnBrk="0" hangingPunct="0">
              <a:defRPr/>
            </a:pPr>
            <a:r>
              <a:rPr lang="en-US" sz="2800" dirty="0">
                <a:latin typeface="Times New Roman" panose="02020603050405020304" pitchFamily="16" charset="0"/>
                <a:ea typeface="MS PGothic" panose="020B0600070205080204" pitchFamily="34" charset="-128"/>
                <a:cs typeface="Times New Roman" panose="02020603050405020304" pitchFamily="16" charset="0"/>
              </a:rPr>
              <a:t>(Aspects of </a:t>
            </a:r>
            <a:r>
              <a:rPr lang="en-US" sz="2800" i="1" dirty="0">
                <a:latin typeface="Times New Roman" panose="02020603050405020304" pitchFamily="16" charset="0"/>
                <a:ea typeface="MS PGothic" panose="020B0600070205080204" pitchFamily="34" charset="-128"/>
                <a:cs typeface="Times New Roman" panose="02020603050405020304" pitchFamily="16" charset="0"/>
              </a:rPr>
              <a:t>P</a:t>
            </a:r>
            <a:r>
              <a:rPr lang="en-US" sz="2800" dirty="0">
                <a:latin typeface="Times New Roman" panose="02020603050405020304" pitchFamily="16" charset="0"/>
                <a:ea typeface="MS PGothic" panose="020B0600070205080204" pitchFamily="34" charset="-128"/>
                <a:cs typeface="Times New Roman" panose="02020603050405020304" pitchFamily="16" charset="0"/>
              </a:rPr>
              <a:t>)</a:t>
            </a:r>
            <a:endParaRPr lang="en-US" sz="2800" dirty="0">
              <a:latin typeface="Times New Roman" panose="02020603050405020304" pitchFamily="16" charset="0"/>
              <a:ea typeface="MS PGothic" panose="020B0600070205080204" pitchFamily="34" charset="-128"/>
              <a:cs typeface="Times New Roman" panose="02020603050405020304" pitchFamily="16" charset="0"/>
            </a:endParaRPr>
          </a:p>
        </p:txBody>
      </p:sp>
      <p:sp>
        <p:nvSpPr>
          <p:cNvPr id="9" name="Line 10"/>
          <p:cNvSpPr>
            <a:spLocks noChangeShapeType="1"/>
          </p:cNvSpPr>
          <p:nvPr/>
        </p:nvSpPr>
        <p:spPr bwMode="auto">
          <a:xfrm>
            <a:off x="5445825" y="2303306"/>
            <a:ext cx="1193451" cy="0"/>
          </a:xfrm>
          <a:prstGeom prst="line">
            <a:avLst/>
          </a:prstGeom>
          <a:solidFill>
            <a:srgbClr val="FF9900"/>
          </a:solidFill>
          <a:ln w="38100">
            <a:solidFill>
              <a:schemeClr val="tx1"/>
            </a:solidFill>
            <a:round/>
            <a:tailEnd type="triangle" w="lg" len="lg"/>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eaLnBrk="0" hangingPunct="0">
              <a:defRPr/>
            </a:pPr>
            <a:endParaRPr lang="en-US" sz="2800">
              <a:latin typeface="Times New Roman" panose="02020603050405020304" pitchFamily="16" charset="0"/>
              <a:ea typeface="MS PGothic" panose="020B0600070205080204" pitchFamily="34" charset="-128"/>
              <a:cs typeface="Times New Roman" panose="02020603050405020304" pitchFamily="16" charset="0"/>
            </a:endParaRPr>
          </a:p>
        </p:txBody>
      </p:sp>
      <p:sp>
        <p:nvSpPr>
          <p:cNvPr id="10" name="Line 11"/>
          <p:cNvSpPr>
            <a:spLocks noChangeShapeType="1"/>
          </p:cNvSpPr>
          <p:nvPr/>
        </p:nvSpPr>
        <p:spPr bwMode="auto">
          <a:xfrm flipH="1">
            <a:off x="2027495" y="2303306"/>
            <a:ext cx="1215586" cy="0"/>
          </a:xfrm>
          <a:prstGeom prst="line">
            <a:avLst/>
          </a:prstGeom>
          <a:solidFill>
            <a:srgbClr val="FF9900"/>
          </a:solidFill>
          <a:ln w="38100">
            <a:solidFill>
              <a:schemeClr val="tx1"/>
            </a:solidFill>
            <a:round/>
            <a:tailEnd type="triangle" w="lg" len="lg"/>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eaLnBrk="0" hangingPunct="0">
              <a:defRPr/>
            </a:pPr>
            <a:endParaRPr lang="en-US" sz="2800">
              <a:latin typeface="Times New Roman" panose="02020603050405020304" pitchFamily="16" charset="0"/>
              <a:ea typeface="MS PGothic" panose="020B0600070205080204" pitchFamily="34" charset="-128"/>
              <a:cs typeface="Times New Roman" panose="02020603050405020304" pitchFamily="16" charset="0"/>
            </a:endParaRPr>
          </a:p>
        </p:txBody>
      </p:sp>
      <p:sp>
        <p:nvSpPr>
          <p:cNvPr id="11" name="Text Box 11"/>
          <p:cNvSpPr txBox="1">
            <a:spLocks noChangeArrowheads="1"/>
          </p:cNvSpPr>
          <p:nvPr/>
        </p:nvSpPr>
        <p:spPr bwMode="auto">
          <a:xfrm>
            <a:off x="3243082" y="1826364"/>
            <a:ext cx="2224077" cy="953883"/>
          </a:xfrm>
          <a:prstGeom prst="rect">
            <a:avLst/>
          </a:prstGeom>
          <a:solidFill>
            <a:srgbClr val="FF9900"/>
          </a:solidFill>
          <a:ln w="38100">
            <a:solidFill>
              <a:schemeClr val="tx1"/>
            </a:solidFill>
            <a:miter lim="800000"/>
          </a:ln>
          <a:effectLst/>
        </p:spPr>
        <p:txBody>
          <a:bodyPr wrap="square" lIns="91216" tIns="45609" rIns="91216" bIns="45609">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800" dirty="0">
                <a:latin typeface="Times New Roman" panose="02020603050405020304" pitchFamily="16" charset="0"/>
                <a:cs typeface="Times New Roman" panose="02020603050405020304" pitchFamily="16" charset="0"/>
              </a:rPr>
              <a:t>Joint</a:t>
            </a:r>
            <a:endParaRPr lang="en-US" altLang="zh-CN" sz="2800" dirty="0">
              <a:latin typeface="Times New Roman" panose="02020603050405020304" pitchFamily="16" charset="0"/>
              <a:cs typeface="Times New Roman" panose="02020603050405020304" pitchFamily="16" charset="0"/>
            </a:endParaRPr>
          </a:p>
          <a:p>
            <a:pPr algn="ctr"/>
            <a:r>
              <a:rPr lang="en-US" altLang="zh-CN" sz="2800" dirty="0">
                <a:latin typeface="Times New Roman" panose="02020603050405020304" pitchFamily="16" charset="0"/>
                <a:cs typeface="Times New Roman" panose="02020603050405020304" pitchFamily="16" charset="0"/>
              </a:rPr>
              <a:t>Distribution P </a:t>
            </a:r>
            <a:endParaRPr lang="en-US" altLang="zh-CN" sz="2800" dirty="0">
              <a:latin typeface="Times New Roman" panose="02020603050405020304" pitchFamily="16" charset="0"/>
              <a:cs typeface="Times New Roman" panose="02020603050405020304" pitchFamily="16" charset="0"/>
            </a:endParaRPr>
          </a:p>
        </p:txBody>
      </p:sp>
      <p:sp>
        <p:nvSpPr>
          <p:cNvPr id="13" name="矩形 12"/>
          <p:cNvSpPr/>
          <p:nvPr/>
        </p:nvSpPr>
        <p:spPr>
          <a:xfrm>
            <a:off x="9067993" y="2873429"/>
            <a:ext cx="2893851" cy="1015663"/>
          </a:xfrm>
          <a:prstGeom prst="rect">
            <a:avLst/>
          </a:prstGeom>
        </p:spPr>
        <p:txBody>
          <a:bodyPr wrap="square">
            <a:spAutoFit/>
          </a:bodyPr>
          <a:lstStyle/>
          <a:p>
            <a:pPr algn="just" eaLnBrk="1" hangingPunct="1"/>
            <a:r>
              <a:rPr lang="en-US" altLang="en-US" sz="2000" dirty="0">
                <a:latin typeface="Times New Roman" panose="02020603050405020304" pitchFamily="16" charset="0"/>
                <a:cs typeface="Times New Roman" panose="02020603050405020304" pitchFamily="16" charset="0"/>
              </a:rPr>
              <a:t>“</a:t>
            </a:r>
            <a:r>
              <a:rPr lang="en-US" altLang="zh-CN" sz="2000" dirty="0">
                <a:latin typeface="Times New Roman" panose="02020603050405020304" pitchFamily="16" charset="0"/>
                <a:cs typeface="Times New Roman" panose="02020603050405020304" pitchFamily="16" charset="0"/>
              </a:rPr>
              <a:t>The object of statistical methods is the reduction of data</a:t>
            </a:r>
            <a:r>
              <a:rPr lang="en-US" altLang="en-US" sz="2000" dirty="0">
                <a:latin typeface="Times New Roman" panose="02020603050405020304" pitchFamily="16" charset="0"/>
                <a:cs typeface="Times New Roman" panose="02020603050405020304" pitchFamily="16" charset="0"/>
              </a:rPr>
              <a:t>”</a:t>
            </a:r>
            <a:r>
              <a:rPr lang="en-US" altLang="zh-CN" sz="2000" dirty="0">
                <a:latin typeface="Times New Roman" panose="02020603050405020304" pitchFamily="16" charset="0"/>
                <a:cs typeface="Times New Roman" panose="02020603050405020304" pitchFamily="16" charset="0"/>
              </a:rPr>
              <a:t> (Fisher 1922).</a:t>
            </a:r>
            <a:endParaRPr lang="en-US" altLang="zh-CN" sz="2000" dirty="0">
              <a:latin typeface="Times New Roman" panose="02020603050405020304" pitchFamily="16" charset="0"/>
              <a:cs typeface="Times New Roman" panose="02020603050405020304" pitchFamily="16" charset="0"/>
            </a:endParaRPr>
          </a:p>
        </p:txBody>
      </p:sp>
      <p:sp>
        <p:nvSpPr>
          <p:cNvPr id="22" name="矩形 21"/>
          <p:cNvSpPr/>
          <p:nvPr/>
        </p:nvSpPr>
        <p:spPr>
          <a:xfrm>
            <a:off x="634482" y="4684318"/>
            <a:ext cx="10854611" cy="954107"/>
          </a:xfrm>
          <a:prstGeom prst="rect">
            <a:avLst/>
          </a:prstGeom>
        </p:spPr>
        <p:txBody>
          <a:bodyPr wrap="square">
            <a:spAutoFit/>
          </a:bodyPr>
          <a:lstStyle/>
          <a:p>
            <a:pPr eaLnBrk="0" hangingPunct="0">
              <a:defRPr/>
            </a:pP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购买了</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A</a:t>
            </a: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商品的顾客是否会购买</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B</a:t>
            </a: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商品</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a:t>
            </a: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对</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A</a:t>
            </a: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和</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B</a:t>
            </a: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的联合分布建模</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a:p>
            <a:pPr algn="ctr" eaLnBrk="0" hangingPunct="0">
              <a:defRPr/>
            </a:pPr>
            <a:r>
              <a:rPr lang="en-US" altLang="zh-CN" sz="2800" i="1" dirty="0">
                <a:latin typeface="Times New Roman" panose="02020603050405020304" pitchFamily="16" charset="0"/>
                <a:ea typeface="黑体" panose="02010609060101010101" pitchFamily="49" charset="-122"/>
                <a:cs typeface="Times New Roman" panose="02020603050405020304" pitchFamily="16" charset="0"/>
              </a:rPr>
              <a:t>Q</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 = </a:t>
            </a:r>
            <a:r>
              <a:rPr lang="en-US" altLang="zh-CN" sz="2800" i="1" dirty="0">
                <a:latin typeface="Times New Roman" panose="02020603050405020304" pitchFamily="16" charset="0"/>
                <a:ea typeface="黑体" panose="02010609060101010101" pitchFamily="49" charset="-122"/>
                <a:cs typeface="Times New Roman" panose="02020603050405020304" pitchFamily="16" charset="0"/>
              </a:rPr>
              <a:t>P</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a:t>
            </a:r>
            <a:r>
              <a:rPr lang="en-US" altLang="zh-CN" sz="2800" i="1" dirty="0">
                <a:latin typeface="Times New Roman" panose="02020603050405020304" pitchFamily="16" charset="0"/>
                <a:ea typeface="黑体" panose="02010609060101010101" pitchFamily="49" charset="-122"/>
                <a:cs typeface="Times New Roman" panose="02020603050405020304" pitchFamily="16" charset="0"/>
              </a:rPr>
              <a:t>B</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 | </a:t>
            </a:r>
            <a:r>
              <a:rPr lang="en-US" altLang="zh-CN" sz="2800" i="1" dirty="0">
                <a:latin typeface="Times New Roman" panose="02020603050405020304" pitchFamily="16" charset="0"/>
                <a:ea typeface="黑体" panose="02010609060101010101" pitchFamily="49" charset="-122"/>
                <a:cs typeface="Times New Roman" panose="02020603050405020304" pitchFamily="16" charset="0"/>
              </a:rPr>
              <a:t>A</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因果推理：</a:t>
            </a:r>
            <a:r>
              <a:rPr lang="en-US" altLang="zh-CN" dirty="0"/>
              <a:t>Causal Inference</a:t>
            </a:r>
            <a:endParaRPr lang="zh-CN" altLang="en-US" dirty="0"/>
          </a:p>
        </p:txBody>
      </p:sp>
      <p:sp>
        <p:nvSpPr>
          <p:cNvPr id="3" name="内容占位符 2"/>
          <p:cNvSpPr>
            <a:spLocks noGrp="1"/>
          </p:cNvSpPr>
          <p:nvPr>
            <p:ph idx="1"/>
          </p:nvPr>
        </p:nvSpPr>
        <p:spPr/>
        <p:txBody>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6" charset="0"/>
                <a:cs typeface="Times New Roman" panose="02020603050405020304" pitchFamily="16" charset="0"/>
              </a:rPr>
              <a:t>如果商品价格涨价一倍，预测销售量</a:t>
            </a:r>
            <a:r>
              <a:rPr lang="en-US" altLang="zh-CN" dirty="0">
                <a:latin typeface="Times New Roman" panose="02020603050405020304" pitchFamily="16" charset="0"/>
                <a:cs typeface="Times New Roman" panose="02020603050405020304" pitchFamily="16" charset="0"/>
              </a:rPr>
              <a:t>P′(sales)</a:t>
            </a:r>
            <a:r>
              <a:rPr lang="zh-CN" altLang="en-US" dirty="0">
                <a:latin typeface="Times New Roman" panose="02020603050405020304" pitchFamily="16" charset="0"/>
                <a:cs typeface="Times New Roman" panose="02020603050405020304" pitchFamily="16" charset="0"/>
              </a:rPr>
              <a:t>的变化</a:t>
            </a:r>
            <a:endParaRPr lang="en-US" altLang="zh-CN" dirty="0">
              <a:latin typeface="Times New Roman" panose="02020603050405020304" pitchFamily="16" charset="0"/>
              <a:cs typeface="Times New Roman" panose="02020603050405020304" pitchFamily="16" charset="0"/>
            </a:endParaRPr>
          </a:p>
          <a:p>
            <a:pPr marL="285750" indent="-285750">
              <a:lnSpc>
                <a:spcPct val="150000"/>
              </a:lnSpc>
              <a:buFont typeface="Wingdings" panose="05000000000000000000" pitchFamily="2" charset="2"/>
              <a:buChar char="l"/>
            </a:pPr>
            <a:r>
              <a:rPr lang="zh-CN" altLang="en-US" dirty="0">
                <a:latin typeface="Times New Roman" panose="02020603050405020304" pitchFamily="16" charset="0"/>
                <a:cs typeface="Times New Roman" panose="02020603050405020304" pitchFamily="16" charset="0"/>
              </a:rPr>
              <a:t>如果放弃吸烟，预测癌症</a:t>
            </a:r>
            <a:r>
              <a:rPr lang="en-US" altLang="zh-CN" dirty="0">
                <a:latin typeface="Times New Roman" panose="02020603050405020304" pitchFamily="16" charset="0"/>
                <a:cs typeface="Times New Roman" panose="02020603050405020304" pitchFamily="16" charset="0"/>
              </a:rPr>
              <a:t>P′(cancer) </a:t>
            </a:r>
            <a:r>
              <a:rPr lang="zh-CN" altLang="en-US" dirty="0">
                <a:latin typeface="Times New Roman" panose="02020603050405020304" pitchFamily="16" charset="0"/>
                <a:cs typeface="Times New Roman" panose="02020603050405020304" pitchFamily="16" charset="0"/>
              </a:rPr>
              <a:t>的概率</a:t>
            </a:r>
            <a:endParaRPr lang="en-US" altLang="zh-CN" dirty="0">
              <a:latin typeface="Times New Roman" panose="02020603050405020304" pitchFamily="16" charset="0"/>
              <a:cs typeface="Times New Roman" panose="02020603050405020304" pitchFamily="16" charset="0"/>
            </a:endParaRPr>
          </a:p>
          <a:p>
            <a:endParaRPr lang="zh-CN" altLang="en-US" dirty="0"/>
          </a:p>
        </p:txBody>
      </p:sp>
      <p:sp>
        <p:nvSpPr>
          <p:cNvPr id="4" name="Text Box 9"/>
          <p:cNvSpPr txBox="1">
            <a:spLocks noChangeArrowheads="1"/>
          </p:cNvSpPr>
          <p:nvPr/>
        </p:nvSpPr>
        <p:spPr bwMode="auto">
          <a:xfrm>
            <a:off x="458050" y="3232840"/>
            <a:ext cx="1517129" cy="522954"/>
          </a:xfrm>
          <a:prstGeom prst="rect">
            <a:avLst/>
          </a:prstGeom>
          <a:solidFill>
            <a:srgbClr val="00B050"/>
          </a:solidFill>
          <a:ln>
            <a:noFill/>
          </a:ln>
          <a:effectLst/>
        </p:spPr>
        <p:txBody>
          <a:bodyPr wrap="square" lIns="91173" tIns="45588" rIns="91173" bIns="45588">
            <a:spAutoFit/>
          </a:bodyPr>
          <a:lstStyle/>
          <a:p>
            <a:pPr algn="ctr">
              <a:spcBef>
                <a:spcPct val="50000"/>
              </a:spcBef>
              <a:defRPr/>
            </a:pPr>
            <a:r>
              <a:rPr lang="en-US" sz="2800" dirty="0">
                <a:solidFill>
                  <a:srgbClr val="FFFFCC"/>
                </a:solidFill>
                <a:latin typeface="Times New Roman" panose="02020603050405020304" pitchFamily="16" charset="0"/>
                <a:ea typeface="MS PGothic" panose="020B0600070205080204" pitchFamily="34" charset="-128"/>
                <a:cs typeface="Times New Roman" panose="02020603050405020304" pitchFamily="16" charset="0"/>
              </a:rPr>
              <a:t>Data</a:t>
            </a:r>
            <a:endParaRPr lang="en-US" sz="2800" dirty="0">
              <a:solidFill>
                <a:srgbClr val="FFFFCC"/>
              </a:solidFill>
              <a:latin typeface="Times New Roman" panose="02020603050405020304" pitchFamily="16" charset="0"/>
              <a:ea typeface="MS PGothic" panose="020B0600070205080204" pitchFamily="34" charset="-128"/>
              <a:cs typeface="Times New Roman" panose="02020603050405020304" pitchFamily="16" charset="0"/>
            </a:endParaRPr>
          </a:p>
        </p:txBody>
      </p:sp>
      <p:sp>
        <p:nvSpPr>
          <p:cNvPr id="5" name="Text Box 11"/>
          <p:cNvSpPr txBox="1">
            <a:spLocks noChangeArrowheads="1"/>
          </p:cNvSpPr>
          <p:nvPr/>
        </p:nvSpPr>
        <p:spPr bwMode="auto">
          <a:xfrm>
            <a:off x="8735411" y="3017397"/>
            <a:ext cx="2809666" cy="953841"/>
          </a:xfrm>
          <a:prstGeom prst="rect">
            <a:avLst/>
          </a:prstGeom>
          <a:solidFill>
            <a:srgbClr val="00B050"/>
          </a:solidFill>
          <a:ln>
            <a:noFill/>
          </a:ln>
          <a:effectLst/>
        </p:spPr>
        <p:txBody>
          <a:bodyPr wrap="square" lIns="91173" tIns="45588" rIns="91173" bIns="45588">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2800" i="1" dirty="0">
                <a:solidFill>
                  <a:srgbClr val="FFFFCC"/>
                </a:solidFill>
                <a:latin typeface="Times New Roman" panose="02020603050405020304" pitchFamily="16" charset="0"/>
                <a:cs typeface="Times New Roman" panose="02020603050405020304" pitchFamily="16" charset="0"/>
              </a:rPr>
              <a:t>Q</a:t>
            </a:r>
            <a:r>
              <a:rPr lang="en-US" altLang="zh-CN" sz="2800" dirty="0">
                <a:solidFill>
                  <a:srgbClr val="FFFFCC"/>
                </a:solidFill>
                <a:latin typeface="Times New Roman" panose="02020603050405020304" pitchFamily="16" charset="0"/>
                <a:cs typeface="Times New Roman" panose="02020603050405020304" pitchFamily="16" charset="0"/>
              </a:rPr>
              <a:t>(</a:t>
            </a:r>
            <a:r>
              <a:rPr lang="en-US" altLang="zh-CN" sz="2800" i="1" dirty="0">
                <a:solidFill>
                  <a:srgbClr val="FFFFCC"/>
                </a:solidFill>
                <a:latin typeface="Times New Roman" panose="02020603050405020304" pitchFamily="16" charset="0"/>
                <a:cs typeface="Times New Roman" panose="02020603050405020304" pitchFamily="16" charset="0"/>
              </a:rPr>
              <a:t>P′</a:t>
            </a:r>
            <a:r>
              <a:rPr lang="en-US" altLang="zh-CN" sz="2800" dirty="0">
                <a:solidFill>
                  <a:srgbClr val="FFFFCC"/>
                </a:solidFill>
                <a:latin typeface="Times New Roman" panose="02020603050405020304" pitchFamily="16" charset="0"/>
                <a:cs typeface="Times New Roman" panose="02020603050405020304" pitchFamily="16" charset="0"/>
              </a:rPr>
              <a:t>)</a:t>
            </a:r>
            <a:endParaRPr lang="en-US" altLang="zh-CN" sz="2800" dirty="0">
              <a:solidFill>
                <a:srgbClr val="FFFFCC"/>
              </a:solidFill>
              <a:latin typeface="Times New Roman" panose="02020603050405020304" pitchFamily="16" charset="0"/>
              <a:cs typeface="Times New Roman" panose="02020603050405020304" pitchFamily="16" charset="0"/>
            </a:endParaRPr>
          </a:p>
          <a:p>
            <a:pPr algn="ctr" eaLnBrk="1" hangingPunct="1"/>
            <a:r>
              <a:rPr lang="en-US" altLang="zh-CN" sz="2800" dirty="0">
                <a:solidFill>
                  <a:srgbClr val="FFFFCC"/>
                </a:solidFill>
                <a:latin typeface="Times New Roman" panose="02020603050405020304" pitchFamily="16" charset="0"/>
                <a:cs typeface="Times New Roman" panose="02020603050405020304" pitchFamily="16" charset="0"/>
              </a:rPr>
              <a:t>(Aspects of </a:t>
            </a:r>
            <a:r>
              <a:rPr lang="en-US" altLang="zh-CN" sz="2800" i="1" dirty="0">
                <a:solidFill>
                  <a:srgbClr val="FFFFCC"/>
                </a:solidFill>
                <a:latin typeface="Times New Roman" panose="02020603050405020304" pitchFamily="16" charset="0"/>
                <a:cs typeface="Times New Roman" panose="02020603050405020304" pitchFamily="16" charset="0"/>
              </a:rPr>
              <a:t>P</a:t>
            </a:r>
            <a:r>
              <a:rPr lang="en-US" altLang="zh-CN" sz="2800" dirty="0">
                <a:solidFill>
                  <a:srgbClr val="FFFFCC"/>
                </a:solidFill>
                <a:latin typeface="Times New Roman" panose="02020603050405020304" pitchFamily="16" charset="0"/>
                <a:cs typeface="Times New Roman" panose="02020603050405020304" pitchFamily="16" charset="0"/>
                <a:sym typeface="Symbol" panose="05050102010706020507" pitchFamily="18" charset="2"/>
              </a:rPr>
              <a:t>′</a:t>
            </a:r>
            <a:r>
              <a:rPr lang="en-US" altLang="zh-CN" sz="2800" dirty="0">
                <a:solidFill>
                  <a:srgbClr val="FFFFCC"/>
                </a:solidFill>
                <a:latin typeface="Times New Roman" panose="02020603050405020304" pitchFamily="16" charset="0"/>
                <a:cs typeface="Times New Roman" panose="02020603050405020304" pitchFamily="16" charset="0"/>
              </a:rPr>
              <a:t>)</a:t>
            </a:r>
            <a:endParaRPr lang="en-US" altLang="zh-CN" sz="2800" dirty="0">
              <a:solidFill>
                <a:srgbClr val="FFFFCC"/>
              </a:solidFill>
              <a:latin typeface="Times New Roman" panose="02020603050405020304" pitchFamily="16" charset="0"/>
              <a:cs typeface="Times New Roman" panose="02020603050405020304" pitchFamily="16" charset="0"/>
            </a:endParaRPr>
          </a:p>
        </p:txBody>
      </p:sp>
      <p:sp>
        <p:nvSpPr>
          <p:cNvPr id="6" name="Line 13"/>
          <p:cNvSpPr>
            <a:spLocks noChangeShapeType="1"/>
          </p:cNvSpPr>
          <p:nvPr/>
        </p:nvSpPr>
        <p:spPr bwMode="auto">
          <a:xfrm flipH="1">
            <a:off x="2006463" y="3516343"/>
            <a:ext cx="672218" cy="10715"/>
          </a:xfrm>
          <a:prstGeom prst="line">
            <a:avLst/>
          </a:prstGeom>
          <a:noFill/>
          <a:ln w="38100">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216" tIns="45609" rIns="91216" bIns="45609" anchor="ctr"/>
          <a:lstStyle/>
          <a:p>
            <a:pPr>
              <a:defRPr/>
            </a:pPr>
            <a:endParaRPr lang="en-US" sz="2800">
              <a:solidFill>
                <a:srgbClr val="CCECFF"/>
              </a:solidFill>
              <a:latin typeface="Times New Roman" panose="02020603050405020304" pitchFamily="16" charset="0"/>
              <a:ea typeface="MS PGothic" panose="020B0600070205080204" pitchFamily="34" charset="-128"/>
              <a:cs typeface="Times New Roman" panose="02020603050405020304" pitchFamily="16" charset="0"/>
            </a:endParaRPr>
          </a:p>
        </p:txBody>
      </p:sp>
      <p:sp>
        <p:nvSpPr>
          <p:cNvPr id="7" name="Line 14"/>
          <p:cNvSpPr>
            <a:spLocks noChangeShapeType="1"/>
          </p:cNvSpPr>
          <p:nvPr/>
        </p:nvSpPr>
        <p:spPr bwMode="auto">
          <a:xfrm>
            <a:off x="8123578" y="3499007"/>
            <a:ext cx="611833" cy="3572"/>
          </a:xfrm>
          <a:prstGeom prst="line">
            <a:avLst/>
          </a:prstGeom>
          <a:noFill/>
          <a:ln w="38100">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216" tIns="45609" rIns="91216" bIns="45609" anchor="ctr"/>
          <a:lstStyle/>
          <a:p>
            <a:pPr>
              <a:defRPr/>
            </a:pPr>
            <a:endParaRPr lang="en-US" sz="2800">
              <a:solidFill>
                <a:srgbClr val="CCECFF"/>
              </a:solidFill>
              <a:latin typeface="Times New Roman" panose="02020603050405020304" pitchFamily="16" charset="0"/>
              <a:ea typeface="MS PGothic" panose="020B0600070205080204" pitchFamily="34" charset="-128"/>
              <a:cs typeface="Times New Roman" panose="02020603050405020304" pitchFamily="16" charset="0"/>
            </a:endParaRPr>
          </a:p>
        </p:txBody>
      </p:sp>
      <p:sp>
        <p:nvSpPr>
          <p:cNvPr id="8" name="Text Box 17"/>
          <p:cNvSpPr txBox="1">
            <a:spLocks noChangeArrowheads="1"/>
          </p:cNvSpPr>
          <p:nvPr/>
        </p:nvSpPr>
        <p:spPr bwMode="auto">
          <a:xfrm>
            <a:off x="4564772" y="4119852"/>
            <a:ext cx="1605306" cy="522954"/>
          </a:xfrm>
          <a:prstGeom prst="rect">
            <a:avLst/>
          </a:prstGeom>
          <a:solidFill>
            <a:srgbClr val="00B050"/>
          </a:solidFill>
          <a:ln>
            <a:noFill/>
          </a:ln>
          <a:effectLst/>
        </p:spPr>
        <p:txBody>
          <a:bodyPr wrap="square" lIns="91173" tIns="45588" rIns="91173" bIns="45588">
            <a:spAutoFit/>
          </a:bodyPr>
          <a:lstStyle/>
          <a:p>
            <a:pPr algn="ctr">
              <a:spcBef>
                <a:spcPct val="50000"/>
              </a:spcBef>
              <a:defRPr/>
            </a:pPr>
            <a:r>
              <a:rPr lang="en-US" sz="2800" dirty="0">
                <a:solidFill>
                  <a:srgbClr val="FFFFCC"/>
                </a:solidFill>
                <a:latin typeface="Times New Roman" panose="02020603050405020304" pitchFamily="16" charset="0"/>
                <a:ea typeface="MS PGothic" panose="020B0600070205080204" pitchFamily="34" charset="-128"/>
                <a:cs typeface="Times New Roman" panose="02020603050405020304" pitchFamily="16" charset="0"/>
              </a:rPr>
              <a:t>change</a:t>
            </a:r>
            <a:endParaRPr lang="en-US" sz="2800" dirty="0">
              <a:solidFill>
                <a:srgbClr val="FFFFCC"/>
              </a:solidFill>
              <a:latin typeface="Times New Roman" panose="02020603050405020304" pitchFamily="16" charset="0"/>
              <a:ea typeface="MS PGothic" panose="020B0600070205080204" pitchFamily="34" charset="-128"/>
              <a:cs typeface="Times New Roman" panose="02020603050405020304" pitchFamily="16" charset="0"/>
            </a:endParaRPr>
          </a:p>
        </p:txBody>
      </p:sp>
      <p:sp>
        <p:nvSpPr>
          <p:cNvPr id="9" name="Text Box 11"/>
          <p:cNvSpPr txBox="1">
            <a:spLocks noChangeArrowheads="1"/>
          </p:cNvSpPr>
          <p:nvPr/>
        </p:nvSpPr>
        <p:spPr bwMode="auto">
          <a:xfrm>
            <a:off x="2780796" y="3017376"/>
            <a:ext cx="2262413" cy="953883"/>
          </a:xfrm>
          <a:prstGeom prst="rect">
            <a:avLst/>
          </a:prstGeom>
          <a:solidFill>
            <a:srgbClr val="00B050"/>
          </a:solidFill>
          <a:ln w="38100">
            <a:solidFill>
              <a:schemeClr val="tx1"/>
            </a:solidFill>
            <a:miter lim="800000"/>
          </a:ln>
          <a:effectLst/>
        </p:spPr>
        <p:txBody>
          <a:bodyPr wrap="square" lIns="91216" tIns="45609" rIns="91216" bIns="45609">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800" dirty="0">
                <a:solidFill>
                  <a:srgbClr val="FFFFCC"/>
                </a:solidFill>
                <a:latin typeface="Times New Roman" panose="02020603050405020304" pitchFamily="16" charset="0"/>
                <a:cs typeface="Times New Roman" panose="02020603050405020304" pitchFamily="16" charset="0"/>
              </a:rPr>
              <a:t>Joint</a:t>
            </a:r>
            <a:endParaRPr lang="en-US" altLang="zh-CN" sz="2800" dirty="0">
              <a:solidFill>
                <a:srgbClr val="FFFFCC"/>
              </a:solidFill>
              <a:latin typeface="Times New Roman" panose="02020603050405020304" pitchFamily="16" charset="0"/>
              <a:cs typeface="Times New Roman" panose="02020603050405020304" pitchFamily="16" charset="0"/>
            </a:endParaRPr>
          </a:p>
          <a:p>
            <a:pPr algn="ctr"/>
            <a:r>
              <a:rPr lang="en-US" altLang="zh-CN" sz="2800" dirty="0">
                <a:solidFill>
                  <a:srgbClr val="FFFFCC"/>
                </a:solidFill>
                <a:latin typeface="Times New Roman" panose="02020603050405020304" pitchFamily="16" charset="0"/>
                <a:cs typeface="Times New Roman" panose="02020603050405020304" pitchFamily="16" charset="0"/>
              </a:rPr>
              <a:t>Distribution P </a:t>
            </a:r>
            <a:endParaRPr lang="en-US" altLang="zh-CN" sz="2800" dirty="0">
              <a:solidFill>
                <a:srgbClr val="FFFFCC"/>
              </a:solidFill>
              <a:latin typeface="Times New Roman" panose="02020603050405020304" pitchFamily="16" charset="0"/>
              <a:cs typeface="Times New Roman" panose="02020603050405020304" pitchFamily="16" charset="0"/>
            </a:endParaRPr>
          </a:p>
        </p:txBody>
      </p:sp>
      <p:sp>
        <p:nvSpPr>
          <p:cNvPr id="11" name="Text Box 11"/>
          <p:cNvSpPr txBox="1">
            <a:spLocks noChangeArrowheads="1"/>
          </p:cNvSpPr>
          <p:nvPr/>
        </p:nvSpPr>
        <p:spPr bwMode="auto">
          <a:xfrm>
            <a:off x="5861168" y="3014993"/>
            <a:ext cx="2392843" cy="953883"/>
          </a:xfrm>
          <a:prstGeom prst="rect">
            <a:avLst/>
          </a:prstGeom>
          <a:solidFill>
            <a:srgbClr val="00B050"/>
          </a:solidFill>
          <a:ln w="38100">
            <a:solidFill>
              <a:schemeClr val="tx1"/>
            </a:solidFill>
            <a:miter lim="800000"/>
          </a:ln>
          <a:effectLst/>
        </p:spPr>
        <p:txBody>
          <a:bodyPr wrap="square" lIns="91216" tIns="45609" rIns="91216" bIns="45609">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800" dirty="0">
                <a:solidFill>
                  <a:srgbClr val="FFFFCC"/>
                </a:solidFill>
                <a:latin typeface="Times New Roman" panose="02020603050405020304" pitchFamily="16" charset="0"/>
                <a:cs typeface="Times New Roman" panose="02020603050405020304" pitchFamily="16" charset="0"/>
              </a:rPr>
              <a:t>Joint</a:t>
            </a:r>
            <a:endParaRPr lang="en-US" altLang="zh-CN" sz="2800" dirty="0">
              <a:solidFill>
                <a:srgbClr val="FFFFCC"/>
              </a:solidFill>
              <a:latin typeface="Times New Roman" panose="02020603050405020304" pitchFamily="16" charset="0"/>
              <a:cs typeface="Times New Roman" panose="02020603050405020304" pitchFamily="16" charset="0"/>
            </a:endParaRPr>
          </a:p>
          <a:p>
            <a:pPr algn="ctr"/>
            <a:r>
              <a:rPr lang="en-US" altLang="zh-CN" sz="2800" dirty="0">
                <a:solidFill>
                  <a:srgbClr val="FFFFCC"/>
                </a:solidFill>
                <a:latin typeface="Times New Roman" panose="02020603050405020304" pitchFamily="16" charset="0"/>
                <a:cs typeface="Times New Roman" panose="02020603050405020304" pitchFamily="16" charset="0"/>
              </a:rPr>
              <a:t>Distribution </a:t>
            </a:r>
            <a:r>
              <a:rPr lang="en-US" altLang="zh-CN" sz="2800" i="1" dirty="0">
                <a:solidFill>
                  <a:srgbClr val="FFFFCC"/>
                </a:solidFill>
                <a:latin typeface="Times New Roman" panose="02020603050405020304" pitchFamily="16" charset="0"/>
                <a:cs typeface="Times New Roman" panose="02020603050405020304" pitchFamily="16" charset="0"/>
              </a:rPr>
              <a:t>P′</a:t>
            </a:r>
            <a:endParaRPr lang="en-US" altLang="zh-CN" sz="2800" i="1" dirty="0">
              <a:solidFill>
                <a:srgbClr val="FFFFCC"/>
              </a:solidFill>
              <a:latin typeface="Times New Roman" panose="02020603050405020304" pitchFamily="16" charset="0"/>
              <a:cs typeface="Times New Roman" panose="02020603050405020304" pitchFamily="16" charset="0"/>
            </a:endParaRPr>
          </a:p>
        </p:txBody>
      </p:sp>
      <p:sp>
        <p:nvSpPr>
          <p:cNvPr id="13" name="Line 5"/>
          <p:cNvSpPr>
            <a:spLocks noChangeShapeType="1"/>
          </p:cNvSpPr>
          <p:nvPr/>
        </p:nvSpPr>
        <p:spPr bwMode="auto">
          <a:xfrm flipH="1">
            <a:off x="5379767" y="3578462"/>
            <a:ext cx="1" cy="522954"/>
          </a:xfrm>
          <a:prstGeom prst="line">
            <a:avLst/>
          </a:prstGeom>
          <a:noFill/>
          <a:ln w="38100">
            <a:solidFill>
              <a:schemeClr val="tx2"/>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216" tIns="45609" rIns="91216" bIns="45609" anchor="ctr"/>
          <a:lstStyle/>
          <a:p>
            <a:pPr eaLnBrk="0" hangingPunct="0">
              <a:defRPr/>
            </a:pPr>
            <a:endParaRPr lang="en-US" sz="2800" b="1" i="1">
              <a:solidFill>
                <a:srgbClr val="CCECFF"/>
              </a:solidFill>
              <a:latin typeface="Times New Roman" panose="02020603050405020304" pitchFamily="16" charset="0"/>
              <a:ea typeface="MS PGothic" panose="020B0600070205080204" pitchFamily="34" charset="-128"/>
              <a:cs typeface="Times New Roman" panose="02020603050405020304" pitchFamily="16" charset="0"/>
            </a:endParaRPr>
          </a:p>
        </p:txBody>
      </p:sp>
      <p:grpSp>
        <p:nvGrpSpPr>
          <p:cNvPr id="14" name="Group 24"/>
          <p:cNvGrpSpPr/>
          <p:nvPr/>
        </p:nvGrpSpPr>
        <p:grpSpPr bwMode="auto">
          <a:xfrm>
            <a:off x="5054833" y="3464551"/>
            <a:ext cx="793993" cy="59531"/>
            <a:chOff x="3721102" y="3056467"/>
            <a:chExt cx="604840" cy="80432"/>
          </a:xfrm>
          <a:solidFill>
            <a:srgbClr val="00B050"/>
          </a:solidFill>
        </p:grpSpPr>
        <p:sp>
          <p:nvSpPr>
            <p:cNvPr id="15" name="Line 3"/>
            <p:cNvSpPr>
              <a:spLocks noChangeShapeType="1"/>
            </p:cNvSpPr>
            <p:nvPr/>
          </p:nvSpPr>
          <p:spPr bwMode="auto">
            <a:xfrm>
              <a:off x="3729040" y="3056467"/>
              <a:ext cx="441326" cy="1608"/>
            </a:xfrm>
            <a:prstGeom prst="line">
              <a:avLst/>
            </a:prstGeom>
            <a:grpFill/>
            <a:ln w="28575">
              <a:solidFill>
                <a:srgbClr val="FF00FF"/>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216" tIns="45609" rIns="91216" bIns="45609" anchor="ctr"/>
            <a:lstStyle/>
            <a:p>
              <a:pPr eaLnBrk="0" hangingPunct="0">
                <a:defRPr/>
              </a:pPr>
              <a:endParaRPr lang="en-US" sz="2800" b="1" i="1">
                <a:solidFill>
                  <a:srgbClr val="CCECFF"/>
                </a:solidFill>
                <a:latin typeface="Times New Roman" panose="02020603050405020304" pitchFamily="16" charset="0"/>
                <a:ea typeface="MS PGothic" panose="020B0600070205080204" pitchFamily="34" charset="-128"/>
                <a:cs typeface="Times New Roman" panose="02020603050405020304" pitchFamily="16" charset="0"/>
              </a:endParaRPr>
            </a:p>
          </p:txBody>
        </p:sp>
        <p:sp>
          <p:nvSpPr>
            <p:cNvPr id="16" name="Line 4"/>
            <p:cNvSpPr>
              <a:spLocks noChangeShapeType="1"/>
            </p:cNvSpPr>
            <p:nvPr/>
          </p:nvSpPr>
          <p:spPr bwMode="auto">
            <a:xfrm flipV="1">
              <a:off x="3721102" y="3133682"/>
              <a:ext cx="449264" cy="3217"/>
            </a:xfrm>
            <a:prstGeom prst="line">
              <a:avLst/>
            </a:prstGeom>
            <a:grpFill/>
            <a:ln w="28575">
              <a:solidFill>
                <a:srgbClr val="FF00FF"/>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216" tIns="45609" rIns="91216" bIns="45609" anchor="ctr"/>
            <a:lstStyle/>
            <a:p>
              <a:pPr eaLnBrk="0" hangingPunct="0">
                <a:defRPr/>
              </a:pPr>
              <a:endParaRPr lang="en-US" sz="2800" b="1" i="1">
                <a:solidFill>
                  <a:srgbClr val="CCECFF"/>
                </a:solidFill>
                <a:latin typeface="Times New Roman" panose="02020603050405020304" pitchFamily="16" charset="0"/>
                <a:ea typeface="MS PGothic" panose="020B0600070205080204" pitchFamily="34" charset="-128"/>
                <a:cs typeface="Times New Roman" panose="02020603050405020304" pitchFamily="16" charset="0"/>
              </a:endParaRPr>
            </a:p>
          </p:txBody>
        </p:sp>
        <p:sp>
          <p:nvSpPr>
            <p:cNvPr id="17" name="Line 2"/>
            <p:cNvSpPr>
              <a:spLocks noChangeShapeType="1"/>
            </p:cNvSpPr>
            <p:nvPr/>
          </p:nvSpPr>
          <p:spPr bwMode="auto">
            <a:xfrm flipV="1">
              <a:off x="4133853" y="3093465"/>
              <a:ext cx="192089" cy="0"/>
            </a:xfrm>
            <a:prstGeom prst="line">
              <a:avLst/>
            </a:prstGeom>
            <a:grpFill/>
            <a:ln w="76200" cmpd="tri">
              <a:solidFill>
                <a:srgbClr val="FF00FF"/>
              </a:solidFill>
              <a:roun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216" tIns="45609" rIns="91216" bIns="45609" anchor="ctr"/>
            <a:lstStyle/>
            <a:p>
              <a:pPr eaLnBrk="0" hangingPunct="0">
                <a:defRPr/>
              </a:pPr>
              <a:endParaRPr lang="en-US" sz="2800" b="1" i="1">
                <a:solidFill>
                  <a:srgbClr val="CCECFF"/>
                </a:solidFill>
                <a:latin typeface="Times New Roman" panose="02020603050405020304" pitchFamily="16" charset="0"/>
                <a:ea typeface="MS PGothic" panose="020B0600070205080204" pitchFamily="34" charset="-128"/>
                <a:cs typeface="Times New Roman" panose="02020603050405020304" pitchFamily="16" charset="0"/>
              </a:endParaRPr>
            </a:p>
          </p:txBody>
        </p:sp>
      </p:grpSp>
      <p:cxnSp>
        <p:nvCxnSpPr>
          <p:cNvPr id="18" name="AutoShape 8"/>
          <p:cNvCxnSpPr>
            <a:cxnSpLocks noChangeShapeType="1"/>
            <a:stCxn id="4" idx="2"/>
            <a:endCxn id="5" idx="2"/>
          </p:cNvCxnSpPr>
          <p:nvPr/>
        </p:nvCxnSpPr>
        <p:spPr bwMode="auto">
          <a:xfrm rot="16200000" flipH="1">
            <a:off x="5570707" y="-598299"/>
            <a:ext cx="215444" cy="8923629"/>
          </a:xfrm>
          <a:prstGeom prst="bentConnector3">
            <a:avLst>
              <a:gd name="adj1" fmla="val 746022"/>
            </a:avLst>
          </a:prstGeom>
          <a:noFill/>
          <a:ln w="38100">
            <a:solidFill>
              <a:schemeClr val="tx1"/>
            </a:solidFill>
            <a:miter lim="800000"/>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9" name="Text Box 10"/>
          <p:cNvSpPr txBox="1">
            <a:spLocks noChangeArrowheads="1"/>
          </p:cNvSpPr>
          <p:nvPr/>
        </p:nvSpPr>
        <p:spPr bwMode="auto">
          <a:xfrm>
            <a:off x="4182527" y="5148503"/>
            <a:ext cx="2394479" cy="522954"/>
          </a:xfrm>
          <a:prstGeom prst="rect">
            <a:avLst/>
          </a:prstGeom>
          <a:solidFill>
            <a:srgbClr val="00B050"/>
          </a:solidFill>
          <a:ln>
            <a:noFill/>
          </a:ln>
          <a:effectLst/>
        </p:spPr>
        <p:txBody>
          <a:bodyPr wrap="square" lIns="91173" tIns="45588" rIns="91173" bIns="45588">
            <a:spAutoFit/>
          </a:bodyPr>
          <a:lstStyle/>
          <a:p>
            <a:pPr algn="ctr">
              <a:spcBef>
                <a:spcPct val="50000"/>
              </a:spcBef>
              <a:defRPr/>
            </a:pPr>
            <a:r>
              <a:rPr lang="en-US" sz="2800" dirty="0">
                <a:solidFill>
                  <a:srgbClr val="FFFFCC"/>
                </a:solidFill>
                <a:latin typeface="Times New Roman" panose="02020603050405020304" pitchFamily="16" charset="0"/>
                <a:ea typeface="MS PGothic" panose="020B0600070205080204" pitchFamily="34" charset="-128"/>
                <a:cs typeface="Times New Roman" panose="02020603050405020304" pitchFamily="16" charset="0"/>
              </a:rPr>
              <a:t>Inference</a:t>
            </a:r>
            <a:endParaRPr lang="en-US" sz="2800" dirty="0">
              <a:solidFill>
                <a:srgbClr val="FFFFCC"/>
              </a:solidFill>
              <a:latin typeface="Times New Roman" panose="02020603050405020304" pitchFamily="16" charset="0"/>
              <a:ea typeface="MS PGothic" panose="020B0600070205080204" pitchFamily="34" charset="-128"/>
              <a:cs typeface="Times New Roman" panose="02020603050405020304" pitchFamily="16" charset="0"/>
            </a:endParaRPr>
          </a:p>
        </p:txBody>
      </p:sp>
      <p:sp>
        <p:nvSpPr>
          <p:cNvPr id="20" name="矩形 19"/>
          <p:cNvSpPr/>
          <p:nvPr/>
        </p:nvSpPr>
        <p:spPr>
          <a:xfrm>
            <a:off x="2780795" y="5566744"/>
            <a:ext cx="5797147" cy="737510"/>
          </a:xfrm>
          <a:prstGeom prst="rect">
            <a:avLst/>
          </a:prstGeom>
        </p:spPr>
        <p:txBody>
          <a:bodyPr wrap="square">
            <a:spAutoFit/>
          </a:bodyPr>
          <a:lstStyle/>
          <a:p>
            <a:pPr algn="ctr">
              <a:lnSpc>
                <a:spcPct val="150000"/>
              </a:lnSpc>
            </a:pPr>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数据分布从</a:t>
            </a: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 P </a:t>
            </a:r>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变换到</a:t>
            </a:r>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 P′</a:t>
            </a:r>
            <a:endParaRPr lang="en-US" altLang="zh-CN" sz="3200" dirty="0">
              <a:latin typeface="Times New Roman" panose="02020603050405020304" pitchFamily="16" charset="0"/>
              <a:ea typeface="黑体" panose="02010609060101010101" pitchFamily="49" charset="-122"/>
              <a:cs typeface="Times New Roman" panose="02020603050405020304" pitchFamily="16"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因果推理模型</a:t>
            </a:r>
            <a:r>
              <a:rPr lang="en-US" altLang="zh-CN" dirty="0"/>
              <a:t>: </a:t>
            </a:r>
            <a:r>
              <a:rPr lang="zh-CN" altLang="en-US" dirty="0"/>
              <a:t>结构因果模型和因果图</a:t>
            </a:r>
            <a:endParaRPr lang="zh-CN" altLang="en-US" dirty="0"/>
          </a:p>
        </p:txBody>
      </p:sp>
      <p:sp>
        <p:nvSpPr>
          <p:cNvPr id="3" name="内容占位符 2"/>
          <p:cNvSpPr>
            <a:spLocks noGrp="1"/>
          </p:cNvSpPr>
          <p:nvPr>
            <p:ph idx="1"/>
          </p:nvPr>
        </p:nvSpPr>
        <p:spPr/>
        <p:txBody>
          <a:bodyPr>
            <a:normAutofit/>
          </a:bodyPr>
          <a:lstStyle/>
          <a:p>
            <a:r>
              <a:rPr lang="zh-CN" altLang="en-US" dirty="0"/>
              <a:t>结构因果模型</a:t>
            </a:r>
            <a:r>
              <a:rPr lang="en-US" altLang="zh-CN" dirty="0"/>
              <a:t>(structural causal model, SCM)</a:t>
            </a:r>
            <a:endParaRPr lang="en-US" altLang="zh-CN" dirty="0"/>
          </a:p>
          <a:p>
            <a:pPr lvl="1"/>
            <a:r>
              <a:rPr lang="zh-CN" altLang="en-US" dirty="0"/>
              <a:t>也被称为因果模型（</a:t>
            </a:r>
            <a:r>
              <a:rPr lang="en-US" altLang="zh-CN" dirty="0"/>
              <a:t>causal model</a:t>
            </a:r>
            <a:r>
              <a:rPr lang="zh-CN" altLang="en-US" dirty="0"/>
              <a:t>）或</a:t>
            </a:r>
            <a:r>
              <a:rPr lang="en-US" altLang="zh-CN" dirty="0" err="1"/>
              <a:t>Neyman</a:t>
            </a:r>
            <a:r>
              <a:rPr lang="en-US" altLang="zh-CN" dirty="0"/>
              <a:t>–Rubin</a:t>
            </a:r>
            <a:r>
              <a:rPr lang="zh-CN" altLang="en-US" dirty="0"/>
              <a:t>因果模型</a:t>
            </a:r>
            <a:endParaRPr lang="en-US" altLang="zh-CN" dirty="0"/>
          </a:p>
          <a:p>
            <a:pPr lvl="1"/>
            <a:r>
              <a:rPr lang="en-US" altLang="zh-CN" dirty="0"/>
              <a:t>Jerzy </a:t>
            </a:r>
            <a:r>
              <a:rPr lang="en-US" altLang="zh-CN" dirty="0" err="1"/>
              <a:t>Neyman</a:t>
            </a:r>
            <a:r>
              <a:rPr lang="zh-CN" altLang="en-US" dirty="0"/>
              <a:t>在</a:t>
            </a:r>
            <a:r>
              <a:rPr lang="en-US" altLang="zh-CN" dirty="0"/>
              <a:t>1923</a:t>
            </a:r>
            <a:r>
              <a:rPr lang="zh-CN" altLang="en-US" dirty="0"/>
              <a:t>年博士论文中</a:t>
            </a:r>
            <a:r>
              <a:rPr lang="en-US" altLang="zh-CN" dirty="0"/>
              <a:t>(</a:t>
            </a:r>
            <a:r>
              <a:rPr lang="zh-CN" altLang="en-US" dirty="0"/>
              <a:t>波兰语</a:t>
            </a:r>
            <a:r>
              <a:rPr lang="en-US" altLang="zh-CN" dirty="0"/>
              <a:t>)</a:t>
            </a:r>
            <a:r>
              <a:rPr lang="zh-CN" altLang="en-US" dirty="0"/>
              <a:t>提出的“潜在结果”（</a:t>
            </a:r>
            <a:r>
              <a:rPr lang="en-US" altLang="zh-CN" dirty="0"/>
              <a:t>potential outcome</a:t>
            </a:r>
            <a:r>
              <a:rPr lang="zh-CN" altLang="en-US" dirty="0"/>
              <a:t>）的概念</a:t>
            </a:r>
            <a:endParaRPr lang="en-US" altLang="zh-CN" dirty="0"/>
          </a:p>
          <a:p>
            <a:pPr lvl="1"/>
            <a:r>
              <a:rPr lang="zh-CN" altLang="en-US" dirty="0"/>
              <a:t>之后，</a:t>
            </a:r>
            <a:r>
              <a:rPr lang="en-US" altLang="zh-CN" dirty="0"/>
              <a:t>Donald Rubin</a:t>
            </a:r>
            <a:r>
              <a:rPr lang="zh-CN" altLang="en-US" dirty="0"/>
              <a:t>发展了“潜在结果”这一概念，并将其和缺失数据的理论联系在一起。</a:t>
            </a:r>
            <a:endParaRPr lang="zh-CN" altLang="en-US" dirty="0"/>
          </a:p>
          <a:p>
            <a:r>
              <a:rPr lang="zh-CN" altLang="en-US" dirty="0"/>
              <a:t>因果图</a:t>
            </a:r>
            <a:r>
              <a:rPr lang="en-US" altLang="zh-CN" dirty="0"/>
              <a:t>(causal diagram)</a:t>
            </a:r>
            <a:r>
              <a:rPr lang="zh-CN" altLang="en-US" dirty="0"/>
              <a:t>由</a:t>
            </a:r>
            <a:r>
              <a:rPr lang="en-US" altLang="zh-CN" dirty="0"/>
              <a:t>Judea Pearl</a:t>
            </a:r>
            <a:r>
              <a:rPr lang="zh-CN" altLang="en-US" dirty="0"/>
              <a:t>于 </a:t>
            </a:r>
            <a:r>
              <a:rPr lang="en-US" altLang="zh-CN" dirty="0"/>
              <a:t>1995</a:t>
            </a:r>
            <a:r>
              <a:rPr lang="zh-CN" altLang="en-US" dirty="0"/>
              <a:t>年提出。</a:t>
            </a:r>
            <a:endParaRPr lang="zh-CN" altLang="en-US" dirty="0"/>
          </a:p>
          <a:p>
            <a:r>
              <a:rPr lang="zh-CN" altLang="en-US" dirty="0"/>
              <a:t>每个结构因果模型𝑀都与一个因果图𝐺相对应</a:t>
            </a:r>
            <a:endParaRPr lang="zh-CN" altLang="en-US" dirty="0"/>
          </a:p>
          <a:p>
            <a:endParaRPr lang="zh-CN" alt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因果推理的层级</a:t>
            </a:r>
            <a:endParaRPr lang="zh-CN" altLang="en-US" dirty="0"/>
          </a:p>
        </p:txBody>
      </p:sp>
      <p:sp>
        <p:nvSpPr>
          <p:cNvPr id="3" name="内容占位符 2"/>
          <p:cNvSpPr>
            <a:spLocks noGrp="1"/>
          </p:cNvSpPr>
          <p:nvPr>
            <p:ph idx="1"/>
          </p:nvPr>
        </p:nvSpPr>
        <p:spPr/>
        <p:txBody>
          <a:bodyPr/>
          <a:lstStyle/>
          <a:p>
            <a:r>
              <a:rPr lang="en-US" altLang="zh-CN" dirty="0"/>
              <a:t>Actions: B will be true if we do A.			</a:t>
            </a:r>
            <a:endParaRPr lang="en-US" altLang="zh-CN" dirty="0"/>
          </a:p>
          <a:p>
            <a:r>
              <a:rPr lang="en-US" altLang="zh-CN" dirty="0"/>
              <a:t>Counterfactuals: B would be different if A were true </a:t>
            </a:r>
            <a:endParaRPr lang="en-US" altLang="zh-CN" dirty="0"/>
          </a:p>
          <a:p>
            <a:endParaRPr lang="zh-CN" altLang="en-US" dirty="0"/>
          </a:p>
        </p:txBody>
      </p:sp>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nvGraphicFramePr>
            <p:xfrm>
              <a:off x="394445" y="2581301"/>
              <a:ext cx="11403108" cy="2956560"/>
            </p:xfrm>
            <a:graphic>
              <a:graphicData uri="http://schemas.openxmlformats.org/drawingml/2006/table">
                <a:tbl>
                  <a:tblPr firstRow="1" bandRow="1">
                    <a:tableStyleId>{5C22544A-7EE6-4342-B048-85BDC9FD1C3A}</a:tableStyleId>
                  </a:tblPr>
                  <a:tblGrid>
                    <a:gridCol w="2989457"/>
                    <a:gridCol w="3489649"/>
                    <a:gridCol w="4924002"/>
                  </a:tblGrid>
                  <a:tr h="617220">
                    <a:tc>
                      <a:txBody>
                        <a:bodyPr/>
                        <a:lstStyle/>
                        <a:p>
                          <a:pPr algn="ctr"/>
                          <a:r>
                            <a:rPr lang="zh-CN" altLang="en-US" sz="2800" b="1"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可观测性问题</a:t>
                          </a:r>
                          <a:endParaRPr lang="zh-CN" altLang="en-US" sz="2800" b="1"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800" b="0" dirty="0">
                              <a:solidFill>
                                <a:schemeClr val="tx1"/>
                              </a:solidFill>
                              <a:latin typeface="Times New Roman" panose="02020603050405020304" pitchFamily="16" charset="0"/>
                              <a:cs typeface="Times New Roman" panose="02020603050405020304" pitchFamily="16" charset="0"/>
                            </a:rPr>
                            <a:t>What if we see A </a:t>
                          </a:r>
                          <a:endParaRPr lang="en-US" altLang="zh-CN" sz="2800" b="0" dirty="0">
                            <a:solidFill>
                              <a:schemeClr val="tx1"/>
                            </a:solidFill>
                            <a:latin typeface="Times New Roman" panose="02020603050405020304" pitchFamily="16" charset="0"/>
                            <a:cs typeface="Times New Roman" panose="02020603050405020304" pitchFamily="16" charset="0"/>
                          </a:endParaRPr>
                        </a:p>
                      </a:txBody>
                      <a:tcPr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800" b="0" i="1" smtClean="0">
                                    <a:solidFill>
                                      <a:schemeClr val="tx1"/>
                                    </a:solidFill>
                                    <a:latin typeface="Cambria Math" panose="02040503050406030204"/>
                                  </a:rPr>
                                  <m:t>𝑃</m:t>
                                </m:r>
                                <m:r>
                                  <a:rPr lang="en-US" altLang="zh-CN" sz="2800" b="0" i="1" smtClean="0">
                                    <a:solidFill>
                                      <a:schemeClr val="tx1"/>
                                    </a:solidFill>
                                    <a:latin typeface="Cambria Math" panose="02040503050406030204"/>
                                  </a:rPr>
                                  <m:t>(</m:t>
                                </m:r>
                                <m:r>
                                  <a:rPr lang="en-US" altLang="zh-CN" sz="2800" b="0" i="1" smtClean="0">
                                    <a:solidFill>
                                      <a:schemeClr val="tx1"/>
                                    </a:solidFill>
                                    <a:latin typeface="Cambria Math" panose="02040503050406030204"/>
                                  </a:rPr>
                                  <m:t>𝑦</m:t>
                                </m:r>
                                <m:r>
                                  <a:rPr lang="en-US" altLang="zh-CN" sz="2800" b="0" i="1" smtClean="0">
                                    <a:solidFill>
                                      <a:schemeClr val="tx1"/>
                                    </a:solidFill>
                                    <a:latin typeface="Cambria Math" panose="02040503050406030204"/>
                                  </a:rPr>
                                  <m:t>|</m:t>
                                </m:r>
                                <m:r>
                                  <a:rPr lang="en-US" altLang="zh-CN" sz="2800" b="0" i="1" smtClean="0">
                                    <a:solidFill>
                                      <a:schemeClr val="tx1"/>
                                    </a:solidFill>
                                    <a:latin typeface="Cambria Math" panose="02040503050406030204"/>
                                  </a:rPr>
                                  <m:t>𝐴</m:t>
                                </m:r>
                                <m:r>
                                  <a:rPr lang="en-US" altLang="zh-CN" sz="2800" b="0" i="1" smtClean="0">
                                    <a:solidFill>
                                      <a:schemeClr val="tx1"/>
                                    </a:solidFill>
                                    <a:latin typeface="Cambria Math" panose="02040503050406030204"/>
                                  </a:rPr>
                                  <m:t>)</m:t>
                                </m:r>
                              </m:oMath>
                            </m:oMathPara>
                          </a14:m>
                          <a:endParaRPr lang="zh-CN" altLang="en-US" sz="2800" b="0" dirty="0">
                            <a:solidFill>
                              <a:schemeClr val="tx1"/>
                            </a:solidFill>
                            <a:latin typeface="Times New Roman" panose="02020603050405020304" pitchFamily="16" charset="0"/>
                            <a:cs typeface="Times New Roman" panose="02020603050405020304" pitchFamily="16" charset="0"/>
                          </a:endParaRPr>
                        </a:p>
                      </a:txBody>
                      <a:tcPr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617220">
                    <a:tc>
                      <a:txBody>
                        <a:bodyPr/>
                        <a:lstStyle/>
                        <a:p>
                          <a:pPr algn="ctr"/>
                          <a:r>
                            <a:rPr lang="zh-CN" altLang="en-US" sz="2800" b="1"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决策行动问题</a:t>
                          </a:r>
                          <a:endParaRPr lang="zh-CN" altLang="en-US" sz="2800" b="1"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800" b="0" dirty="0">
                              <a:solidFill>
                                <a:schemeClr val="tx1"/>
                              </a:solidFill>
                              <a:latin typeface="Times New Roman" panose="02020603050405020304" pitchFamily="16" charset="0"/>
                              <a:cs typeface="Times New Roman" panose="02020603050405020304" pitchFamily="16" charset="0"/>
                            </a:rPr>
                            <a:t>What</a:t>
                          </a:r>
                          <a:r>
                            <a:rPr lang="en-US" altLang="zh-CN" sz="2800" b="0" baseline="0" dirty="0">
                              <a:solidFill>
                                <a:schemeClr val="tx1"/>
                              </a:solidFill>
                              <a:latin typeface="Times New Roman" panose="02020603050405020304" pitchFamily="16" charset="0"/>
                              <a:cs typeface="Times New Roman" panose="02020603050405020304" pitchFamily="16" charset="0"/>
                            </a:rPr>
                            <a:t> if we do A</a:t>
                          </a:r>
                          <a:endParaRPr lang="zh-CN" altLang="en-US" sz="2800" b="0" dirty="0">
                            <a:solidFill>
                              <a:schemeClr val="tx1"/>
                            </a:solidFill>
                            <a:latin typeface="Times New Roman" panose="02020603050405020304" pitchFamily="16" charset="0"/>
                            <a:cs typeface="Times New Roman" panose="02020603050405020304" pitchFamily="16" charset="0"/>
                          </a:endParaRPr>
                        </a:p>
                      </a:txBody>
                      <a:tcPr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en-US" altLang="zh-CN" sz="2800" b="0" i="1" smtClean="0">
                                    <a:solidFill>
                                      <a:schemeClr val="tx1"/>
                                    </a:solidFill>
                                    <a:latin typeface="Cambria Math" panose="02040503050406030204"/>
                                  </a:rPr>
                                  <m:t>𝑃</m:t>
                                </m:r>
                                <m:r>
                                  <a:rPr lang="en-US" altLang="zh-CN" sz="2800" b="0" i="1" smtClean="0">
                                    <a:solidFill>
                                      <a:schemeClr val="tx1"/>
                                    </a:solidFill>
                                    <a:latin typeface="Cambria Math" panose="02040503050406030204"/>
                                  </a:rPr>
                                  <m:t>(</m:t>
                                </m:r>
                                <m:r>
                                  <a:rPr lang="en-US" altLang="zh-CN" sz="2800" b="0" i="1" smtClean="0">
                                    <a:solidFill>
                                      <a:schemeClr val="tx1"/>
                                    </a:solidFill>
                                    <a:latin typeface="Cambria Math" panose="02040503050406030204"/>
                                  </a:rPr>
                                  <m:t>𝑦</m:t>
                                </m:r>
                                <m:r>
                                  <a:rPr lang="en-US" altLang="zh-CN" sz="2800" b="0" i="1" smtClean="0">
                                    <a:solidFill>
                                      <a:schemeClr val="tx1"/>
                                    </a:solidFill>
                                    <a:latin typeface="Cambria Math" panose="02040503050406030204"/>
                                  </a:rPr>
                                  <m:t>|</m:t>
                                </m:r>
                                <m:r>
                                  <a:rPr lang="en-US" altLang="zh-CN" sz="2800" b="0" i="1" smtClean="0">
                                    <a:solidFill>
                                      <a:schemeClr val="tx1"/>
                                    </a:solidFill>
                                    <a:latin typeface="Cambria Math" panose="02040503050406030204"/>
                                  </a:rPr>
                                  <m:t>𝑑𝑜</m:t>
                                </m:r>
                                <m:r>
                                  <a:rPr lang="en-US" altLang="zh-CN" sz="2800" b="0" i="1" smtClean="0">
                                    <a:solidFill>
                                      <a:schemeClr val="tx1"/>
                                    </a:solidFill>
                                    <a:latin typeface="Cambria Math" panose="02040503050406030204"/>
                                  </a:rPr>
                                  <m:t>(</m:t>
                                </m:r>
                                <m:r>
                                  <a:rPr lang="en-US" altLang="zh-CN" sz="2800" b="0" i="1" smtClean="0">
                                    <a:solidFill>
                                      <a:schemeClr val="tx1"/>
                                    </a:solidFill>
                                    <a:latin typeface="Cambria Math" panose="02040503050406030204"/>
                                  </a:rPr>
                                  <m:t>𝐴</m:t>
                                </m:r>
                                <m:r>
                                  <a:rPr lang="en-US" altLang="zh-CN" sz="2800" b="0" i="1" smtClean="0">
                                    <a:solidFill>
                                      <a:schemeClr val="tx1"/>
                                    </a:solidFill>
                                    <a:latin typeface="Cambria Math" panose="02040503050406030204"/>
                                  </a:rPr>
                                  <m:t>))</m:t>
                                </m:r>
                              </m:oMath>
                            </m:oMathPara>
                          </a14:m>
                          <a:endParaRPr lang="en-US" altLang="zh-CN" sz="2800" b="0" dirty="0">
                            <a:solidFill>
                              <a:schemeClr val="tx1"/>
                            </a:solidFill>
                            <a:latin typeface="Times New Roman" panose="02020603050405020304" pitchFamily="16" charset="0"/>
                            <a:cs typeface="Times New Roman" panose="02020603050405020304" pitchFamily="16" charset="0"/>
                          </a:endParaRPr>
                        </a:p>
                        <a:p>
                          <a:pPr marL="0" marR="0" indent="0" algn="ctr" defTabSz="914400" rtl="0" eaLnBrk="1" fontAlgn="auto" latinLnBrk="0" hangingPunct="1">
                            <a:lnSpc>
                              <a:spcPct val="100000"/>
                            </a:lnSpc>
                            <a:spcBef>
                              <a:spcPts val="0"/>
                            </a:spcBef>
                            <a:spcAft>
                              <a:spcPts val="0"/>
                            </a:spcAft>
                            <a:buClrTx/>
                            <a:buSzTx/>
                            <a:buFontTx/>
                            <a:buNone/>
                            <a:defRPr/>
                          </a:pPr>
                          <a:r>
                            <a:rPr lang="zh-CN" altLang="en-US"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（如果采取</a:t>
                          </a:r>
                          <a:r>
                            <a:rPr lang="en-US" altLang="zh-CN"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A</a:t>
                          </a:r>
                          <a:r>
                            <a:rPr lang="zh-CN" altLang="en-US"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行为，则</a:t>
                          </a:r>
                          <a:r>
                            <a:rPr lang="en-US" altLang="zh-CN"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B</a:t>
                          </a:r>
                          <a:r>
                            <a:rPr lang="zh-CN" altLang="en-US"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真）</a:t>
                          </a:r>
                          <a:endParaRPr lang="zh-CN" altLang="en-US" sz="2800" b="0" dirty="0">
                            <a:solidFill>
                              <a:schemeClr val="tx1"/>
                            </a:solidFill>
                            <a:latin typeface="Times New Roman" panose="02020603050405020304" pitchFamily="16" charset="0"/>
                            <a:cs typeface="Times New Roman" panose="02020603050405020304" pitchFamily="16" charset="0"/>
                          </a:endParaRPr>
                        </a:p>
                      </a:txBody>
                      <a:tcPr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617220">
                    <a:tc>
                      <a:txBody>
                        <a:bodyPr/>
                        <a:lstStyle/>
                        <a:p>
                          <a:pPr algn="ctr"/>
                          <a:r>
                            <a:rPr lang="zh-CN" altLang="en-US" sz="2800" b="1"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反事实问题</a:t>
                          </a:r>
                          <a:r>
                            <a:rPr lang="en-US" altLang="zh-CN" sz="2800" b="1"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(Counterfactual)</a:t>
                          </a:r>
                          <a:endParaRPr lang="en-US" altLang="zh-CN" sz="2800" b="1"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800" b="0" dirty="0">
                              <a:solidFill>
                                <a:schemeClr val="tx1"/>
                              </a:solidFill>
                              <a:latin typeface="Times New Roman" panose="02020603050405020304" pitchFamily="16" charset="0"/>
                              <a:cs typeface="Times New Roman" panose="02020603050405020304" pitchFamily="16" charset="0"/>
                            </a:rPr>
                            <a:t>What</a:t>
                          </a:r>
                          <a:r>
                            <a:rPr lang="en-US" altLang="zh-CN" sz="2800" b="0" baseline="0" dirty="0">
                              <a:solidFill>
                                <a:schemeClr val="tx1"/>
                              </a:solidFill>
                              <a:latin typeface="Times New Roman" panose="02020603050405020304" pitchFamily="16" charset="0"/>
                              <a:cs typeface="Times New Roman" panose="02020603050405020304" pitchFamily="16" charset="0"/>
                            </a:rPr>
                            <a:t> if we did things differently</a:t>
                          </a:r>
                          <a:endParaRPr lang="zh-CN" altLang="en-US" sz="2800" b="0" dirty="0">
                            <a:solidFill>
                              <a:schemeClr val="tx1"/>
                            </a:solidFill>
                            <a:latin typeface="Times New Roman" panose="02020603050405020304" pitchFamily="16" charset="0"/>
                            <a:cs typeface="Times New Roman" panose="02020603050405020304" pitchFamily="16" charset="0"/>
                          </a:endParaRPr>
                        </a:p>
                      </a:txBody>
                      <a:tcPr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en-US" altLang="zh-CN" sz="2800" b="0" i="1" smtClean="0">
                                    <a:solidFill>
                                      <a:schemeClr val="tx1"/>
                                    </a:solidFill>
                                    <a:latin typeface="Cambria Math" panose="02040503050406030204"/>
                                  </a:rPr>
                                  <m:t>𝑃</m:t>
                                </m:r>
                                <m:r>
                                  <a:rPr lang="en-US" altLang="zh-CN" sz="2800" b="0" i="1" smtClean="0">
                                    <a:solidFill>
                                      <a:schemeClr val="tx1"/>
                                    </a:solidFill>
                                    <a:latin typeface="Cambria Math" panose="02040503050406030204"/>
                                  </a:rPr>
                                  <m:t>(</m:t>
                                </m:r>
                                <m:sSup>
                                  <m:sSupPr>
                                    <m:ctrlPr>
                                      <a:rPr lang="en-US" altLang="zh-CN" sz="2800" b="0" i="1" smtClean="0">
                                        <a:solidFill>
                                          <a:schemeClr val="tx1"/>
                                        </a:solidFill>
                                        <a:latin typeface="Cambria Math" panose="02040503050406030204" pitchFamily="18" charset="0"/>
                                      </a:rPr>
                                    </m:ctrlPr>
                                  </m:sSupPr>
                                  <m:e>
                                    <m:r>
                                      <a:rPr lang="en-US" altLang="zh-CN" sz="2800" b="0" i="1" smtClean="0">
                                        <a:solidFill>
                                          <a:schemeClr val="tx1"/>
                                        </a:solidFill>
                                        <a:latin typeface="Cambria Math" panose="02040503050406030204"/>
                                      </a:rPr>
                                      <m:t>𝑦</m:t>
                                    </m:r>
                                  </m:e>
                                  <m:sup>
                                    <m:r>
                                      <a:rPr lang="en-US" altLang="zh-CN" sz="2800" b="0" i="1" smtClean="0">
                                        <a:solidFill>
                                          <a:schemeClr val="tx1"/>
                                        </a:solidFill>
                                        <a:latin typeface="Cambria Math" panose="02040503050406030204"/>
                                      </a:rPr>
                                      <m:t>′</m:t>
                                    </m:r>
                                  </m:sup>
                                </m:sSup>
                                <m:r>
                                  <a:rPr lang="en-US" altLang="zh-CN" sz="2800" b="0" i="1" smtClean="0">
                                    <a:solidFill>
                                      <a:schemeClr val="tx1"/>
                                    </a:solidFill>
                                    <a:latin typeface="Cambria Math" panose="02040503050406030204"/>
                                  </a:rPr>
                                  <m:t>|</m:t>
                                </m:r>
                                <m:r>
                                  <a:rPr lang="en-US" altLang="zh-CN" sz="2800" b="0" i="1" smtClean="0">
                                    <a:solidFill>
                                      <a:schemeClr val="tx1"/>
                                    </a:solidFill>
                                    <a:latin typeface="Cambria Math" panose="02040503050406030204"/>
                                  </a:rPr>
                                  <m:t>𝐴</m:t>
                                </m:r>
                                <m:r>
                                  <a:rPr lang="en-US" altLang="zh-CN" sz="2800" b="0" i="1" smtClean="0">
                                    <a:solidFill>
                                      <a:schemeClr val="tx1"/>
                                    </a:solidFill>
                                    <a:latin typeface="Cambria Math" panose="02040503050406030204"/>
                                  </a:rPr>
                                  <m:t>)</m:t>
                                </m:r>
                              </m:oMath>
                            </m:oMathPara>
                          </a14:m>
                          <a:endParaRPr lang="zh-CN" altLang="en-US" sz="2800" b="0" dirty="0">
                            <a:solidFill>
                              <a:schemeClr val="tx1"/>
                            </a:solidFill>
                            <a:latin typeface="Times New Roman" panose="02020603050405020304" pitchFamily="16" charset="0"/>
                            <a:cs typeface="Times New Roman" panose="02020603050405020304" pitchFamily="16" charset="0"/>
                          </a:endParaRPr>
                        </a:p>
                        <a:p>
                          <a:pPr marL="0" marR="0" indent="0" algn="ctr" defTabSz="685800" rtl="0" eaLnBrk="1" fontAlgn="auto" latinLnBrk="0" hangingPunct="1">
                            <a:lnSpc>
                              <a:spcPct val="100000"/>
                            </a:lnSpc>
                            <a:spcBef>
                              <a:spcPts val="0"/>
                            </a:spcBef>
                            <a:spcAft>
                              <a:spcPts val="0"/>
                            </a:spcAft>
                            <a:buClrTx/>
                            <a:buSzTx/>
                            <a:buFontTx/>
                            <a:buNone/>
                            <a:defRPr/>
                          </a:pPr>
                          <a:r>
                            <a:rPr lang="zh-CN" altLang="en-US"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（如果</a:t>
                          </a:r>
                          <a:r>
                            <a:rPr lang="en-US" altLang="zh-CN"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A</a:t>
                          </a:r>
                          <a:r>
                            <a:rPr lang="zh-CN" altLang="en-US"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为真，则</a:t>
                          </a:r>
                          <a:r>
                            <a:rPr lang="en-US" altLang="zh-CN"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B</a:t>
                          </a:r>
                          <a:r>
                            <a:rPr lang="zh-CN" altLang="en-US"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rPr>
                            <a:t>将不同）</a:t>
                          </a:r>
                          <a:endParaRPr lang="zh-CN" altLang="en-US" sz="2800" b="0" dirty="0">
                            <a:solidFill>
                              <a:schemeClr val="tx1"/>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42900">
                    <a:tc gridSpan="3">
                      <a:txBody>
                        <a:bodyPr/>
                        <a:lstStyle/>
                        <a:p>
                          <a:pPr algn="ctr"/>
                          <a:r>
                            <a:rPr lang="en-US" altLang="zh-CN" sz="2800" b="0" dirty="0">
                              <a:solidFill>
                                <a:schemeClr val="tx1"/>
                              </a:solidFill>
                              <a:latin typeface="Times New Roman" panose="02020603050405020304" pitchFamily="16" charset="0"/>
                              <a:cs typeface="Times New Roman" panose="02020603050405020304" pitchFamily="16" charset="0"/>
                            </a:rPr>
                            <a:t>Options: with what probability</a:t>
                          </a:r>
                          <a:endParaRPr lang="zh-CN" altLang="en-US" sz="2800" b="0" dirty="0">
                            <a:solidFill>
                              <a:schemeClr val="tx1"/>
                            </a:solidFill>
                            <a:latin typeface="Times New Roman" panose="02020603050405020304" pitchFamily="16" charset="0"/>
                            <a:cs typeface="Times New Roman" panose="02020603050405020304" pitchFamily="16" charset="0"/>
                          </a:endParaRPr>
                        </a:p>
                      </a:txBody>
                      <a:tcPr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tc>
                    <a:tc hMerge="1">
                      <a:tcPr/>
                    </a:tc>
                  </a:tr>
                </a:tbl>
              </a:graphicData>
            </a:graphic>
          </p:graphicFrame>
        </mc:Choice>
        <mc:Fallback xmlns="">
          <p:graphicFrame>
            <p:nvGraphicFramePr>
              <p:cNvPr id="4" name="表格 3"/>
              <p:cNvGraphicFramePr>
                <a:graphicFrameLocks noGrp="1"/>
              </p:cNvGraphicFramePr>
              <p:nvPr/>
            </p:nvGraphicFramePr>
            <p:xfrm>
              <a:off x="394445" y="2581301"/>
              <a:ext cx="11403108" cy="2956560"/>
            </p:xfrm>
            <a:graphic>
              <a:graphicData uri="http://schemas.openxmlformats.org/drawingml/2006/table">
                <a:tbl>
                  <a:tblPr firstRow="1" bandRow="1">
                    <a:tableStyleId>{5C22544A-7EE6-4342-B048-85BDC9FD1C3A}</a:tableStyleId>
                  </a:tblPr>
                  <a:tblGrid>
                    <a:gridCol w="2989457"/>
                    <a:gridCol w="3489649"/>
                    <a:gridCol w="4924002"/>
                  </a:tblGrid>
                  <a:tr h="617220">
                    <a:tc>
                      <a:txBody>
                        <a:bodyPr/>
                        <a:lstStyle/>
                        <a:p>
                          <a:pPr algn="ctr"/>
                          <a:r>
                            <a:rPr lang="zh-CN" altLang="en-US" sz="2800" b="1"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可观测性问题</a:t>
                          </a:r>
                          <a:endParaRPr lang="zh-CN" altLang="en-US" sz="2800" b="1"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800" b="0" dirty="0">
                              <a:solidFill>
                                <a:schemeClr val="tx1"/>
                              </a:solidFill>
                              <a:latin typeface="Times New Roman" panose="02020603050405020304" pitchFamily="16" charset="0"/>
                              <a:cs typeface="Times New Roman" panose="02020603050405020304" pitchFamily="16" charset="0"/>
                            </a:rPr>
                            <a:t>What if we see A </a:t>
                          </a:r>
                          <a:endParaRPr lang="en-US" altLang="zh-CN" sz="2800" b="0" dirty="0">
                            <a:solidFill>
                              <a:schemeClr val="tx1"/>
                            </a:solidFill>
                            <a:latin typeface="Times New Roman" panose="02020603050405020304" pitchFamily="16" charset="0"/>
                            <a:cs typeface="Times New Roman" panose="02020603050405020304" pitchFamily="16" charset="0"/>
                          </a:endParaRPr>
                        </a:p>
                      </a:txBody>
                      <a:tcPr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r h="922020">
                    <a:tc>
                      <a:txBody>
                        <a:bodyPr/>
                        <a:lstStyle/>
                        <a:p>
                          <a:pPr algn="ctr"/>
                          <a:r>
                            <a:rPr lang="zh-CN" altLang="en-US" sz="2800" b="1"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决策行动问题</a:t>
                          </a:r>
                          <a:endParaRPr lang="zh-CN" altLang="en-US" sz="2800" b="1"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800" b="0" dirty="0">
                              <a:solidFill>
                                <a:schemeClr val="tx1"/>
                              </a:solidFill>
                              <a:latin typeface="Times New Roman" panose="02020603050405020304" pitchFamily="16" charset="0"/>
                              <a:cs typeface="Times New Roman" panose="02020603050405020304" pitchFamily="16" charset="0"/>
                            </a:rPr>
                            <a:t>What</a:t>
                          </a:r>
                          <a:r>
                            <a:rPr lang="en-US" altLang="zh-CN" sz="2800" b="0" baseline="0" dirty="0">
                              <a:solidFill>
                                <a:schemeClr val="tx1"/>
                              </a:solidFill>
                              <a:latin typeface="Times New Roman" panose="02020603050405020304" pitchFamily="16" charset="0"/>
                              <a:cs typeface="Times New Roman" panose="02020603050405020304" pitchFamily="16" charset="0"/>
                            </a:rPr>
                            <a:t> if we do A</a:t>
                          </a:r>
                          <a:endParaRPr lang="zh-CN" altLang="en-US" sz="2800" b="0" dirty="0">
                            <a:solidFill>
                              <a:schemeClr val="tx1"/>
                            </a:solidFill>
                            <a:latin typeface="Times New Roman" panose="02020603050405020304" pitchFamily="16" charset="0"/>
                            <a:cs typeface="Times New Roman" panose="02020603050405020304" pitchFamily="16" charset="0"/>
                          </a:endParaRPr>
                        </a:p>
                      </a:txBody>
                      <a:tcPr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r h="922020">
                    <a:tc>
                      <a:txBody>
                        <a:bodyPr/>
                        <a:lstStyle/>
                        <a:p>
                          <a:pPr algn="ctr"/>
                          <a:r>
                            <a:rPr lang="zh-CN" altLang="en-US" sz="2800" b="1"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反事实问题</a:t>
                          </a:r>
                          <a:r>
                            <a:rPr lang="en-US" altLang="zh-CN" sz="2800" b="1"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rPr>
                            <a:t>(Counterfactual)</a:t>
                          </a:r>
                          <a:endParaRPr lang="en-US" altLang="zh-CN" sz="2800" b="1"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endParaRPr>
                        </a:p>
                      </a:txBody>
                      <a:tcPr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800" b="0" dirty="0">
                              <a:solidFill>
                                <a:schemeClr val="tx1"/>
                              </a:solidFill>
                              <a:latin typeface="Times New Roman" panose="02020603050405020304" pitchFamily="16" charset="0"/>
                              <a:cs typeface="Times New Roman" panose="02020603050405020304" pitchFamily="16" charset="0"/>
                            </a:rPr>
                            <a:t>What</a:t>
                          </a:r>
                          <a:r>
                            <a:rPr lang="en-US" altLang="zh-CN" sz="2800" b="0" baseline="0" dirty="0">
                              <a:solidFill>
                                <a:schemeClr val="tx1"/>
                              </a:solidFill>
                              <a:latin typeface="Times New Roman" panose="02020603050405020304" pitchFamily="16" charset="0"/>
                              <a:cs typeface="Times New Roman" panose="02020603050405020304" pitchFamily="16" charset="0"/>
                            </a:rPr>
                            <a:t> if we did things differently</a:t>
                          </a:r>
                          <a:endParaRPr lang="zh-CN" altLang="en-US" sz="2800" b="0" dirty="0">
                            <a:solidFill>
                              <a:schemeClr val="tx1"/>
                            </a:solidFill>
                            <a:latin typeface="Times New Roman" panose="02020603050405020304" pitchFamily="16" charset="0"/>
                            <a:cs typeface="Times New Roman" panose="02020603050405020304" pitchFamily="16" charset="0"/>
                          </a:endParaRPr>
                        </a:p>
                      </a:txBody>
                      <a:tcPr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r h="342900">
                    <a:tc gridSpan="3">
                      <a:txBody>
                        <a:bodyPr/>
                        <a:lstStyle/>
                        <a:p>
                          <a:pPr algn="ctr"/>
                          <a:r>
                            <a:rPr lang="en-US" altLang="zh-CN" sz="2800" b="0" dirty="0">
                              <a:solidFill>
                                <a:schemeClr val="tx1"/>
                              </a:solidFill>
                              <a:latin typeface="Times New Roman" panose="02020603050405020304" pitchFamily="16" charset="0"/>
                              <a:cs typeface="Times New Roman" panose="02020603050405020304" pitchFamily="16" charset="0"/>
                            </a:rPr>
                            <a:t>Options: with what probability</a:t>
                          </a:r>
                          <a:endParaRPr lang="zh-CN" altLang="en-US" sz="2800" b="0" dirty="0">
                            <a:solidFill>
                              <a:schemeClr val="tx1"/>
                            </a:solidFill>
                            <a:latin typeface="Times New Roman" panose="02020603050405020304" pitchFamily="16" charset="0"/>
                            <a:cs typeface="Times New Roman" panose="02020603050405020304" pitchFamily="16" charset="0"/>
                          </a:endParaRPr>
                        </a:p>
                      </a:txBody>
                      <a:tcPr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tc>
                    <a:tc hMerge="1">
                      <a:tcPr/>
                    </a:tc>
                  </a:tr>
                </a:tbl>
              </a:graphicData>
            </a:graphic>
          </p:graphicFrame>
        </mc:Fallback>
      </mc:AlternateContent>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latin typeface="Times New Roman" panose="02020603050405020304" pitchFamily="16" charset="0"/>
                <a:cs typeface="Times New Roman" panose="02020603050405020304" pitchFamily="16" charset="0"/>
              </a:rPr>
              <a:t>因果推理</a:t>
            </a:r>
            <a:r>
              <a:rPr lang="zh-CN" altLang="en-US" dirty="0">
                <a:latin typeface="Times New Roman" panose="02020603050405020304" pitchFamily="16" charset="0"/>
                <a:cs typeface="Times New Roman" panose="02020603050405020304" pitchFamily="16" charset="0"/>
              </a:rPr>
              <a:t>：</a:t>
            </a:r>
            <a:r>
              <a:rPr lang="zh-CN" altLang="zh-CN" dirty="0">
                <a:latin typeface="Times New Roman" panose="02020603050405020304" pitchFamily="16" charset="0"/>
                <a:cs typeface="Times New Roman" panose="02020603050405020304" pitchFamily="16" charset="0"/>
              </a:rPr>
              <a:t>有向无环图</a:t>
            </a:r>
            <a:endParaRPr lang="zh-CN" altLang="en-US" dirty="0"/>
          </a:p>
        </p:txBody>
      </p:sp>
      <p:sp>
        <p:nvSpPr>
          <p:cNvPr id="3" name="内容占位符 2"/>
          <p:cNvSpPr>
            <a:spLocks noGrp="1"/>
          </p:cNvSpPr>
          <p:nvPr>
            <p:ph idx="1"/>
          </p:nvPr>
        </p:nvSpPr>
        <p:spPr/>
        <p:txBody>
          <a:bodyPr/>
          <a:lstStyle/>
          <a:p>
            <a:r>
              <a:rPr lang="zh-CN" altLang="en-US" dirty="0"/>
              <a:t>有向无环图</a:t>
            </a:r>
            <a:r>
              <a:rPr lang="en-US" altLang="zh-CN" dirty="0"/>
              <a:t>(directed acyclic graphs, DAG)</a:t>
            </a:r>
            <a:endParaRPr lang="en-US" altLang="zh-CN" dirty="0"/>
          </a:p>
          <a:p>
            <a:pPr lvl="1"/>
            <a:r>
              <a:rPr lang="zh-CN" altLang="en-US" dirty="0"/>
              <a:t>一个无回路的有向图，即从图中任意一个节点出发经过任意条边，均无法回到该节点。刻画了图中所有节点之间的依赖关系。</a:t>
            </a:r>
            <a:endParaRPr lang="zh-CN" altLang="en-US" dirty="0"/>
          </a:p>
          <a:p>
            <a:r>
              <a:rPr lang="en-US" altLang="zh-CN" dirty="0"/>
              <a:t>DAG </a:t>
            </a:r>
            <a:r>
              <a:rPr lang="zh-CN" altLang="en-US" dirty="0"/>
              <a:t>可用于描述数据的生成机制</a:t>
            </a:r>
            <a:endParaRPr lang="en-US" altLang="zh-CN" dirty="0"/>
          </a:p>
          <a:p>
            <a:pPr lvl="1"/>
            <a:r>
              <a:rPr lang="zh-CN" altLang="en-US" dirty="0"/>
              <a:t>这样描述变量联合分布或者数据生成机制的模型，被称为 “贝叶斯网络”（</a:t>
            </a:r>
            <a:r>
              <a:rPr lang="en-US" altLang="zh-CN" dirty="0"/>
              <a:t>Bayesian network</a:t>
            </a:r>
            <a:r>
              <a:rPr lang="zh-CN" altLang="en-US" dirty="0"/>
              <a:t>） </a:t>
            </a:r>
            <a:endParaRPr lang="zh-CN" alt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因果推理</a:t>
            </a:r>
            <a:r>
              <a:rPr lang="zh-CN" altLang="en-US" dirty="0"/>
              <a:t>：</a:t>
            </a:r>
            <a:r>
              <a:rPr lang="zh-CN" altLang="zh-CN" dirty="0"/>
              <a:t>有向无环图</a:t>
            </a:r>
            <a:r>
              <a:rPr lang="zh-CN" altLang="en-US" dirty="0"/>
              <a:t>（</a:t>
            </a:r>
            <a:r>
              <a:rPr lang="en-US" altLang="zh-CN" dirty="0"/>
              <a:t>DAG</a:t>
            </a:r>
            <a:r>
              <a:rPr lang="zh-CN" altLang="en-US" dirty="0"/>
              <a:t>）</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a:t>对于任意的</a:t>
                </a:r>
                <a:r>
                  <a:rPr lang="en-US" altLang="zh-CN" dirty="0"/>
                  <a:t>DAG</a:t>
                </a:r>
                <a:r>
                  <a:rPr lang="zh-CN" altLang="en-US" dirty="0"/>
                  <a:t>，模型中𝑑个变量的联合概率分布由每个节点与其父节点之间条件概率𝑃</a:t>
                </a:r>
                <a:r>
                  <a:rPr lang="en-US" altLang="zh-CN" dirty="0"/>
                  <a:t>(</a:t>
                </a:r>
                <a:r>
                  <a:rPr lang="zh-CN" altLang="en-US" dirty="0"/>
                  <a:t>𝑐</a:t>
                </a:r>
                <a:r>
                  <a:rPr lang="en-US" altLang="zh-CN" dirty="0"/>
                  <a:t>ℎ</a:t>
                </a:r>
                <a:r>
                  <a:rPr lang="zh-CN" altLang="en-US" dirty="0"/>
                  <a:t>𝑖𝑙𝑑</a:t>
                </a:r>
                <a:r>
                  <a:rPr lang="en-US" altLang="zh-CN" dirty="0"/>
                  <a:t>|</a:t>
                </a:r>
                <a:r>
                  <a:rPr lang="zh-CN" altLang="en-US" dirty="0"/>
                  <a:t>𝑝𝑎𝑟𝑒𝑛𝑡𝑠</a:t>
                </a:r>
                <a:r>
                  <a:rPr lang="en-US" altLang="zh-CN" dirty="0"/>
                  <a:t>)</a:t>
                </a:r>
                <a:r>
                  <a:rPr lang="zh-CN" altLang="en-US" dirty="0"/>
                  <a:t>的乘积给出：</a:t>
                </a:r>
                <a:endParaRPr lang="en-US" altLang="zh-CN" dirty="0"/>
              </a:p>
              <a:p>
                <a:endParaRPr lang="en-US" altLang="zh-CN" dirty="0"/>
              </a:p>
              <a:p>
                <a:endParaRPr lang="en-US" altLang="zh-CN" dirty="0"/>
              </a:p>
              <a:p>
                <a:endParaRPr lang="en-US" altLang="zh-CN" dirty="0"/>
              </a:p>
              <a:p>
                <a:r>
                  <a:rPr lang="zh-CN" altLang="en-US" dirty="0"/>
                  <a:t>其中</a:t>
                </a:r>
                <a:r>
                  <a:rPr lang="zh-CN" altLang="zh-CN" dirty="0">
                    <a:latin typeface="Times New Roman" panose="02020603050405020304" pitchFamily="16" charset="0"/>
                    <a:cs typeface="Times New Roman" panose="02020603050405020304" pitchFamily="16" charset="0"/>
                  </a:rPr>
                  <a:t>，</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a:rPr>
                          <m:t>𝑥</m:t>
                        </m:r>
                      </m:e>
                      <m:sub>
                        <m:r>
                          <a:rPr lang="en-US" altLang="zh-CN" i="1">
                            <a:latin typeface="Cambria Math" panose="02040503050406030204"/>
                          </a:rPr>
                          <m:t>𝑝𝑎</m:t>
                        </m:r>
                        <m:r>
                          <a:rPr lang="en-US" altLang="zh-CN" i="1">
                            <a:latin typeface="Cambria Math" panose="02040503050406030204"/>
                          </a:rPr>
                          <m:t>(</m:t>
                        </m:r>
                        <m:r>
                          <a:rPr lang="en-US" altLang="zh-CN" i="1">
                            <a:latin typeface="Cambria Math" panose="02040503050406030204"/>
                          </a:rPr>
                          <m:t>𝑗</m:t>
                        </m:r>
                        <m:r>
                          <a:rPr lang="en-US" altLang="zh-CN" i="1">
                            <a:latin typeface="Cambria Math" panose="02040503050406030204"/>
                          </a:rPr>
                          <m:t>)</m:t>
                        </m:r>
                      </m:sub>
                    </m:sSub>
                  </m:oMath>
                </a14:m>
                <a:r>
                  <a:rPr lang="zh-CN" altLang="zh-CN" dirty="0">
                    <a:latin typeface="Times New Roman" panose="02020603050405020304" pitchFamily="16" charset="0"/>
                    <a:cs typeface="Times New Roman" panose="02020603050405020304" pitchFamily="16" charset="0"/>
                  </a:rPr>
                  <a:t>表示节点</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a:rPr>
                          <m:t>𝑥</m:t>
                        </m:r>
                      </m:e>
                      <m:sub>
                        <m:r>
                          <a:rPr lang="en-US" altLang="zh-CN" i="1">
                            <a:latin typeface="Cambria Math" panose="02040503050406030204"/>
                          </a:rPr>
                          <m:t>𝑗</m:t>
                        </m:r>
                      </m:sub>
                    </m:sSub>
                  </m:oMath>
                </a14:m>
                <a:r>
                  <a:rPr lang="zh-CN" altLang="zh-CN" dirty="0">
                    <a:latin typeface="Times New Roman" panose="02020603050405020304" pitchFamily="16" charset="0"/>
                    <a:cs typeface="Times New Roman" panose="02020603050405020304" pitchFamily="16" charset="0"/>
                  </a:rPr>
                  <a:t>的父节点集合（所有指向</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a:rPr>
                          <m:t>𝑥</m:t>
                        </m:r>
                      </m:e>
                      <m:sub>
                        <m:r>
                          <a:rPr lang="en-US" altLang="zh-CN" i="1">
                            <a:latin typeface="Cambria Math" panose="02040503050406030204"/>
                          </a:rPr>
                          <m:t>𝑗</m:t>
                        </m:r>
                      </m:sub>
                    </m:sSub>
                  </m:oMath>
                </a14:m>
                <a:r>
                  <a:rPr lang="zh-CN" altLang="zh-CN" dirty="0">
                    <a:latin typeface="Times New Roman" panose="02020603050405020304" pitchFamily="16" charset="0"/>
                    <a:cs typeface="Times New Roman" panose="02020603050405020304" pitchFamily="16" charset="0"/>
                  </a:rPr>
                  <a:t>的节点）</a:t>
                </a:r>
                <a:endParaRPr lang="zh-CN" altLang="en-US"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p:cNvSpPr/>
              <p:nvPr/>
            </p:nvSpPr>
            <p:spPr>
              <a:xfrm>
                <a:off x="733212" y="2063133"/>
                <a:ext cx="10677763" cy="1905202"/>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4000" i="1">
                          <a:latin typeface="Cambria Math" panose="02040503050406030204"/>
                        </a:rPr>
                        <m:t>𝑃</m:t>
                      </m:r>
                      <m:d>
                        <m:dPr>
                          <m:ctrlPr>
                            <a:rPr lang="zh-CN" altLang="zh-CN" sz="4000" i="1">
                              <a:latin typeface="Cambria Math" panose="02040503050406030204" pitchFamily="18" charset="0"/>
                            </a:rPr>
                          </m:ctrlPr>
                        </m:dPr>
                        <m:e>
                          <m:sSub>
                            <m:sSubPr>
                              <m:ctrlPr>
                                <a:rPr lang="zh-CN" altLang="zh-CN" sz="4000" i="1">
                                  <a:latin typeface="Cambria Math" panose="02040503050406030204" pitchFamily="18" charset="0"/>
                                </a:rPr>
                              </m:ctrlPr>
                            </m:sSubPr>
                            <m:e>
                              <m:r>
                                <a:rPr lang="en-US" altLang="zh-CN" sz="4000" i="1">
                                  <a:latin typeface="Cambria Math" panose="02040503050406030204"/>
                                </a:rPr>
                                <m:t>𝑥</m:t>
                              </m:r>
                            </m:e>
                            <m:sub>
                              <m:r>
                                <a:rPr lang="en-US" altLang="zh-CN" sz="4000" i="1">
                                  <a:latin typeface="Cambria Math" panose="02040503050406030204"/>
                                </a:rPr>
                                <m:t>1</m:t>
                              </m:r>
                            </m:sub>
                          </m:sSub>
                          <m:r>
                            <a:rPr lang="en-US" altLang="zh-CN" sz="4000" i="1">
                              <a:latin typeface="Cambria Math" panose="02040503050406030204"/>
                            </a:rPr>
                            <m:t>, </m:t>
                          </m:r>
                          <m:sSub>
                            <m:sSubPr>
                              <m:ctrlPr>
                                <a:rPr lang="zh-CN" altLang="zh-CN" sz="4000" i="1">
                                  <a:latin typeface="Cambria Math" panose="02040503050406030204" pitchFamily="18" charset="0"/>
                                </a:rPr>
                              </m:ctrlPr>
                            </m:sSubPr>
                            <m:e>
                              <m:r>
                                <a:rPr lang="en-US" altLang="zh-CN" sz="4000" i="1">
                                  <a:latin typeface="Cambria Math" panose="02040503050406030204"/>
                                </a:rPr>
                                <m:t>𝑥</m:t>
                              </m:r>
                            </m:e>
                            <m:sub>
                              <m:r>
                                <a:rPr lang="en-US" altLang="zh-CN" sz="4000" i="1">
                                  <a:latin typeface="Cambria Math" panose="02040503050406030204"/>
                                </a:rPr>
                                <m:t>2</m:t>
                              </m:r>
                            </m:sub>
                          </m:sSub>
                          <m:r>
                            <a:rPr lang="en-US" altLang="zh-CN" sz="4000" i="1">
                              <a:latin typeface="Cambria Math" panose="02040503050406030204"/>
                            </a:rPr>
                            <m:t>, ⋯,</m:t>
                          </m:r>
                          <m:sSub>
                            <m:sSubPr>
                              <m:ctrlPr>
                                <a:rPr lang="zh-CN" altLang="zh-CN" sz="4000" i="1">
                                  <a:latin typeface="Cambria Math" panose="02040503050406030204" pitchFamily="18" charset="0"/>
                                </a:rPr>
                              </m:ctrlPr>
                            </m:sSubPr>
                            <m:e>
                              <m:r>
                                <a:rPr lang="en-US" altLang="zh-CN" sz="4000" i="1">
                                  <a:latin typeface="Cambria Math" panose="02040503050406030204"/>
                                </a:rPr>
                                <m:t>𝑥</m:t>
                              </m:r>
                            </m:e>
                            <m:sub>
                              <m:r>
                                <a:rPr lang="en-US" altLang="zh-CN" sz="4000" i="1">
                                  <a:latin typeface="Cambria Math" panose="02040503050406030204"/>
                                </a:rPr>
                                <m:t>𝑑</m:t>
                              </m:r>
                            </m:sub>
                          </m:sSub>
                        </m:e>
                      </m:d>
                      <m:r>
                        <a:rPr lang="en-US" altLang="zh-CN" sz="4000" i="1">
                          <a:latin typeface="Cambria Math" panose="02040503050406030204"/>
                        </a:rPr>
                        <m:t>=</m:t>
                      </m:r>
                      <m:nary>
                        <m:naryPr>
                          <m:chr m:val="∏"/>
                          <m:limLoc m:val="undOvr"/>
                          <m:ctrlPr>
                            <a:rPr lang="zh-CN" altLang="zh-CN" sz="4000" i="1">
                              <a:latin typeface="Cambria Math" panose="02040503050406030204" pitchFamily="18" charset="0"/>
                            </a:rPr>
                          </m:ctrlPr>
                        </m:naryPr>
                        <m:sub>
                          <m:r>
                            <a:rPr lang="en-US" altLang="zh-CN" sz="4000" i="1">
                              <a:latin typeface="Cambria Math" panose="02040503050406030204"/>
                            </a:rPr>
                            <m:t>𝑗</m:t>
                          </m:r>
                          <m:r>
                            <a:rPr lang="en-US" altLang="zh-CN" sz="4000" i="1">
                              <a:latin typeface="Cambria Math" panose="02040503050406030204"/>
                            </a:rPr>
                            <m:t>=</m:t>
                          </m:r>
                          <m:r>
                            <a:rPr lang="en-US" altLang="zh-CN" sz="4000" i="1">
                              <a:latin typeface="Cambria Math" panose="02040503050406030204"/>
                            </a:rPr>
                            <m:t>1</m:t>
                          </m:r>
                        </m:sub>
                        <m:sup>
                          <m:r>
                            <a:rPr lang="en-US" altLang="zh-CN" sz="4000" i="1">
                              <a:latin typeface="Cambria Math" panose="02040503050406030204"/>
                            </a:rPr>
                            <m:t>𝑑</m:t>
                          </m:r>
                        </m:sup>
                        <m:e>
                          <m:r>
                            <a:rPr lang="en-US" altLang="zh-CN" sz="4000" i="1">
                              <a:latin typeface="Cambria Math" panose="02040503050406030204"/>
                            </a:rPr>
                            <m:t>𝑃</m:t>
                          </m:r>
                          <m:r>
                            <a:rPr lang="en-US" altLang="zh-CN" sz="4000" i="1">
                              <a:latin typeface="Cambria Math" panose="02040503050406030204"/>
                            </a:rPr>
                            <m:t>(</m:t>
                          </m:r>
                          <m:sSub>
                            <m:sSubPr>
                              <m:ctrlPr>
                                <a:rPr lang="zh-CN" altLang="zh-CN" sz="4000" i="1">
                                  <a:latin typeface="Cambria Math" panose="02040503050406030204" pitchFamily="18" charset="0"/>
                                </a:rPr>
                              </m:ctrlPr>
                            </m:sSubPr>
                            <m:e>
                              <m:r>
                                <a:rPr lang="en-US" altLang="zh-CN" sz="4000" i="1">
                                  <a:latin typeface="Cambria Math" panose="02040503050406030204"/>
                                </a:rPr>
                                <m:t>𝑥</m:t>
                              </m:r>
                            </m:e>
                            <m:sub>
                              <m:r>
                                <a:rPr lang="en-US" altLang="zh-CN" sz="4000" i="1">
                                  <a:latin typeface="Cambria Math" panose="02040503050406030204"/>
                                </a:rPr>
                                <m:t>𝑗</m:t>
                              </m:r>
                            </m:sub>
                          </m:sSub>
                          <m:r>
                            <a:rPr lang="en-US" altLang="zh-CN" sz="4000" i="1">
                              <a:latin typeface="Cambria Math" panose="02040503050406030204"/>
                            </a:rPr>
                            <m:t>|</m:t>
                          </m:r>
                          <m:sSub>
                            <m:sSubPr>
                              <m:ctrlPr>
                                <a:rPr lang="zh-CN" altLang="zh-CN" sz="4000" i="1">
                                  <a:latin typeface="Cambria Math" panose="02040503050406030204" pitchFamily="18" charset="0"/>
                                </a:rPr>
                              </m:ctrlPr>
                            </m:sSubPr>
                            <m:e>
                              <m:r>
                                <a:rPr lang="en-US" altLang="zh-CN" sz="4000" i="1">
                                  <a:latin typeface="Cambria Math" panose="02040503050406030204"/>
                                </a:rPr>
                                <m:t>𝑥</m:t>
                              </m:r>
                            </m:e>
                            <m:sub>
                              <m:r>
                                <a:rPr lang="en-US" altLang="zh-CN" sz="4000" i="1">
                                  <a:latin typeface="Cambria Math" panose="02040503050406030204"/>
                                </a:rPr>
                                <m:t>𝑝𝑎</m:t>
                              </m:r>
                              <m:r>
                                <a:rPr lang="en-US" altLang="zh-CN" sz="4000" i="1">
                                  <a:latin typeface="Cambria Math" panose="02040503050406030204"/>
                                </a:rPr>
                                <m:t>(</m:t>
                              </m:r>
                              <m:r>
                                <a:rPr lang="en-US" altLang="zh-CN" sz="4000" i="1">
                                  <a:latin typeface="Cambria Math" panose="02040503050406030204"/>
                                </a:rPr>
                                <m:t>𝑗</m:t>
                              </m:r>
                              <m:r>
                                <a:rPr lang="en-US" altLang="zh-CN" sz="4000" i="1">
                                  <a:latin typeface="Cambria Math" panose="02040503050406030204"/>
                                </a:rPr>
                                <m:t>)</m:t>
                              </m:r>
                            </m:sub>
                          </m:sSub>
                          <m:r>
                            <a:rPr lang="en-US" altLang="zh-CN" sz="4000" i="1">
                              <a:latin typeface="Cambria Math" panose="02040503050406030204"/>
                            </a:rPr>
                            <m:t>)</m:t>
                          </m:r>
                        </m:e>
                      </m:nary>
                    </m:oMath>
                  </m:oMathPara>
                </a14:m>
                <a:endParaRPr lang="zh-CN" altLang="zh-CN" sz="4000" dirty="0"/>
              </a:p>
            </p:txBody>
          </p:sp>
        </mc:Choice>
        <mc:Fallback>
          <p:sp>
            <p:nvSpPr>
              <p:cNvPr id="4" name="矩形 3"/>
              <p:cNvSpPr>
                <a:spLocks noRot="1" noChangeAspect="1" noMove="1" noResize="1" noEditPoints="1" noAdjustHandles="1" noChangeArrowheads="1" noChangeShapeType="1" noTextEdit="1"/>
              </p:cNvSpPr>
              <p:nvPr/>
            </p:nvSpPr>
            <p:spPr>
              <a:xfrm>
                <a:off x="733212" y="2063133"/>
                <a:ext cx="10677763" cy="1905202"/>
              </a:xfrm>
              <a:prstGeom prst="rect">
                <a:avLst/>
              </a:prstGeom>
              <a:blipFill rotWithShape="1">
                <a:blip r:embed="rId2"/>
                <a:stretch>
                  <a:fillRect l="-4" t="-1" b="12"/>
                </a:stretch>
              </a:blipFill>
            </p:spPr>
            <p:txBody>
              <a:bodyPr/>
              <a:lstStyle/>
              <a:p>
                <a:r>
                  <a:rPr lang="zh-CN" altLang="en-US">
                    <a:noFill/>
                  </a:rPr>
                  <a:t> </a:t>
                </a:r>
              </a:p>
            </p:txBody>
          </p:sp>
        </mc:Fallback>
      </mc:AlternateContent>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因果推理</a:t>
            </a:r>
            <a:r>
              <a:rPr lang="zh-CN" altLang="en-US" dirty="0"/>
              <a:t>：</a:t>
            </a:r>
            <a:r>
              <a:rPr lang="zh-CN" altLang="zh-CN" dirty="0"/>
              <a:t>有向无环图</a:t>
            </a:r>
            <a:r>
              <a:rPr lang="zh-CN" altLang="en-US" dirty="0"/>
              <a:t>（</a:t>
            </a:r>
            <a:r>
              <a:rPr lang="en-US" altLang="zh-CN" dirty="0"/>
              <a:t>DAG</a:t>
            </a:r>
            <a:r>
              <a:rPr lang="zh-CN" altLang="en-US" dirty="0"/>
              <a:t>）</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a:latin typeface="黑体" panose="02010609060101010101" pitchFamily="49" charset="-122"/>
                  </a:rPr>
                  <a:t>一个有向无环图唯一地决定了一个联合分布</a:t>
                </a:r>
                <a:endParaRPr lang="en-US" altLang="zh-CN" dirty="0">
                  <a:latin typeface="黑体" panose="02010609060101010101" pitchFamily="49" charset="-122"/>
                </a:endParaRPr>
              </a:p>
              <a:p>
                <a:r>
                  <a:rPr lang="zh-CN" altLang="en-US" dirty="0">
                    <a:latin typeface="黑体" panose="02010609060101010101" pitchFamily="49" charset="-122"/>
                  </a:rPr>
                  <a:t>一个联合分布不能唯一地决定有向无环图</a:t>
                </a:r>
                <a:endParaRPr lang="en-US" altLang="zh-CN" dirty="0">
                  <a:latin typeface="黑体" panose="02010609060101010101" pitchFamily="49" charset="-122"/>
                </a:endParaRPr>
              </a:p>
              <a:p>
                <a:pPr lvl="1"/>
                <a:r>
                  <a:rPr lang="zh-CN" altLang="en-US" dirty="0">
                    <a:latin typeface="黑体" panose="02010609060101010101" pitchFamily="49" charset="-122"/>
                  </a:rPr>
                  <a:t>反过来的结论不成立</a:t>
                </a:r>
                <a:endParaRPr lang="en-US" altLang="zh-CN" dirty="0">
                  <a:latin typeface="黑体" panose="02010609060101010101" pitchFamily="49" charset="-122"/>
                </a:endParaRPr>
              </a:p>
              <a:p>
                <a:pPr lvl="1"/>
                <a:r>
                  <a:rPr lang="zh-CN" altLang="en-US" dirty="0">
                    <a:latin typeface="黑体" panose="02010609060101010101" pitchFamily="49" charset="-122"/>
                  </a:rPr>
                  <a:t>如联分布</a:t>
                </a:r>
                <a14:m>
                  <m:oMath xmlns:m="http://schemas.openxmlformats.org/officeDocument/2006/math">
                    <m:r>
                      <a:rPr lang="en-US" altLang="zh-CN" i="1">
                        <a:latin typeface="Cambria Math" panose="02040503050406030204"/>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a:rPr>
                              <m:t>1</m:t>
                            </m:r>
                          </m:sub>
                        </m:sSub>
                        <m:r>
                          <a:rPr lang="en-US" altLang="zh-CN" i="1">
                            <a:latin typeface="Cambria Math" panose="02040503050406030204"/>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a:rPr>
                              <m:t>2</m:t>
                            </m:r>
                          </m:sub>
                        </m:sSub>
                        <m:r>
                          <a:rPr lang="en-US" altLang="zh-CN" i="1">
                            <a:latin typeface="Cambria Math" panose="02040503050406030204"/>
                          </a:rPr>
                          <m:t> </m:t>
                        </m:r>
                      </m:e>
                    </m:d>
                    <m:r>
                      <a:rPr lang="en-US" altLang="zh-CN" b="0" i="1">
                        <a:latin typeface="Cambria Math" panose="02040503050406030204"/>
                      </a:rPr>
                      <m:t>=</m:t>
                    </m:r>
                    <m:r>
                      <a:rPr lang="en-US" altLang="zh-CN" b="0" i="1">
                        <a:latin typeface="Cambria Math" panose="02040503050406030204"/>
                      </a:rPr>
                      <m:t>𝑃</m:t>
                    </m:r>
                    <m:d>
                      <m:dPr>
                        <m:ctrlPr>
                          <a:rPr lang="en-US" altLang="zh-CN" b="0" i="1">
                            <a:latin typeface="Cambria Math" panose="02040503050406030204" pitchFamily="18" charset="0"/>
                          </a:rPr>
                        </m:ctrlPr>
                      </m:dPr>
                      <m:e>
                        <m:sSub>
                          <m:sSubPr>
                            <m:ctrlPr>
                              <a:rPr lang="en-US" altLang="zh-CN" b="0" i="1">
                                <a:latin typeface="Cambria Math" panose="02040503050406030204" pitchFamily="18" charset="0"/>
                              </a:rPr>
                            </m:ctrlPr>
                          </m:sSubPr>
                          <m:e>
                            <m:r>
                              <a:rPr lang="en-US" altLang="zh-CN" b="0" i="1">
                                <a:latin typeface="Cambria Math" panose="02040503050406030204"/>
                              </a:rPr>
                              <m:t>𝑥</m:t>
                            </m:r>
                          </m:e>
                          <m:sub>
                            <m:r>
                              <a:rPr lang="en-US" altLang="zh-CN" b="0" i="1">
                                <a:latin typeface="Cambria Math" panose="02040503050406030204"/>
                              </a:rPr>
                              <m:t>1</m:t>
                            </m:r>
                          </m:sub>
                        </m:sSub>
                      </m:e>
                    </m:d>
                    <m:r>
                      <a:rPr lang="en-US" altLang="zh-CN" b="0" i="1">
                        <a:latin typeface="Cambria Math" panose="02040503050406030204"/>
                      </a:rPr>
                      <m:t>𝑃</m:t>
                    </m:r>
                    <m:d>
                      <m:dPr>
                        <m:ctrlPr>
                          <a:rPr lang="en-US" altLang="zh-CN" b="0" i="1">
                            <a:latin typeface="Cambria Math" panose="02040503050406030204" pitchFamily="18" charset="0"/>
                          </a:rPr>
                        </m:ctrlPr>
                      </m:dPr>
                      <m:e>
                        <m:sSub>
                          <m:sSubPr>
                            <m:ctrlPr>
                              <a:rPr lang="en-US" altLang="zh-CN" b="0" i="1">
                                <a:latin typeface="Cambria Math" panose="02040503050406030204" pitchFamily="18" charset="0"/>
                              </a:rPr>
                            </m:ctrlPr>
                          </m:sSubPr>
                          <m:e>
                            <m:r>
                              <a:rPr lang="en-US" altLang="zh-CN" b="0" i="1">
                                <a:latin typeface="Cambria Math" panose="02040503050406030204"/>
                              </a:rPr>
                              <m:t>𝑥</m:t>
                            </m:r>
                          </m:e>
                          <m:sub>
                            <m:r>
                              <a:rPr lang="en-US" altLang="zh-CN" b="0" i="1">
                                <a:latin typeface="Cambria Math" panose="02040503050406030204"/>
                              </a:rPr>
                              <m:t>2</m:t>
                            </m:r>
                          </m:sub>
                        </m:sSub>
                        <m:r>
                          <a:rPr lang="en-US" altLang="zh-CN" b="0" i="1">
                            <a:latin typeface="Cambria Math" panose="02040503050406030204"/>
                          </a:rPr>
                          <m:t>|</m:t>
                        </m:r>
                        <m:sSub>
                          <m:sSubPr>
                            <m:ctrlPr>
                              <a:rPr lang="en-US" altLang="zh-CN" i="1">
                                <a:latin typeface="Cambria Math" panose="02040503050406030204" pitchFamily="18" charset="0"/>
                              </a:rPr>
                            </m:ctrlPr>
                          </m:sSubPr>
                          <m:e>
                            <m:r>
                              <a:rPr lang="en-US" altLang="zh-CN" i="1">
                                <a:latin typeface="Cambria Math" panose="02040503050406030204"/>
                              </a:rPr>
                              <m:t>𝑥</m:t>
                            </m:r>
                          </m:e>
                          <m:sub>
                            <m:r>
                              <a:rPr lang="en-US" altLang="zh-CN" i="1">
                                <a:latin typeface="Cambria Math" panose="02040503050406030204"/>
                              </a:rPr>
                              <m:t>1</m:t>
                            </m:r>
                          </m:sub>
                        </m:sSub>
                      </m:e>
                    </m:d>
                    <m:r>
                      <a:rPr lang="en-US" altLang="zh-CN" i="1">
                        <a:latin typeface="Cambria Math" panose="02040503050406030204"/>
                      </a:rPr>
                      <m:t>=</m:t>
                    </m:r>
                    <m:r>
                      <a:rPr lang="en-US" altLang="zh-CN" i="1">
                        <a:latin typeface="Cambria Math" panose="02040503050406030204"/>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a:rPr>
                              <m:t>𝑥</m:t>
                            </m:r>
                          </m:e>
                          <m:sub>
                            <m:r>
                              <a:rPr lang="en-US" altLang="zh-CN" b="0" i="1">
                                <a:latin typeface="Cambria Math" panose="02040503050406030204"/>
                              </a:rPr>
                              <m:t>2</m:t>
                            </m:r>
                          </m:sub>
                        </m:sSub>
                      </m:e>
                    </m:d>
                    <m:r>
                      <a:rPr lang="en-US" altLang="zh-CN" i="1">
                        <a:latin typeface="Cambria Math" panose="02040503050406030204"/>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a:rPr>
                              <m:t>𝑥</m:t>
                            </m:r>
                          </m:e>
                          <m:sub>
                            <m:r>
                              <a:rPr lang="en-US" altLang="zh-CN" b="0" i="1">
                                <a:latin typeface="Cambria Math" panose="02040503050406030204"/>
                              </a:rPr>
                              <m:t>1</m:t>
                            </m:r>
                          </m:sub>
                        </m:sSub>
                        <m:r>
                          <a:rPr lang="en-US" altLang="zh-CN" i="1">
                            <a:latin typeface="Cambria Math" panose="02040503050406030204"/>
                          </a:rPr>
                          <m:t>|</m:t>
                        </m:r>
                        <m:sSub>
                          <m:sSubPr>
                            <m:ctrlPr>
                              <a:rPr lang="en-US" altLang="zh-CN" i="1">
                                <a:latin typeface="Cambria Math" panose="02040503050406030204" pitchFamily="18" charset="0"/>
                              </a:rPr>
                            </m:ctrlPr>
                          </m:sSubPr>
                          <m:e>
                            <m:r>
                              <a:rPr lang="en-US" altLang="zh-CN" i="1">
                                <a:latin typeface="Cambria Math" panose="02040503050406030204"/>
                              </a:rPr>
                              <m:t>𝑥</m:t>
                            </m:r>
                          </m:e>
                          <m:sub>
                            <m:r>
                              <a:rPr lang="en-US" altLang="zh-CN" b="0" i="1">
                                <a:latin typeface="Cambria Math" panose="02040503050406030204"/>
                              </a:rPr>
                              <m:t>2</m:t>
                            </m:r>
                          </m:sub>
                        </m:sSub>
                      </m:e>
                    </m:d>
                  </m:oMath>
                </a14:m>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4"/>
                </a:stretch>
              </a:blipFill>
            </p:spPr>
            <p:txBody>
              <a:bodyPr/>
              <a:lstStyle/>
              <a:p>
                <a:r>
                  <a:rPr lang="zh-CN" altLang="en-US">
                    <a:noFill/>
                  </a:rPr>
                  <a:t> </a:t>
                </a:r>
              </a:p>
            </p:txBody>
          </p:sp>
        </mc:Fallback>
      </mc:AlternateContent>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1219200" y="635000"/>
            <a:ext cx="9753600" cy="214312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请写出下列有向无环图的联合概率形式，并区分内生变量和外生</a:t>
            </a:r>
            <a:r>
              <a:rPr lang="zh-CN" altLang="en-US" sz="2600">
                <a:solidFill>
                  <a:srgbClr val="000000"/>
                </a:solidFill>
                <a:latin typeface="微软雅黑" panose="020B0503020204020204" charset="-122"/>
                <a:ea typeface="微软雅黑" panose="020B0503020204020204" charset="-122"/>
              </a:rPr>
              <a:t>变量。</a:t>
            </a:r>
            <a:endParaRPr lang="zh-CN" altLang="en-US" sz="2600">
              <a:solidFill>
                <a:srgbClr val="000000"/>
              </a:solidFill>
              <a:latin typeface="微软雅黑" panose="020B0503020204020204" charset="-122"/>
              <a:ea typeface="微软雅黑" panose="020B0503020204020204" charset="-122"/>
            </a:endParaRPr>
          </a:p>
        </p:txBody>
      </p:sp>
      <p:sp>
        <p:nvSpPr>
          <p:cNvPr id="6" name="圆角矩形 5"/>
          <p:cNvSpPr/>
          <p:nvPr>
            <p:custDataLst>
              <p:tags r:id="rId2"/>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作答</a:t>
            </a:r>
            <a:endParaRPr lang="zh-CN" altLang="en-US" sz="1600">
              <a:solidFill>
                <a:srgbClr val="FFFFFF"/>
              </a:solidFill>
              <a:latin typeface="微软雅黑" panose="020B0503020204020204" charset="-122"/>
              <a:ea typeface="微软雅黑" panose="020B0503020204020204" charset="-122"/>
            </a:endParaRPr>
          </a:p>
        </p:txBody>
      </p:sp>
      <p:sp>
        <p:nvSpPr>
          <p:cNvPr id="12" name="矩形 11"/>
          <p:cNvSpPr/>
          <p:nvPr>
            <p:custDataLst>
              <p:tags r:id="rId3"/>
            </p:custDataLst>
          </p:nvPr>
        </p:nvSpPr>
        <p:spPr>
          <a:xfrm>
            <a:off x="0" y="5727065"/>
            <a:ext cx="12192000" cy="487680"/>
          </a:xfrm>
          <a:prstGeom prst="rect">
            <a:avLst/>
          </a:prstGeom>
          <a:solidFill>
            <a:srgbClr val="FBFAE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p>
            <a:pPr lvl="0" algn="l">
              <a:buNone/>
            </a:pPr>
            <a:r>
              <a:rPr lang="zh-CN" altLang="en-US" sz="1600">
                <a:solidFill>
                  <a:srgbClr val="F84F41"/>
                </a:solidFill>
                <a:latin typeface="微软雅黑" panose="020B0503020204020204" charset="-122"/>
                <a:ea typeface="微软雅黑" panose="020B0503020204020204" charset="-122"/>
                <a:cs typeface="微软雅黑" panose="020B0503020204020204" charset="-122"/>
              </a:rPr>
              <a:t>正常使用主观题需2.0以上版本雨课堂</a:t>
            </a:r>
            <a:endParaRPr lang="zh-CN" altLang="en-US" sz="1600">
              <a:solidFill>
                <a:srgbClr val="F84F41"/>
              </a:solidFill>
              <a:latin typeface="微软雅黑" panose="020B0503020204020204" charset="-122"/>
              <a:ea typeface="微软雅黑" panose="020B0503020204020204" charset="-122"/>
              <a:cs typeface="微软雅黑" panose="020B0503020204020204" charset="-122"/>
            </a:endParaRPr>
          </a:p>
        </p:txBody>
      </p:sp>
      <p:pic>
        <p:nvPicPr>
          <p:cNvPr id="13" name="图片 12"/>
          <p:cNvPicPr>
            <a:picLocks noChangeAspect="1"/>
          </p:cNvPicPr>
          <p:nvPr/>
        </p:nvPicPr>
        <p:blipFill>
          <a:blip r:embed="rId4"/>
          <a:stretch>
            <a:fillRect/>
          </a:stretch>
        </p:blipFill>
        <p:spPr>
          <a:xfrm>
            <a:off x="3904615" y="1833880"/>
            <a:ext cx="5131435" cy="4035425"/>
          </a:xfrm>
          <a:prstGeom prst="rect">
            <a:avLst/>
          </a:prstGeom>
        </p:spPr>
      </p:pic>
      <p:grpSp>
        <p:nvGrpSpPr>
          <p:cNvPr id="11" name="组合 10"/>
          <p:cNvGrpSpPr/>
          <p:nvPr>
            <p:custDataLst>
              <p:tags r:id="rId5"/>
            </p:custDataLst>
          </p:nvPr>
        </p:nvGrpSpPr>
        <p:grpSpPr>
          <a:xfrm>
            <a:off x="0" y="0"/>
            <a:ext cx="12192000" cy="635000"/>
            <a:chOff x="0" y="0"/>
            <a:chExt cx="19200" cy="1000"/>
          </a:xfrm>
        </p:grpSpPr>
        <p:sp>
          <p:nvSpPr>
            <p:cNvPr id="7" name="TitleBackground"/>
            <p:cNvSpPr/>
            <p:nvPr>
              <p:custDataLst>
                <p:tags r:id="rId6"/>
              </p:custDataLst>
            </p:nvPr>
          </p:nvSpPr>
          <p:spPr>
            <a:xfrm>
              <a:off x="0" y="0"/>
              <a:ext cx="192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ColorBlock"/>
            <p:cNvSpPr/>
            <p:nvPr>
              <p:custDataLst>
                <p:tags r:id="rId7"/>
              </p:custDataLst>
            </p:nvPr>
          </p:nvSpPr>
          <p:spPr>
            <a:xfrm>
              <a:off x="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TypeText"/>
            <p:cNvSpPr txBox="1"/>
            <p:nvPr>
              <p:custDataLst>
                <p:tags r:id="rId8"/>
              </p:custDataLst>
            </p:nvPr>
          </p:nvSpPr>
          <p:spPr>
            <a:xfrm>
              <a:off x="400" y="0"/>
              <a:ext cx="3000" cy="1000"/>
            </a:xfrm>
            <a:prstGeom prst="rect">
              <a:avLst/>
            </a:prstGeom>
            <a:noFill/>
          </p:spPr>
          <p:txBody>
            <a:bodyPr wrap="non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主观题</a:t>
              </a:r>
              <a:endParaRPr lang="zh-CN" altLang="en-US" sz="2600">
                <a:solidFill>
                  <a:srgbClr val="000000"/>
                </a:solidFill>
                <a:latin typeface="微软雅黑" panose="020B0503020204020204" charset="-122"/>
                <a:ea typeface="微软雅黑" panose="020B0503020204020204" charset="-122"/>
              </a:endParaRPr>
            </a:p>
          </p:txBody>
        </p:sp>
        <p:sp>
          <p:nvSpPr>
            <p:cNvPr id="10" name="TipText"/>
            <p:cNvSpPr txBox="1"/>
            <p:nvPr>
              <p:custDataLst>
                <p:tags r:id="rId9"/>
              </p:custDataLst>
            </p:nvPr>
          </p:nvSpPr>
          <p:spPr>
            <a:xfrm>
              <a:off x="2248" y="172"/>
              <a:ext cx="3600" cy="800"/>
            </a:xfrm>
            <a:prstGeom prst="rect">
              <a:avLst/>
            </a:prstGeom>
            <a:noFill/>
          </p:spPr>
          <p:txBody>
            <a:bodyPr wrap="none" rtlCol="0" anchor="ctr" anchorCtr="0">
              <a:noAutofit/>
            </a:bodyPr>
            <a:p>
              <a:pPr lvl="0" algn="l">
                <a:buNone/>
              </a:pPr>
              <a:r>
                <a:rPr lang="zh-CN" altLang="en-US" sz="2000">
                  <a:solidFill>
                    <a:srgbClr val="808080"/>
                  </a:solidFill>
                  <a:latin typeface="微软雅黑" panose="020B0503020204020204" charset="-122"/>
                  <a:ea typeface="微软雅黑" panose="020B0503020204020204" charset="-122"/>
                  <a:cs typeface="微软雅黑" panose="020B0503020204020204" charset="-122"/>
                </a:rPr>
                <a:t>10分</a:t>
              </a:r>
              <a:endParaRPr lang="zh-CN" altLang="en-US" sz="2000">
                <a:solidFill>
                  <a:srgbClr val="808080"/>
                </a:solidFill>
                <a:latin typeface="微软雅黑" panose="020B0503020204020204" charset="-122"/>
                <a:ea typeface="微软雅黑" panose="020B0503020204020204" charset="-122"/>
                <a:cs typeface="微软雅黑" panose="020B0503020204020204" charset="-122"/>
              </a:endParaRPr>
            </a:p>
          </p:txBody>
        </p:sp>
      </p:grpSp>
      <p:pic>
        <p:nvPicPr>
          <p:cNvPr id="4" name="图片 3" descr="tmpAC12"/>
          <p:cNvPicPr>
            <a:picLocks noChangeAspect="1"/>
          </p:cNvPicPr>
          <p:nvPr>
            <p:custDataLst>
              <p:tags r:id="rId10"/>
            </p:custDataLst>
          </p:nvPr>
        </p:nvPicPr>
        <p:blipFill>
          <a:blip r:embed="rId11"/>
          <a:stretch>
            <a:fillRect/>
          </a:stretch>
        </p:blipFill>
        <p:spPr>
          <a:xfrm>
            <a:off x="10642600" y="63500"/>
            <a:ext cx="1422400" cy="508000"/>
          </a:xfrm>
          <a:prstGeom prst="rect">
            <a:avLst/>
          </a:prstGeom>
        </p:spPr>
      </p:pic>
    </p:spTree>
    <p:custDataLst>
      <p:tags r:id="rId12"/>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因果推理</a:t>
            </a:r>
            <a:r>
              <a:rPr lang="zh-CN" altLang="en-US" dirty="0"/>
              <a:t>：</a:t>
            </a:r>
            <a:r>
              <a:rPr lang="zh-CN" altLang="zh-CN" dirty="0"/>
              <a:t>有向无环图</a:t>
            </a:r>
            <a:r>
              <a:rPr lang="zh-CN" altLang="en-US" dirty="0"/>
              <a:t>（</a:t>
            </a:r>
            <a:r>
              <a:rPr lang="en-US" altLang="zh-CN" dirty="0"/>
              <a:t>DAG</a:t>
            </a:r>
            <a:r>
              <a:rPr lang="zh-CN" altLang="en-US" dirty="0"/>
              <a:t>）</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a:latin typeface="黑体" panose="02010609060101010101" pitchFamily="49" charset="-122"/>
                  </a:rPr>
                  <a:t>一个有向无环图唯一地决定了一个联合分布</a:t>
                </a:r>
                <a:endParaRPr lang="en-US" altLang="zh-CN" dirty="0">
                  <a:latin typeface="黑体" panose="02010609060101010101" pitchFamily="49" charset="-122"/>
                </a:endParaRPr>
              </a:p>
              <a:p>
                <a:r>
                  <a:rPr lang="zh-CN" altLang="en-US" dirty="0">
                    <a:latin typeface="黑体" panose="02010609060101010101" pitchFamily="49" charset="-122"/>
                  </a:rPr>
                  <a:t>一个联合分布不能唯一地决定有向无环图</a:t>
                </a:r>
                <a:endParaRPr lang="en-US" altLang="zh-CN" dirty="0">
                  <a:latin typeface="黑体" panose="02010609060101010101" pitchFamily="49" charset="-122"/>
                </a:endParaRPr>
              </a:p>
              <a:p>
                <a:pPr lvl="1"/>
                <a:r>
                  <a:rPr lang="zh-CN" altLang="en-US" dirty="0">
                    <a:latin typeface="黑体" panose="02010609060101010101" pitchFamily="49" charset="-122"/>
                  </a:rPr>
                  <a:t>反过来的结论不成立</a:t>
                </a:r>
                <a:endParaRPr lang="en-US" altLang="zh-CN" dirty="0">
                  <a:latin typeface="黑体" panose="02010609060101010101" pitchFamily="49" charset="-122"/>
                </a:endParaRPr>
              </a:p>
              <a:p>
                <a:pPr lvl="1"/>
                <a:r>
                  <a:rPr lang="zh-CN" altLang="en-US" dirty="0">
                    <a:latin typeface="黑体" panose="02010609060101010101" pitchFamily="49" charset="-122"/>
                  </a:rPr>
                  <a:t>如联合分布</a:t>
                </a:r>
                <a14:m>
                  <m:oMath xmlns:m="http://schemas.openxmlformats.org/officeDocument/2006/math">
                    <m:r>
                      <a:rPr lang="en-US" altLang="zh-CN" i="1">
                        <a:latin typeface="Cambria Math" panose="02040503050406030204"/>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a:rPr>
                              <m:t>1</m:t>
                            </m:r>
                          </m:sub>
                        </m:sSub>
                        <m:r>
                          <a:rPr lang="en-US" altLang="zh-CN" i="1">
                            <a:latin typeface="Cambria Math" panose="02040503050406030204"/>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a:rPr>
                              <m:t>2</m:t>
                            </m:r>
                          </m:sub>
                        </m:sSub>
                        <m:r>
                          <a:rPr lang="en-US" altLang="zh-CN" i="1">
                            <a:latin typeface="Cambria Math" panose="02040503050406030204"/>
                          </a:rPr>
                          <m:t> </m:t>
                        </m:r>
                      </m:e>
                    </m:d>
                    <m:r>
                      <a:rPr lang="en-US" altLang="zh-CN" b="0" i="1">
                        <a:latin typeface="Cambria Math" panose="02040503050406030204"/>
                      </a:rPr>
                      <m:t>=</m:t>
                    </m:r>
                    <m:r>
                      <a:rPr lang="en-US" altLang="zh-CN" b="0" i="1">
                        <a:latin typeface="Cambria Math" panose="02040503050406030204"/>
                      </a:rPr>
                      <m:t>𝑃</m:t>
                    </m:r>
                    <m:d>
                      <m:dPr>
                        <m:ctrlPr>
                          <a:rPr lang="en-US" altLang="zh-CN" b="0" i="1">
                            <a:latin typeface="Cambria Math" panose="02040503050406030204" pitchFamily="18" charset="0"/>
                          </a:rPr>
                        </m:ctrlPr>
                      </m:dPr>
                      <m:e>
                        <m:sSub>
                          <m:sSubPr>
                            <m:ctrlPr>
                              <a:rPr lang="en-US" altLang="zh-CN" b="0" i="1">
                                <a:latin typeface="Cambria Math" panose="02040503050406030204" pitchFamily="18" charset="0"/>
                              </a:rPr>
                            </m:ctrlPr>
                          </m:sSubPr>
                          <m:e>
                            <m:r>
                              <a:rPr lang="en-US" altLang="zh-CN" b="0" i="1">
                                <a:latin typeface="Cambria Math" panose="02040503050406030204"/>
                              </a:rPr>
                              <m:t>𝑥</m:t>
                            </m:r>
                          </m:e>
                          <m:sub>
                            <m:r>
                              <a:rPr lang="en-US" altLang="zh-CN" b="0" i="1">
                                <a:latin typeface="Cambria Math" panose="02040503050406030204"/>
                              </a:rPr>
                              <m:t>1</m:t>
                            </m:r>
                          </m:sub>
                        </m:sSub>
                      </m:e>
                    </m:d>
                    <m:r>
                      <a:rPr lang="en-US" altLang="zh-CN" b="0" i="1">
                        <a:latin typeface="Cambria Math" panose="02040503050406030204"/>
                      </a:rPr>
                      <m:t>𝑃</m:t>
                    </m:r>
                    <m:d>
                      <m:dPr>
                        <m:ctrlPr>
                          <a:rPr lang="en-US" altLang="zh-CN" b="0" i="1">
                            <a:latin typeface="Cambria Math" panose="02040503050406030204" pitchFamily="18" charset="0"/>
                          </a:rPr>
                        </m:ctrlPr>
                      </m:dPr>
                      <m:e>
                        <m:sSub>
                          <m:sSubPr>
                            <m:ctrlPr>
                              <a:rPr lang="en-US" altLang="zh-CN" b="0" i="1">
                                <a:latin typeface="Cambria Math" panose="02040503050406030204" pitchFamily="18" charset="0"/>
                              </a:rPr>
                            </m:ctrlPr>
                          </m:sSubPr>
                          <m:e>
                            <m:r>
                              <a:rPr lang="en-US" altLang="zh-CN" b="0" i="1">
                                <a:latin typeface="Cambria Math" panose="02040503050406030204"/>
                              </a:rPr>
                              <m:t>𝑥</m:t>
                            </m:r>
                          </m:e>
                          <m:sub>
                            <m:r>
                              <a:rPr lang="en-US" altLang="zh-CN" b="0" i="1">
                                <a:latin typeface="Cambria Math" panose="02040503050406030204"/>
                              </a:rPr>
                              <m:t>2</m:t>
                            </m:r>
                          </m:sub>
                        </m:sSub>
                        <m:r>
                          <a:rPr lang="en-US" altLang="zh-CN" b="0" i="1">
                            <a:latin typeface="Cambria Math" panose="02040503050406030204"/>
                          </a:rPr>
                          <m:t>|</m:t>
                        </m:r>
                        <m:sSub>
                          <m:sSubPr>
                            <m:ctrlPr>
                              <a:rPr lang="en-US" altLang="zh-CN" i="1">
                                <a:latin typeface="Cambria Math" panose="02040503050406030204" pitchFamily="18" charset="0"/>
                              </a:rPr>
                            </m:ctrlPr>
                          </m:sSubPr>
                          <m:e>
                            <m:r>
                              <a:rPr lang="en-US" altLang="zh-CN" i="1">
                                <a:latin typeface="Cambria Math" panose="02040503050406030204"/>
                              </a:rPr>
                              <m:t>𝑥</m:t>
                            </m:r>
                          </m:e>
                          <m:sub>
                            <m:r>
                              <a:rPr lang="en-US" altLang="zh-CN" i="1">
                                <a:latin typeface="Cambria Math" panose="02040503050406030204"/>
                              </a:rPr>
                              <m:t>1</m:t>
                            </m:r>
                          </m:sub>
                        </m:sSub>
                      </m:e>
                    </m:d>
                    <m:r>
                      <a:rPr lang="en-US" altLang="zh-CN" i="1">
                        <a:latin typeface="Cambria Math" panose="02040503050406030204"/>
                      </a:rPr>
                      <m:t>=</m:t>
                    </m:r>
                    <m:r>
                      <a:rPr lang="en-US" altLang="zh-CN" i="1">
                        <a:latin typeface="Cambria Math" panose="02040503050406030204"/>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a:rPr>
                              <m:t>𝑥</m:t>
                            </m:r>
                          </m:e>
                          <m:sub>
                            <m:r>
                              <a:rPr lang="en-US" altLang="zh-CN" b="0" i="1">
                                <a:latin typeface="Cambria Math" panose="02040503050406030204"/>
                              </a:rPr>
                              <m:t>2</m:t>
                            </m:r>
                          </m:sub>
                        </m:sSub>
                      </m:e>
                    </m:d>
                    <m:r>
                      <a:rPr lang="en-US" altLang="zh-CN" i="1">
                        <a:latin typeface="Cambria Math" panose="02040503050406030204"/>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a:rPr>
                              <m:t>𝑥</m:t>
                            </m:r>
                          </m:e>
                          <m:sub>
                            <m:r>
                              <a:rPr lang="en-US" altLang="zh-CN" b="0" i="1">
                                <a:latin typeface="Cambria Math" panose="02040503050406030204"/>
                              </a:rPr>
                              <m:t>1</m:t>
                            </m:r>
                          </m:sub>
                        </m:sSub>
                        <m:r>
                          <a:rPr lang="en-US" altLang="zh-CN" i="1">
                            <a:latin typeface="Cambria Math" panose="02040503050406030204"/>
                          </a:rPr>
                          <m:t>|</m:t>
                        </m:r>
                        <m:sSub>
                          <m:sSubPr>
                            <m:ctrlPr>
                              <a:rPr lang="en-US" altLang="zh-CN" i="1">
                                <a:latin typeface="Cambria Math" panose="02040503050406030204" pitchFamily="18" charset="0"/>
                              </a:rPr>
                            </m:ctrlPr>
                          </m:sSubPr>
                          <m:e>
                            <m:r>
                              <a:rPr lang="en-US" altLang="zh-CN" i="1">
                                <a:latin typeface="Cambria Math" panose="02040503050406030204"/>
                              </a:rPr>
                              <m:t>𝑥</m:t>
                            </m:r>
                          </m:e>
                          <m:sub>
                            <m:r>
                              <a:rPr lang="en-US" altLang="zh-CN" b="0" i="1">
                                <a:latin typeface="Cambria Math" panose="02040503050406030204"/>
                              </a:rPr>
                              <m:t>2</m:t>
                            </m:r>
                          </m:sub>
                        </m:sSub>
                      </m:e>
                    </m:d>
                  </m:oMath>
                </a14:m>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p:cNvSpPr/>
              <p:nvPr/>
            </p:nvSpPr>
            <p:spPr>
              <a:xfrm>
                <a:off x="4005629" y="3689037"/>
                <a:ext cx="7791924" cy="2337050"/>
              </a:xfrm>
              <a:prstGeom prst="rect">
                <a:avLst/>
              </a:prstGeom>
            </p:spPr>
            <p:txBody>
              <a:bodyPr wrap="square">
                <a:spAutoFit/>
              </a:bodyPr>
              <a:lstStyle/>
              <a:p>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联合分布可表示为：</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a:p>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a:rPr>
                        <m:t>𝑃</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𝑋</m:t>
                              </m:r>
                            </m:e>
                            <m:sub>
                              <m:r>
                                <a:rPr lang="en-US" altLang="zh-CN" sz="2800" b="0" i="1" smtClean="0">
                                  <a:latin typeface="Cambria Math" panose="02040503050406030204"/>
                                </a:rPr>
                                <m:t>1</m:t>
                              </m:r>
                            </m:sub>
                          </m:sSub>
                          <m:r>
                            <a:rPr lang="en-US" altLang="zh-CN" sz="2800" b="0" i="1" smtClean="0">
                              <a:latin typeface="Cambria Math" panose="02040503050406030204"/>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𝑋</m:t>
                              </m:r>
                            </m:e>
                            <m:sub>
                              <m:r>
                                <a:rPr lang="en-US" altLang="zh-CN" sz="2800" b="0" i="1" smtClean="0">
                                  <a:latin typeface="Cambria Math" panose="02040503050406030204"/>
                                </a:rPr>
                                <m:t>2</m:t>
                              </m:r>
                            </m:sub>
                          </m:sSub>
                          <m:r>
                            <a:rPr lang="en-US" altLang="zh-CN" sz="2800" b="0" i="1" smtClean="0">
                              <a:latin typeface="Cambria Math" panose="02040503050406030204"/>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𝑋</m:t>
                              </m:r>
                            </m:e>
                            <m:sub>
                              <m:r>
                                <a:rPr lang="en-US" altLang="zh-CN" sz="2800" b="0" i="1" smtClean="0">
                                  <a:latin typeface="Cambria Math" panose="02040503050406030204" pitchFamily="18" charset="0"/>
                                </a:rPr>
                                <m:t>3</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𝑋</m:t>
                              </m:r>
                            </m:e>
                            <m:sub>
                              <m:r>
                                <a:rPr lang="en-US" altLang="zh-CN" sz="2800" b="0" i="1" smtClean="0">
                                  <a:latin typeface="Cambria Math" panose="02040503050406030204" pitchFamily="18" charset="0"/>
                                </a:rPr>
                                <m:t>4</m:t>
                              </m:r>
                            </m:sub>
                          </m:sSub>
                          <m:r>
                            <a:rPr lang="en-US" altLang="zh-CN" sz="2800" i="1">
                              <a:latin typeface="Cambria Math" panose="02040503050406030204"/>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𝑋</m:t>
                              </m:r>
                            </m:e>
                            <m:sub>
                              <m:r>
                                <a:rPr lang="en-US" altLang="zh-CN" sz="2800" b="0" i="1" smtClean="0">
                                  <a:latin typeface="Cambria Math" panose="02040503050406030204" pitchFamily="18" charset="0"/>
                                </a:rPr>
                                <m:t>5</m:t>
                              </m:r>
                            </m:sub>
                          </m:sSub>
                          <m:r>
                            <a:rPr lang="en-US" altLang="zh-CN" sz="2800" i="1">
                              <a:latin typeface="Cambria Math" panose="02040503050406030204"/>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𝑋</m:t>
                              </m:r>
                            </m:e>
                            <m:sub>
                              <m:r>
                                <a:rPr lang="en-US" altLang="zh-CN" sz="2800" b="0" i="1" smtClean="0">
                                  <a:latin typeface="Cambria Math" panose="02040503050406030204" pitchFamily="18" charset="0"/>
                                </a:rPr>
                                <m:t>6</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𝑋</m:t>
                              </m:r>
                            </m:e>
                            <m:sub>
                              <m:r>
                                <a:rPr lang="en-US" altLang="zh-CN" sz="2800" b="0" i="1" smtClean="0">
                                  <a:latin typeface="Cambria Math" panose="02040503050406030204" pitchFamily="18" charset="0"/>
                                </a:rPr>
                                <m:t>𝑖</m:t>
                              </m:r>
                            </m:sub>
                          </m:sSub>
                          <m:r>
                            <a:rPr lang="en-US" altLang="zh-CN" sz="2800" i="1">
                              <a:latin typeface="Cambria Math" panose="02040503050406030204"/>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𝑋</m:t>
                              </m:r>
                            </m:e>
                            <m:sub>
                              <m:r>
                                <a:rPr lang="en-US" altLang="zh-CN" sz="2800" b="0" i="1" smtClean="0">
                                  <a:latin typeface="Cambria Math" panose="02040503050406030204" pitchFamily="18" charset="0"/>
                                </a:rPr>
                                <m:t>𝑗</m:t>
                              </m:r>
                            </m:sub>
                          </m:sSub>
                        </m:e>
                      </m:d>
                    </m:oMath>
                    <m:oMath xmlns:m="http://schemas.openxmlformats.org/officeDocument/2006/math">
                      <m:r>
                        <a:rPr lang="en-US" altLang="zh-CN" sz="2800" b="0" i="1" smtClean="0">
                          <a:latin typeface="Cambria Math" panose="02040503050406030204" pitchFamily="18" charset="0"/>
                        </a:rPr>
                        <m:t>=</m:t>
                      </m:r>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𝑋</m:t>
                              </m:r>
                            </m:e>
                            <m:sub>
                              <m:r>
                                <a:rPr lang="en-US" altLang="zh-CN" sz="2800" i="1">
                                  <a:latin typeface="Cambria Math" panose="02040503050406030204" pitchFamily="18" charset="0"/>
                                </a:rPr>
                                <m:t>2</m:t>
                              </m:r>
                            </m:sub>
                          </m:sSub>
                        </m:e>
                      </m:d>
                      <m:r>
                        <a:rPr lang="en-US" altLang="zh-CN" sz="2800" i="1" smtClean="0">
                          <a:latin typeface="Cambria Math" panose="02040503050406030204"/>
                          <a:ea typeface="Cambria Math" panose="02040503050406030204"/>
                        </a:rPr>
                        <m:t>×</m:t>
                      </m:r>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𝑋</m:t>
                              </m:r>
                            </m:e>
                            <m:sub>
                              <m:r>
                                <a:rPr lang="en-US" altLang="zh-CN" sz="2800" i="1">
                                  <a:latin typeface="Cambria Math" panose="02040503050406030204" pitchFamily="18" charset="0"/>
                                </a:rPr>
                                <m:t>3</m:t>
                              </m:r>
                            </m:sub>
                          </m:sSub>
                        </m:e>
                      </m:d>
                      <m:r>
                        <a:rPr lang="en-US" altLang="zh-CN" sz="2800" i="1" smtClean="0">
                          <a:latin typeface="Cambria Math" panose="02040503050406030204"/>
                          <a:ea typeface="Cambria Math" panose="02040503050406030204"/>
                        </a:rPr>
                        <m:t>×</m:t>
                      </m:r>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𝑋</m:t>
                              </m:r>
                            </m:e>
                            <m:sub>
                              <m:r>
                                <a:rPr lang="en-US" altLang="zh-CN" sz="2800" i="1">
                                  <a:latin typeface="Cambria Math" panose="02040503050406030204"/>
                                </a:rPr>
                                <m:t>1</m:t>
                              </m:r>
                            </m:sub>
                          </m:sSub>
                        </m:e>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𝑋</m:t>
                              </m:r>
                            </m:e>
                            <m:sub>
                              <m:r>
                                <a:rPr lang="en-US" altLang="zh-CN" sz="2800" i="1">
                                  <a:latin typeface="Cambria Math" panose="02040503050406030204"/>
                                </a:rPr>
                                <m:t>2</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𝑋</m:t>
                              </m:r>
                            </m:e>
                            <m:sub>
                              <m:r>
                                <a:rPr lang="en-US" altLang="zh-CN" sz="2800" i="1">
                                  <a:latin typeface="Cambria Math" panose="02040503050406030204" pitchFamily="18" charset="0"/>
                                </a:rPr>
                                <m:t>3</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𝑋</m:t>
                              </m:r>
                            </m:e>
                            <m:sub>
                              <m:r>
                                <a:rPr lang="en-US" altLang="zh-CN" sz="2800" i="1">
                                  <a:latin typeface="Cambria Math" panose="02040503050406030204" pitchFamily="18" charset="0"/>
                                </a:rPr>
                                <m:t>𝑖</m:t>
                              </m:r>
                            </m:sub>
                          </m:sSub>
                        </m:e>
                      </m:d>
                    </m:oMath>
                    <m:oMath xmlns:m="http://schemas.openxmlformats.org/officeDocument/2006/math">
                      <m:r>
                        <a:rPr lang="en-US" altLang="zh-CN" sz="2800" i="1" smtClean="0">
                          <a:latin typeface="Cambria Math" panose="02040503050406030204"/>
                          <a:ea typeface="Cambria Math" panose="02040503050406030204"/>
                          <a:cs typeface="Times New Roman" panose="02020603050405020304" pitchFamily="16" charset="0"/>
                        </a:rPr>
                        <m:t>×</m:t>
                      </m:r>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𝑋</m:t>
                              </m:r>
                            </m:e>
                            <m:sub>
                              <m:r>
                                <a:rPr lang="en-US" altLang="zh-CN" sz="2800" b="0" i="1" smtClean="0">
                                  <a:latin typeface="Cambria Math" panose="02040503050406030204" pitchFamily="18" charset="0"/>
                                </a:rPr>
                                <m:t>4</m:t>
                              </m:r>
                            </m:sub>
                          </m:sSub>
                        </m:e>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𝑋</m:t>
                              </m:r>
                            </m:e>
                            <m:sub>
                              <m:r>
                                <a:rPr lang="en-US" altLang="zh-CN" sz="2800" b="0" i="1" smtClean="0">
                                  <a:latin typeface="Cambria Math" panose="02040503050406030204" pitchFamily="18" charset="0"/>
                                </a:rPr>
                                <m:t>2</m:t>
                              </m:r>
                            </m:sub>
                          </m:sSub>
                        </m:e>
                      </m:d>
                      <m:r>
                        <a:rPr lang="en-US" altLang="zh-CN" sz="2800" b="0" i="1" smtClean="0">
                          <a:latin typeface="Cambria Math" panose="02040503050406030204"/>
                          <a:ea typeface="Cambria Math" panose="02040503050406030204"/>
                        </a:rPr>
                        <m:t>×</m:t>
                      </m:r>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𝑋</m:t>
                              </m:r>
                            </m:e>
                            <m:sub>
                              <m:r>
                                <a:rPr lang="en-US" altLang="zh-CN" sz="2800" b="0" i="1" smtClean="0">
                                  <a:latin typeface="Cambria Math" panose="02040503050406030204" pitchFamily="18" charset="0"/>
                                </a:rPr>
                                <m:t>5</m:t>
                              </m:r>
                            </m:sub>
                          </m:sSub>
                        </m:e>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𝑋</m:t>
                              </m:r>
                            </m:e>
                            <m:sub>
                              <m:r>
                                <a:rPr lang="en-US" altLang="zh-CN" sz="2800" b="0" i="1" smtClean="0">
                                  <a:latin typeface="Cambria Math" panose="02040503050406030204" pitchFamily="18" charset="0"/>
                                </a:rPr>
                                <m:t>3</m:t>
                              </m:r>
                            </m:sub>
                          </m:sSub>
                        </m:e>
                      </m:d>
                      <m:r>
                        <a:rPr lang="en-US" altLang="zh-CN" sz="2800" b="0" i="1" smtClean="0">
                          <a:latin typeface="Cambria Math" panose="02040503050406030204"/>
                          <a:ea typeface="Cambria Math" panose="02040503050406030204"/>
                        </a:rPr>
                        <m:t>×</m:t>
                      </m:r>
                      <m:r>
                        <a:rPr lang="en-US" altLang="zh-CN" sz="2800" i="1">
                          <a:latin typeface="Cambria Math" panose="02040503050406030204" pitchFamily="18" charset="0"/>
                          <a:ea typeface="黑体" panose="02010609060101010101" pitchFamily="49" charset="-122"/>
                          <a:cs typeface="Times New Roman" panose="02020603050405020304" pitchFamily="16" charset="0"/>
                        </a:rPr>
                        <m:t>𝑃</m:t>
                      </m:r>
                      <m:d>
                        <m:dPr>
                          <m:ctrlPr>
                            <a:rPr lang="en-US" altLang="zh-CN" sz="2800" i="1">
                              <a:latin typeface="Cambria Math" panose="02040503050406030204" pitchFamily="18" charset="0"/>
                              <a:ea typeface="黑体" panose="02010609060101010101" pitchFamily="49" charset="-122"/>
                              <a:cs typeface="Times New Roman" panose="02020603050405020304" pitchFamily="16" charset="0"/>
                            </a:rPr>
                          </m:ctrlPr>
                        </m:dPr>
                        <m:e>
                          <m:sSub>
                            <m:sSubPr>
                              <m:ctrlPr>
                                <a:rPr lang="en-US" altLang="zh-CN" sz="28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i="1">
                                  <a:latin typeface="Cambria Math" panose="02040503050406030204" pitchFamily="18" charset="0"/>
                                  <a:ea typeface="黑体" panose="02010609060101010101" pitchFamily="49" charset="-122"/>
                                  <a:cs typeface="Times New Roman" panose="02020603050405020304" pitchFamily="16" charset="0"/>
                                </a:rPr>
                                <m:t>𝑋</m:t>
                              </m:r>
                            </m:e>
                            <m:sub>
                              <m:r>
                                <a:rPr lang="en-US" altLang="zh-CN" sz="2800" i="1">
                                  <a:latin typeface="Cambria Math" panose="02040503050406030204" pitchFamily="18" charset="0"/>
                                  <a:ea typeface="黑体" panose="02010609060101010101" pitchFamily="49" charset="-122"/>
                                  <a:cs typeface="Times New Roman" panose="02020603050405020304" pitchFamily="16" charset="0"/>
                                </a:rPr>
                                <m:t>6</m:t>
                              </m:r>
                            </m:sub>
                          </m:sSub>
                        </m:e>
                        <m:e>
                          <m:sSub>
                            <m:sSubPr>
                              <m:ctrlPr>
                                <a:rPr lang="en-US" altLang="zh-CN" sz="2800" i="1">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i="1">
                                  <a:latin typeface="Cambria Math" panose="02040503050406030204" pitchFamily="18" charset="0"/>
                                  <a:ea typeface="黑体" panose="02010609060101010101" pitchFamily="49" charset="-122"/>
                                  <a:cs typeface="Times New Roman" panose="02020603050405020304" pitchFamily="16" charset="0"/>
                                </a:rPr>
                                <m:t>𝑋</m:t>
                              </m:r>
                            </m:e>
                            <m:sub>
                              <m:r>
                                <a:rPr lang="en-US" altLang="zh-CN" sz="2800" i="1">
                                  <a:latin typeface="Cambria Math" panose="02040503050406030204" pitchFamily="18" charset="0"/>
                                  <a:ea typeface="黑体" panose="02010609060101010101" pitchFamily="49" charset="-122"/>
                                  <a:cs typeface="Times New Roman" panose="02020603050405020304" pitchFamily="16" charset="0"/>
                                </a:rPr>
                                <m:t>𝑖</m:t>
                              </m:r>
                            </m:sub>
                          </m:sSub>
                        </m:e>
                      </m:d>
                      <m:r>
                        <a:rPr lang="en-US" altLang="zh-CN" sz="2800" i="1" smtClean="0">
                          <a:latin typeface="Cambria Math" panose="02040503050406030204"/>
                          <a:ea typeface="Cambria Math" panose="02040503050406030204"/>
                          <a:cs typeface="Times New Roman" panose="02020603050405020304" pitchFamily="16" charset="0"/>
                        </a:rPr>
                        <m:t>×</m:t>
                      </m:r>
                      <m:r>
                        <a:rPr lang="en-US" altLang="zh-CN" sz="2800" b="0" i="1" smtClean="0">
                          <a:latin typeface="Cambria Math" panose="02040503050406030204" pitchFamily="18" charset="0"/>
                          <a:ea typeface="黑体" panose="02010609060101010101" pitchFamily="49" charset="-122"/>
                          <a:cs typeface="Times New Roman" panose="02020603050405020304" pitchFamily="16" charset="0"/>
                        </a:rPr>
                        <m:t>𝑃</m:t>
                      </m:r>
                      <m:d>
                        <m:dPr>
                          <m:ctrlPr>
                            <a:rPr lang="en-US" altLang="zh-CN" sz="2800" b="0" i="1" smtClean="0">
                              <a:latin typeface="Cambria Math" panose="02040503050406030204" pitchFamily="18" charset="0"/>
                              <a:ea typeface="黑体" panose="02010609060101010101" pitchFamily="49" charset="-122"/>
                              <a:cs typeface="Times New Roman" panose="02020603050405020304" pitchFamily="16" charset="0"/>
                            </a:rPr>
                          </m:ctrlPr>
                        </m:dPr>
                        <m:e>
                          <m:sSub>
                            <m:sSubPr>
                              <m:ctrlPr>
                                <a:rPr lang="en-US" altLang="zh-CN" sz="2800" b="0" i="1" smtClean="0">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b="0" i="1" smtClean="0">
                                  <a:latin typeface="Cambria Math" panose="02040503050406030204" pitchFamily="18" charset="0"/>
                                  <a:ea typeface="黑体" panose="02010609060101010101" pitchFamily="49" charset="-122"/>
                                  <a:cs typeface="Times New Roman" panose="02020603050405020304" pitchFamily="16" charset="0"/>
                                </a:rPr>
                                <m:t>𝑋</m:t>
                              </m:r>
                            </m:e>
                            <m:sub>
                              <m:r>
                                <a:rPr lang="en-US" altLang="zh-CN" sz="2800" b="0" i="1" smtClean="0">
                                  <a:latin typeface="Cambria Math" panose="02040503050406030204" pitchFamily="18" charset="0"/>
                                  <a:ea typeface="黑体" panose="02010609060101010101" pitchFamily="49" charset="-122"/>
                                  <a:cs typeface="Times New Roman" panose="02020603050405020304" pitchFamily="16" charset="0"/>
                                </a:rPr>
                                <m:t>𝑖</m:t>
                              </m:r>
                            </m:sub>
                          </m:sSub>
                        </m:e>
                        <m:e>
                          <m:sSub>
                            <m:sSubPr>
                              <m:ctrlPr>
                                <a:rPr lang="en-US" altLang="zh-CN" sz="2800" b="0" i="1" smtClean="0">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b="0" i="1" smtClean="0">
                                  <a:latin typeface="Cambria Math" panose="02040503050406030204" pitchFamily="18" charset="0"/>
                                  <a:ea typeface="黑体" panose="02010609060101010101" pitchFamily="49" charset="-122"/>
                                  <a:cs typeface="Times New Roman" panose="02020603050405020304" pitchFamily="16" charset="0"/>
                                </a:rPr>
                                <m:t>𝑋</m:t>
                              </m:r>
                            </m:e>
                            <m:sub>
                              <m:r>
                                <a:rPr lang="en-US" altLang="zh-CN" sz="2800" b="0" i="1" smtClean="0">
                                  <a:latin typeface="Cambria Math" panose="02040503050406030204" pitchFamily="18" charset="0"/>
                                  <a:ea typeface="黑体" panose="02010609060101010101" pitchFamily="49" charset="-122"/>
                                  <a:cs typeface="Times New Roman" panose="02020603050405020304" pitchFamily="16" charset="0"/>
                                </a:rPr>
                                <m:t>4</m:t>
                              </m:r>
                            </m:sub>
                          </m:sSub>
                        </m:e>
                      </m:d>
                      <m:r>
                        <a:rPr lang="en-US" altLang="zh-CN" sz="2800" b="0" i="1" smtClean="0">
                          <a:latin typeface="Cambria Math" panose="02040503050406030204"/>
                          <a:ea typeface="Cambria Math" panose="02040503050406030204"/>
                          <a:cs typeface="Times New Roman" panose="02020603050405020304" pitchFamily="16" charset="0"/>
                        </a:rPr>
                        <m:t>×</m:t>
                      </m:r>
                      <m:r>
                        <a:rPr lang="en-US" altLang="zh-CN" sz="2800" b="0" i="1" smtClean="0">
                          <a:latin typeface="Cambria Math" panose="02040503050406030204" pitchFamily="18" charset="0"/>
                          <a:ea typeface="黑体" panose="02010609060101010101" pitchFamily="49" charset="-122"/>
                          <a:cs typeface="Times New Roman" panose="02020603050405020304" pitchFamily="16" charset="0"/>
                        </a:rPr>
                        <m:t>𝑃</m:t>
                      </m:r>
                      <m:r>
                        <a:rPr lang="en-US" altLang="zh-CN" sz="2800" b="0" i="1" smtClean="0">
                          <a:latin typeface="Cambria Math" panose="02040503050406030204" pitchFamily="18" charset="0"/>
                          <a:ea typeface="黑体" panose="02010609060101010101" pitchFamily="49" charset="-122"/>
                          <a:cs typeface="Times New Roman" panose="02020603050405020304" pitchFamily="16" charset="0"/>
                        </a:rPr>
                        <m:t>(</m:t>
                      </m:r>
                      <m:sSub>
                        <m:sSubPr>
                          <m:ctrlPr>
                            <a:rPr lang="en-US" altLang="zh-CN" sz="2800" b="0" i="1" smtClean="0">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b="0" i="1" smtClean="0">
                              <a:latin typeface="Cambria Math" panose="02040503050406030204" pitchFamily="18" charset="0"/>
                              <a:ea typeface="黑体" panose="02010609060101010101" pitchFamily="49" charset="-122"/>
                              <a:cs typeface="Times New Roman" panose="02020603050405020304" pitchFamily="16" charset="0"/>
                            </a:rPr>
                            <m:t>𝑋</m:t>
                          </m:r>
                        </m:e>
                        <m:sub>
                          <m:r>
                            <a:rPr lang="en-US" altLang="zh-CN" sz="2800" b="0" i="1" smtClean="0">
                              <a:latin typeface="Cambria Math" panose="02040503050406030204" pitchFamily="18" charset="0"/>
                              <a:ea typeface="黑体" panose="02010609060101010101" pitchFamily="49" charset="-122"/>
                              <a:cs typeface="Times New Roman" panose="02020603050405020304" pitchFamily="16" charset="0"/>
                            </a:rPr>
                            <m:t>𝑗</m:t>
                          </m:r>
                        </m:sub>
                      </m:sSub>
                      <m:r>
                        <a:rPr lang="en-US" altLang="zh-CN" sz="2800" b="0" i="1" smtClean="0">
                          <a:latin typeface="Cambria Math" panose="02040503050406030204" pitchFamily="18" charset="0"/>
                          <a:ea typeface="黑体" panose="02010609060101010101" pitchFamily="49" charset="-122"/>
                          <a:cs typeface="Times New Roman" panose="02020603050405020304" pitchFamily="16" charset="0"/>
                        </a:rPr>
                        <m:t>|</m:t>
                      </m:r>
                      <m:sSub>
                        <m:sSubPr>
                          <m:ctrlPr>
                            <a:rPr lang="en-US" altLang="zh-CN" sz="2800" b="0" i="1" smtClean="0">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b="0" i="1" smtClean="0">
                              <a:latin typeface="Cambria Math" panose="02040503050406030204" pitchFamily="18" charset="0"/>
                              <a:ea typeface="黑体" panose="02010609060101010101" pitchFamily="49" charset="-122"/>
                              <a:cs typeface="Times New Roman" panose="02020603050405020304" pitchFamily="16" charset="0"/>
                            </a:rPr>
                            <m:t>𝑋</m:t>
                          </m:r>
                        </m:e>
                        <m:sub>
                          <m:r>
                            <a:rPr lang="en-US" altLang="zh-CN" sz="2800" b="0" i="1" smtClean="0">
                              <a:latin typeface="Cambria Math" panose="02040503050406030204" pitchFamily="18" charset="0"/>
                              <a:ea typeface="黑体" panose="02010609060101010101" pitchFamily="49" charset="-122"/>
                              <a:cs typeface="Times New Roman" panose="02020603050405020304" pitchFamily="16" charset="0"/>
                            </a:rPr>
                            <m:t>1</m:t>
                          </m:r>
                        </m:sub>
                      </m:sSub>
                      <m:r>
                        <a:rPr lang="en-US" altLang="zh-CN" sz="2800" b="0" i="1" smtClean="0">
                          <a:latin typeface="Cambria Math" panose="02040503050406030204" pitchFamily="18" charset="0"/>
                          <a:ea typeface="黑体" panose="02010609060101010101" pitchFamily="49" charset="-122"/>
                          <a:cs typeface="Times New Roman" panose="02020603050405020304" pitchFamily="16" charset="0"/>
                        </a:rPr>
                        <m:t>, </m:t>
                      </m:r>
                      <m:sSub>
                        <m:sSubPr>
                          <m:ctrlPr>
                            <a:rPr lang="en-US" altLang="zh-CN" sz="2800" b="0" i="1" smtClean="0">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b="0" i="1" smtClean="0">
                              <a:latin typeface="Cambria Math" panose="02040503050406030204" pitchFamily="18" charset="0"/>
                              <a:ea typeface="黑体" panose="02010609060101010101" pitchFamily="49" charset="-122"/>
                              <a:cs typeface="Times New Roman" panose="02020603050405020304" pitchFamily="16" charset="0"/>
                            </a:rPr>
                            <m:t>𝑋</m:t>
                          </m:r>
                        </m:e>
                        <m:sub>
                          <m:r>
                            <a:rPr lang="en-US" altLang="zh-CN" sz="2800" b="0" i="1" smtClean="0">
                              <a:latin typeface="Cambria Math" panose="02040503050406030204" pitchFamily="18" charset="0"/>
                              <a:ea typeface="黑体" panose="02010609060101010101" pitchFamily="49" charset="-122"/>
                              <a:cs typeface="Times New Roman" panose="02020603050405020304" pitchFamily="16" charset="0"/>
                            </a:rPr>
                            <m:t>5</m:t>
                          </m:r>
                        </m:sub>
                      </m:sSub>
                      <m:r>
                        <a:rPr lang="en-US" altLang="zh-CN" sz="2800" b="0" i="1" smtClean="0">
                          <a:latin typeface="Cambria Math" panose="02040503050406030204" pitchFamily="18" charset="0"/>
                          <a:ea typeface="黑体" panose="02010609060101010101" pitchFamily="49" charset="-122"/>
                          <a:cs typeface="Times New Roman" panose="02020603050405020304" pitchFamily="16" charset="0"/>
                        </a:rPr>
                        <m:t>, </m:t>
                      </m:r>
                      <m:sSub>
                        <m:sSubPr>
                          <m:ctrlPr>
                            <a:rPr lang="en-US" altLang="zh-CN" sz="2800" b="0" i="1" smtClean="0">
                              <a:latin typeface="Cambria Math" panose="02040503050406030204" pitchFamily="18" charset="0"/>
                              <a:ea typeface="黑体" panose="02010609060101010101" pitchFamily="49" charset="-122"/>
                              <a:cs typeface="Times New Roman" panose="02020603050405020304" pitchFamily="16" charset="0"/>
                            </a:rPr>
                          </m:ctrlPr>
                        </m:sSubPr>
                        <m:e>
                          <m:r>
                            <a:rPr lang="en-US" altLang="zh-CN" sz="2800" b="0" i="1" smtClean="0">
                              <a:latin typeface="Cambria Math" panose="02040503050406030204" pitchFamily="18" charset="0"/>
                              <a:ea typeface="黑体" panose="02010609060101010101" pitchFamily="49" charset="-122"/>
                              <a:cs typeface="Times New Roman" panose="02020603050405020304" pitchFamily="16" charset="0"/>
                            </a:rPr>
                            <m:t>𝑋</m:t>
                          </m:r>
                        </m:e>
                        <m:sub>
                          <m:r>
                            <a:rPr lang="en-US" altLang="zh-CN" sz="2800" b="0" i="1" smtClean="0">
                              <a:latin typeface="Cambria Math" panose="02040503050406030204" pitchFamily="18" charset="0"/>
                              <a:ea typeface="黑体" panose="02010609060101010101" pitchFamily="49" charset="-122"/>
                              <a:cs typeface="Times New Roman" panose="02020603050405020304" pitchFamily="16" charset="0"/>
                            </a:rPr>
                            <m:t>6</m:t>
                          </m:r>
                        </m:sub>
                      </m:sSub>
                      <m:r>
                        <a:rPr lang="en-US" altLang="zh-CN" sz="2800" b="0" i="1" smtClean="0">
                          <a:latin typeface="Cambria Math" panose="02040503050406030204" pitchFamily="18" charset="0"/>
                          <a:ea typeface="黑体" panose="02010609060101010101" pitchFamily="49" charset="-122"/>
                          <a:cs typeface="Times New Roman" panose="02020603050405020304" pitchFamily="16" charset="0"/>
                        </a:rPr>
                        <m:t>)</m:t>
                      </m:r>
                    </m:oMath>
                  </m:oMathPara>
                </a14:m>
                <a:endParaRPr lang="zh-CN" altLang="zh-CN" sz="2800" dirty="0">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4" name="矩形 3"/>
              <p:cNvSpPr>
                <a:spLocks noRot="1" noChangeAspect="1" noMove="1" noResize="1" noEditPoints="1" noAdjustHandles="1" noChangeArrowheads="1" noChangeShapeType="1" noTextEdit="1"/>
              </p:cNvSpPr>
              <p:nvPr/>
            </p:nvSpPr>
            <p:spPr>
              <a:xfrm>
                <a:off x="4005629" y="3689037"/>
                <a:ext cx="7791924" cy="2337050"/>
              </a:xfrm>
              <a:prstGeom prst="rect">
                <a:avLst/>
              </a:prstGeom>
              <a:blipFill rotWithShape="1">
                <a:blip r:embed="rId2"/>
                <a:stretch>
                  <a:fillRect l="-1" t="-14" r="7" b="24"/>
                </a:stretch>
              </a:blipFill>
            </p:spPr>
            <p:txBody>
              <a:bodyPr/>
              <a:lstStyle/>
              <a:p>
                <a:r>
                  <a:rPr lang="zh-CN" altLang="en-US">
                    <a:noFill/>
                  </a:rPr>
                  <a:t> </a:t>
                </a:r>
              </a:p>
            </p:txBody>
          </p:sp>
        </mc:Fallback>
      </mc:AlternateContent>
      <p:sp>
        <p:nvSpPr>
          <p:cNvPr id="5" name="矩形 4"/>
          <p:cNvSpPr/>
          <p:nvPr/>
        </p:nvSpPr>
        <p:spPr>
          <a:xfrm>
            <a:off x="1113911" y="6049588"/>
            <a:ext cx="2024913" cy="400110"/>
          </a:xfrm>
          <a:prstGeom prst="rect">
            <a:avLst/>
          </a:prstGeom>
        </p:spPr>
        <p:txBody>
          <a:bodyPr wrap="none">
            <a:spAutoFit/>
          </a:bodyPr>
          <a:lstStyle/>
          <a:p>
            <a:r>
              <a:rPr lang="zh-CN" altLang="zh-CN" sz="2000" dirty="0">
                <a:latin typeface="Times New Roman" panose="02020603050405020304" pitchFamily="16" charset="0"/>
                <a:ea typeface="黑体" panose="02010609060101010101" pitchFamily="49" charset="-122"/>
                <a:cs typeface="Times New Roman" panose="02020603050405020304" pitchFamily="16" charset="0"/>
              </a:rPr>
              <a:t>有向无环图</a:t>
            </a:r>
            <a:r>
              <a:rPr lang="en-US" altLang="zh-CN" sz="2000" dirty="0">
                <a:latin typeface="Times New Roman" panose="02020603050405020304" pitchFamily="16" charset="0"/>
                <a:ea typeface="黑体" panose="02010609060101010101" pitchFamily="49" charset="-122"/>
                <a:cs typeface="Times New Roman" panose="02020603050405020304" pitchFamily="16" charset="0"/>
              </a:rPr>
              <a:t>DAG</a:t>
            </a:r>
            <a:endParaRPr lang="zh-CN" altLang="en-US" sz="2000" dirty="0"/>
          </a:p>
        </p:txBody>
      </p:sp>
      <p:pic>
        <p:nvPicPr>
          <p:cNvPr id="6" name="图片 5"/>
          <p:cNvPicPr>
            <a:picLocks noChangeAspect="1"/>
          </p:cNvPicPr>
          <p:nvPr/>
        </p:nvPicPr>
        <p:blipFill>
          <a:blip r:embed="rId3"/>
          <a:stretch>
            <a:fillRect/>
          </a:stretch>
        </p:blipFill>
        <p:spPr>
          <a:xfrm>
            <a:off x="394447" y="3719804"/>
            <a:ext cx="3463842" cy="2316369"/>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因果推理</a:t>
            </a:r>
            <a:r>
              <a:rPr lang="zh-CN" altLang="en-US" dirty="0"/>
              <a:t>：</a:t>
            </a:r>
            <a:r>
              <a:rPr lang="zh-CN" altLang="zh-CN" dirty="0"/>
              <a:t>有向无环图</a:t>
            </a:r>
            <a:r>
              <a:rPr lang="zh-CN" altLang="en-US" dirty="0"/>
              <a:t>（</a:t>
            </a:r>
            <a:r>
              <a:rPr lang="en-US" altLang="zh-CN" dirty="0"/>
              <a:t>DAG</a:t>
            </a:r>
            <a:r>
              <a:rPr lang="zh-CN" altLang="en-US" dirty="0"/>
              <a:t>）</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a:latin typeface="黑体" panose="02010609060101010101" pitchFamily="49" charset="-122"/>
                    <a:cs typeface="Times New Roman" panose="02020603050405020304" pitchFamily="16" charset="0"/>
                  </a:rPr>
                  <a:t>例：假设某个有向无环图中存在一条依赖路径</a:t>
                </a:r>
                <a14:m>
                  <m:oMath xmlns:m="http://schemas.openxmlformats.org/officeDocument/2006/math">
                    <m:r>
                      <a:rPr lang="en-US" altLang="zh-CN" b="0">
                        <a:latin typeface="Cambria Math" panose="02040503050406030204" pitchFamily="18" charset="0"/>
                      </a:rPr>
                      <m:t> </m:t>
                    </m:r>
                    <m:r>
                      <a:rPr lang="zh-CN" altLang="en-US" i="1">
                        <a:latin typeface="Cambria Math" panose="02040503050406030204" pitchFamily="18" charset="0"/>
                      </a:rPr>
                      <m:t>𝑋</m:t>
                    </m:r>
                    <m:r>
                      <a:rPr lang="zh-CN" altLang="en-US">
                        <a:latin typeface="Cambria Math" panose="02040503050406030204" pitchFamily="18" charset="0"/>
                      </a:rPr>
                      <m:t>→</m:t>
                    </m:r>
                    <m:r>
                      <a:rPr lang="zh-CN" altLang="en-US" i="1">
                        <a:latin typeface="Cambria Math" panose="02040503050406030204" pitchFamily="18" charset="0"/>
                      </a:rPr>
                      <m:t>𝑌</m:t>
                    </m:r>
                    <m:r>
                      <a:rPr lang="zh-CN" altLang="en-US">
                        <a:latin typeface="Cambria Math" panose="02040503050406030204" pitchFamily="18" charset="0"/>
                      </a:rPr>
                      <m:t>→</m:t>
                    </m:r>
                    <m:r>
                      <a:rPr lang="zh-CN" altLang="en-US" i="1">
                        <a:latin typeface="Cambria Math" panose="02040503050406030204" pitchFamily="18" charset="0"/>
                      </a:rPr>
                      <m:t>𝑍</m:t>
                    </m:r>
                  </m:oMath>
                </a14:m>
                <a:r>
                  <a:rPr lang="zh-CN" altLang="en-US" dirty="0">
                    <a:latin typeface="黑体" panose="02010609060101010101" pitchFamily="49" charset="-122"/>
                  </a:rPr>
                  <a:t>，</a:t>
                </a:r>
                <a:r>
                  <a:rPr lang="zh-CN" altLang="zh-CN" dirty="0">
                    <a:latin typeface="黑体" panose="02010609060101010101" pitchFamily="49" charset="-122"/>
                  </a:rPr>
                  <a:t>其中</a:t>
                </a:r>
                <a14:m>
                  <m:oMath xmlns:m="http://schemas.openxmlformats.org/officeDocument/2006/math">
                    <m:r>
                      <a:rPr lang="en-US" altLang="zh-CN" i="1">
                        <a:latin typeface="Cambria Math" panose="02040503050406030204"/>
                      </a:rPr>
                      <m:t>𝑋</m:t>
                    </m:r>
                  </m:oMath>
                </a14:m>
                <a:r>
                  <a:rPr lang="zh-CN" altLang="zh-CN" dirty="0">
                    <a:latin typeface="黑体" panose="02010609060101010101" pitchFamily="49" charset="-122"/>
                  </a:rPr>
                  <a:t>表示气候好，</a:t>
                </a:r>
                <a14:m>
                  <m:oMath xmlns:m="http://schemas.openxmlformats.org/officeDocument/2006/math">
                    <m:r>
                      <a:rPr lang="en-US" altLang="zh-CN" i="1">
                        <a:latin typeface="Cambria Math" panose="02040503050406030204"/>
                      </a:rPr>
                      <m:t>𝑌</m:t>
                    </m:r>
                  </m:oMath>
                </a14:m>
                <a:r>
                  <a:rPr lang="zh-CN" altLang="zh-CN" dirty="0">
                    <a:latin typeface="黑体" panose="02010609060101010101" pitchFamily="49" charset="-122"/>
                  </a:rPr>
                  <a:t>表示水果产量高，</a:t>
                </a:r>
                <a14:m>
                  <m:oMath xmlns:m="http://schemas.openxmlformats.org/officeDocument/2006/math">
                    <m:r>
                      <a:rPr lang="en-US" altLang="zh-CN" i="1">
                        <a:latin typeface="Cambria Math" panose="02040503050406030204"/>
                      </a:rPr>
                      <m:t>𝑍</m:t>
                    </m:r>
                  </m:oMath>
                </a14:m>
                <a:r>
                  <a:rPr lang="zh-CN" altLang="zh-CN" dirty="0">
                    <a:latin typeface="黑体" panose="02010609060101010101" pitchFamily="49" charset="-122"/>
                  </a:rPr>
                  <a:t>表示水果价格低，给出</a:t>
                </a:r>
                <a14:m>
                  <m:oMath xmlns:m="http://schemas.openxmlformats.org/officeDocument/2006/math">
                    <m:r>
                      <a:rPr lang="en-US" altLang="zh-CN" i="1">
                        <a:latin typeface="Cambria Math" panose="02040503050406030204" pitchFamily="18" charset="0"/>
                      </a:rPr>
                      <m:t>𝑃</m:t>
                    </m:r>
                  </m:oMath>
                </a14:m>
                <a:r>
                  <a:rPr lang="en-US" altLang="zh-CN" dirty="0">
                    <a:latin typeface="黑体" panose="02010609060101010101" pitchFamily="49" charset="-122"/>
                  </a:rPr>
                  <a:t>(</a:t>
                </a:r>
                <a:r>
                  <a:rPr lang="zh-CN" altLang="zh-CN" dirty="0">
                    <a:latin typeface="黑体" panose="02010609060101010101" pitchFamily="49" charset="-122"/>
                  </a:rPr>
                  <a:t>气候好，水果产量高，水果价格低</a:t>
                </a:r>
                <a:r>
                  <a:rPr lang="en-US" altLang="zh-CN" dirty="0">
                    <a:latin typeface="黑体" panose="02010609060101010101" pitchFamily="49" charset="-122"/>
                  </a:rPr>
                  <a:t>)</a:t>
                </a:r>
                <a:r>
                  <a:rPr lang="zh-CN" altLang="zh-CN" dirty="0">
                    <a:latin typeface="黑体" panose="02010609060101010101" pitchFamily="49" charset="-122"/>
                  </a:rPr>
                  <a:t>的联合概率。</a:t>
                </a:r>
                <a:endParaRPr lang="en-US" altLang="zh-CN" dirty="0">
                  <a:latin typeface="黑体" panose="02010609060101010101" pitchFamily="49" charset="-122"/>
                </a:endParaRPr>
              </a:p>
              <a:p>
                <a:pPr lvl="1"/>
                <a:r>
                  <a:rPr lang="zh-CN" altLang="en-US" dirty="0">
                    <a:latin typeface="黑体" panose="02010609060101010101" pitchFamily="49" charset="-122"/>
                  </a:rPr>
                  <a:t>使用乘积分解规则，</a:t>
                </a:r>
                <a:r>
                  <a:rPr lang="zh-CN" altLang="zh-CN" dirty="0">
                    <a:latin typeface="黑体" panose="02010609060101010101" pitchFamily="49" charset="-122"/>
                  </a:rPr>
                  <a:t>将</a:t>
                </a:r>
                <a14:m>
                  <m:oMath xmlns:m="http://schemas.openxmlformats.org/officeDocument/2006/math">
                    <m:r>
                      <a:rPr lang="en-US" altLang="zh-CN" i="1">
                        <a:latin typeface="Cambria Math" panose="02040503050406030204" pitchFamily="18" charset="0"/>
                      </a:rPr>
                      <m:t>𝑃</m:t>
                    </m:r>
                  </m:oMath>
                </a14:m>
                <a:r>
                  <a:rPr lang="en-US" altLang="zh-CN" dirty="0">
                    <a:latin typeface="黑体" panose="02010609060101010101" pitchFamily="49" charset="-122"/>
                  </a:rPr>
                  <a:t>(</a:t>
                </a:r>
                <a:r>
                  <a:rPr lang="zh-CN" altLang="zh-CN" dirty="0">
                    <a:latin typeface="黑体" panose="02010609060101010101" pitchFamily="49" charset="-122"/>
                  </a:rPr>
                  <a:t>气候好，产量高，价格低</a:t>
                </a:r>
                <a:r>
                  <a:rPr lang="en-US" altLang="zh-CN" dirty="0">
                    <a:latin typeface="黑体" panose="02010609060101010101" pitchFamily="49" charset="-122"/>
                  </a:rPr>
                  <a:t>)</a:t>
                </a:r>
                <a:r>
                  <a:rPr lang="zh-CN" altLang="zh-CN" dirty="0">
                    <a:latin typeface="黑体" panose="02010609060101010101" pitchFamily="49" charset="-122"/>
                  </a:rPr>
                  <a:t>转换为：</a:t>
                </a:r>
                <a14:m>
                  <m:oMath xmlns:m="http://schemas.openxmlformats.org/officeDocument/2006/math">
                    <m:r>
                      <a:rPr lang="en-US" altLang="zh-CN" i="1">
                        <a:latin typeface="Cambria Math" panose="02040503050406030204" pitchFamily="18" charset="0"/>
                      </a:rPr>
                      <m:t>𝑃</m:t>
                    </m:r>
                  </m:oMath>
                </a14:m>
                <a:r>
                  <a:rPr lang="en-US" altLang="zh-CN" dirty="0">
                    <a:latin typeface="黑体" panose="02010609060101010101" pitchFamily="49" charset="-122"/>
                  </a:rPr>
                  <a:t>(</a:t>
                </a:r>
                <a:r>
                  <a:rPr lang="zh-CN" altLang="zh-CN" dirty="0">
                    <a:latin typeface="黑体" panose="02010609060101010101" pitchFamily="49" charset="-122"/>
                  </a:rPr>
                  <a:t>气候好</a:t>
                </a:r>
                <a:r>
                  <a:rPr lang="en-US" altLang="zh-CN" dirty="0">
                    <a:latin typeface="黑体" panose="02010609060101010101" pitchFamily="49" charset="-122"/>
                  </a:rPr>
                  <a:t>)</a:t>
                </a:r>
                <a:r>
                  <a:rPr lang="en-US" altLang="zh-CN" dirty="0">
                    <a:ea typeface="Cambria Math" panose="02040503050406030204"/>
                  </a:rPr>
                  <a:t> </a:t>
                </a:r>
                <a14:m>
                  <m:oMath xmlns:m="http://schemas.openxmlformats.org/officeDocument/2006/math">
                    <m:r>
                      <a:rPr lang="en-US" altLang="zh-CN" i="1">
                        <a:latin typeface="Cambria Math" panose="02040503050406030204"/>
                        <a:ea typeface="Cambria Math" panose="02040503050406030204"/>
                      </a:rPr>
                      <m:t>×</m:t>
                    </m:r>
                    <m:r>
                      <a:rPr lang="en-US" altLang="zh-CN" i="1">
                        <a:latin typeface="Cambria Math" panose="02040503050406030204" pitchFamily="18" charset="0"/>
                      </a:rPr>
                      <m:t> </m:t>
                    </m:r>
                    <m:r>
                      <a:rPr lang="en-US" altLang="zh-CN" i="1">
                        <a:latin typeface="Cambria Math" panose="02040503050406030204" pitchFamily="18" charset="0"/>
                      </a:rPr>
                      <m:t>𝑃</m:t>
                    </m:r>
                  </m:oMath>
                </a14:m>
                <a:r>
                  <a:rPr lang="en-US" altLang="zh-CN" dirty="0">
                    <a:latin typeface="黑体" panose="02010609060101010101" pitchFamily="49" charset="-122"/>
                  </a:rPr>
                  <a:t>(</a:t>
                </a:r>
                <a:r>
                  <a:rPr lang="zh-CN" altLang="zh-CN" dirty="0">
                    <a:latin typeface="黑体" panose="02010609060101010101" pitchFamily="49" charset="-122"/>
                  </a:rPr>
                  <a:t>产量高</a:t>
                </a:r>
                <a:r>
                  <a:rPr lang="en-US" altLang="zh-CN" dirty="0">
                    <a:latin typeface="黑体" panose="02010609060101010101" pitchFamily="49" charset="-122"/>
                  </a:rPr>
                  <a:t>|</a:t>
                </a:r>
                <a:r>
                  <a:rPr lang="zh-CN" altLang="zh-CN" dirty="0">
                    <a:latin typeface="黑体" panose="02010609060101010101" pitchFamily="49" charset="-122"/>
                  </a:rPr>
                  <a:t>气候好</a:t>
                </a:r>
                <a:r>
                  <a:rPr lang="en-US" altLang="zh-CN" dirty="0">
                    <a:latin typeface="黑体" panose="02010609060101010101" pitchFamily="49" charset="-122"/>
                  </a:rPr>
                  <a:t>)</a:t>
                </a:r>
                <a14:m>
                  <m:oMath xmlns:m="http://schemas.openxmlformats.org/officeDocument/2006/math">
                    <m:r>
                      <a:rPr lang="en-US" altLang="zh-CN" i="1">
                        <a:latin typeface="Cambria Math" panose="02040503050406030204"/>
                        <a:ea typeface="Cambria Math" panose="02040503050406030204"/>
                      </a:rPr>
                      <m:t>×</m:t>
                    </m:r>
                    <m:r>
                      <a:rPr lang="en-US" altLang="zh-CN" i="1">
                        <a:latin typeface="Cambria Math" panose="02040503050406030204" pitchFamily="18" charset="0"/>
                      </a:rPr>
                      <m:t>𝑃</m:t>
                    </m:r>
                  </m:oMath>
                </a14:m>
                <a:r>
                  <a:rPr lang="en-US" altLang="zh-CN" dirty="0">
                    <a:latin typeface="黑体" panose="02010609060101010101" pitchFamily="49" charset="-122"/>
                  </a:rPr>
                  <a:t>(</a:t>
                </a:r>
                <a:r>
                  <a:rPr lang="zh-CN" altLang="zh-CN" dirty="0">
                    <a:latin typeface="黑体" panose="02010609060101010101" pitchFamily="49" charset="-122"/>
                  </a:rPr>
                  <a:t>价格低</a:t>
                </a:r>
                <a:r>
                  <a:rPr lang="en-US" altLang="zh-CN" dirty="0">
                    <a:latin typeface="黑体" panose="02010609060101010101" pitchFamily="49" charset="-122"/>
                  </a:rPr>
                  <a:t>|</a:t>
                </a:r>
                <a:r>
                  <a:rPr lang="zh-CN" altLang="zh-CN" dirty="0">
                    <a:latin typeface="黑体" panose="02010609060101010101" pitchFamily="49" charset="-122"/>
                  </a:rPr>
                  <a:t>产量高</a:t>
                </a:r>
                <a:r>
                  <a:rPr lang="en-US" altLang="zh-CN" dirty="0">
                    <a:latin typeface="黑体" panose="02010609060101010101" pitchFamily="49" charset="-122"/>
                  </a:rPr>
                  <a:t>)</a:t>
                </a:r>
                <a:endParaRPr lang="zh-CN" altLang="en-US" dirty="0">
                  <a:latin typeface="黑体" panose="02010609060101010101" pitchFamily="49" charset="-122"/>
                </a:endParaRPr>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p:cNvSpPr/>
              <p:nvPr/>
            </p:nvSpPr>
            <p:spPr>
              <a:xfrm>
                <a:off x="1133534" y="4141343"/>
                <a:ext cx="4584440" cy="1815882"/>
              </a:xfrm>
              <a:prstGeom prst="rect">
                <a:avLst/>
              </a:prstGeom>
            </p:spPr>
            <p:txBody>
              <a:bodyPr wrap="square">
                <a:spAutoFit/>
              </a:bodyPr>
              <a:lstStyle/>
              <a:p>
                <a:r>
                  <a:rPr lang="zh-CN" altLang="en-US" sz="2800" dirty="0">
                    <a:latin typeface="黑体" panose="02010609060101010101" pitchFamily="49" charset="-122"/>
                    <a:ea typeface="黑体" panose="02010609060101010101" pitchFamily="49" charset="-122"/>
                    <a:cs typeface="Times New Roman" panose="02020603050405020304" pitchFamily="16" charset="0"/>
                  </a:rPr>
                  <a:t>假设：</a:t>
                </a:r>
                <a:br>
                  <a:rPr lang="en-US" altLang="zh-CN" sz="2800" i="1" dirty="0">
                    <a:latin typeface="Cambria Math" panose="02040503050406030204" pitchFamily="18" charset="0"/>
                    <a:ea typeface="华文楷体" panose="02010600040101010101" pitchFamily="2" charset="-122"/>
                    <a:cs typeface="Times New Roman" panose="02020603050405020304" pitchFamily="16" charset="0"/>
                  </a:rPr>
                </a:br>
                <a14:m>
                  <m:oMath xmlns:m="http://schemas.openxmlformats.org/officeDocument/2006/math">
                    <m:r>
                      <a:rPr lang="en-US" altLang="zh-CN" sz="2800" i="1">
                        <a:latin typeface="Cambria Math" panose="02040503050406030204" pitchFamily="18" charset="0"/>
                        <a:ea typeface="华文楷体" panose="02010600040101010101" pitchFamily="2" charset="-122"/>
                        <a:cs typeface="Times New Roman" panose="02020603050405020304" pitchFamily="16" charset="0"/>
                      </a:rPr>
                      <m:t>𝑃</m:t>
                    </m:r>
                  </m:oMath>
                </a14:m>
                <a:r>
                  <a:rPr lang="en-US" altLang="zh-CN" sz="2800" dirty="0">
                    <a:latin typeface="黑体" panose="02010609060101010101" pitchFamily="49" charset="-122"/>
                    <a:ea typeface="黑体" panose="02010609060101010101" pitchFamily="49" charset="-122"/>
                  </a:rPr>
                  <a:t>(</a:t>
                </a:r>
                <a:r>
                  <a:rPr lang="zh-CN" altLang="zh-CN" sz="2800" dirty="0">
                    <a:latin typeface="黑体" panose="02010609060101010101" pitchFamily="49" charset="-122"/>
                    <a:ea typeface="黑体" panose="02010609060101010101" pitchFamily="49" charset="-122"/>
                    <a:cs typeface="Times New Roman" panose="02020603050405020304" pitchFamily="16" charset="0"/>
                  </a:rPr>
                  <a:t>气候好</a:t>
                </a:r>
                <a:r>
                  <a:rPr lang="en-US" altLang="zh-CN" sz="2800" dirty="0">
                    <a:latin typeface="黑体" panose="02010609060101010101" pitchFamily="49" charset="-122"/>
                    <a:ea typeface="黑体" panose="02010609060101010101" pitchFamily="49" charset="-122"/>
                  </a:rPr>
                  <a:t>)</a:t>
                </a:r>
                <a14:m>
                  <m:oMath xmlns:m="http://schemas.openxmlformats.org/officeDocument/2006/math">
                    <m:r>
                      <a:rPr lang="en-US" altLang="zh-CN" sz="2800" i="1">
                        <a:latin typeface="Cambria Math" panose="02040503050406030204" pitchFamily="18" charset="0"/>
                        <a:ea typeface="华文楷体" panose="02010600040101010101" pitchFamily="2" charset="-122"/>
                        <a:cs typeface="Times New Roman" panose="02020603050405020304" pitchFamily="16" charset="0"/>
                      </a:rPr>
                      <m:t> =</m:t>
                    </m:r>
                    <m:r>
                      <a:rPr lang="en-US" altLang="zh-CN" sz="2800">
                        <a:latin typeface="Cambria Math" panose="02040503050406030204" pitchFamily="18" charset="0"/>
                        <a:ea typeface="华文楷体" panose="02010600040101010101" pitchFamily="2" charset="-122"/>
                        <a:cs typeface="Times New Roman" panose="02020603050405020304" pitchFamily="16" charset="0"/>
                      </a:rPr>
                      <m:t>0</m:t>
                    </m:r>
                    <m:r>
                      <a:rPr lang="en-US" altLang="zh-CN" sz="2800">
                        <a:latin typeface="Cambria Math" panose="02040503050406030204" pitchFamily="18" charset="0"/>
                        <a:ea typeface="华文楷体" panose="02010600040101010101" pitchFamily="2" charset="-122"/>
                        <a:cs typeface="Times New Roman" panose="02020603050405020304" pitchFamily="16" charset="0"/>
                      </a:rPr>
                      <m:t>.</m:t>
                    </m:r>
                    <m:r>
                      <a:rPr lang="en-US" altLang="zh-CN" sz="2800">
                        <a:latin typeface="Cambria Math" panose="02040503050406030204" pitchFamily="18" charset="0"/>
                        <a:ea typeface="华文楷体" panose="02010600040101010101" pitchFamily="2" charset="-122"/>
                        <a:cs typeface="Times New Roman" panose="02020603050405020304" pitchFamily="16" charset="0"/>
                      </a:rPr>
                      <m:t>5</m:t>
                    </m:r>
                  </m:oMath>
                </a14:m>
                <a:br>
                  <a:rPr lang="en-US" altLang="zh-CN" sz="2800" dirty="0">
                    <a:latin typeface="Cambria Math" panose="02040503050406030204" pitchFamily="18" charset="0"/>
                    <a:ea typeface="华文楷体" panose="02010600040101010101" pitchFamily="2" charset="-122"/>
                    <a:cs typeface="Times New Roman" panose="02020603050405020304" pitchFamily="16" charset="0"/>
                  </a:rPr>
                </a:br>
                <a14:m>
                  <m:oMath xmlns:m="http://schemas.openxmlformats.org/officeDocument/2006/math">
                    <m:r>
                      <a:rPr lang="en-US" altLang="zh-CN" sz="2800" i="1">
                        <a:latin typeface="Cambria Math" panose="02040503050406030204" pitchFamily="18" charset="0"/>
                        <a:ea typeface="华文楷体" panose="02010600040101010101" pitchFamily="2" charset="-122"/>
                        <a:cs typeface="Times New Roman" panose="02020603050405020304" pitchFamily="16" charset="0"/>
                      </a:rPr>
                      <m:t>𝑃</m:t>
                    </m:r>
                  </m:oMath>
                </a14:m>
                <a:r>
                  <a:rPr lang="en-US" altLang="zh-CN" sz="2800" dirty="0">
                    <a:latin typeface="黑体" panose="02010609060101010101" pitchFamily="49" charset="-122"/>
                    <a:ea typeface="黑体" panose="02010609060101010101" pitchFamily="49" charset="-122"/>
                  </a:rPr>
                  <a:t>(</a:t>
                </a:r>
                <a:r>
                  <a:rPr lang="zh-CN" altLang="zh-CN" sz="2800" dirty="0">
                    <a:latin typeface="黑体" panose="02010609060101010101" pitchFamily="49" charset="-122"/>
                    <a:ea typeface="黑体" panose="02010609060101010101" pitchFamily="49" charset="-122"/>
                    <a:cs typeface="Times New Roman" panose="02020603050405020304" pitchFamily="16" charset="0"/>
                  </a:rPr>
                  <a:t>产量高</a:t>
                </a:r>
                <a:r>
                  <a:rPr lang="en-US" altLang="zh-CN" sz="2800" dirty="0">
                    <a:latin typeface="黑体" panose="02010609060101010101" pitchFamily="49" charset="-122"/>
                    <a:ea typeface="黑体" panose="02010609060101010101" pitchFamily="49" charset="-122"/>
                  </a:rPr>
                  <a:t>|</a:t>
                </a:r>
                <a:r>
                  <a:rPr lang="zh-CN" altLang="zh-CN" sz="2800" dirty="0">
                    <a:latin typeface="黑体" panose="02010609060101010101" pitchFamily="49" charset="-122"/>
                    <a:ea typeface="黑体" panose="02010609060101010101" pitchFamily="49" charset="-122"/>
                    <a:cs typeface="Times New Roman" panose="02020603050405020304" pitchFamily="16" charset="0"/>
                  </a:rPr>
                  <a:t>气候好</a:t>
                </a:r>
                <a:r>
                  <a:rPr lang="en-US" altLang="zh-CN" sz="2800" dirty="0">
                    <a:latin typeface="黑体" panose="02010609060101010101" pitchFamily="49" charset="-122"/>
                    <a:ea typeface="黑体" panose="02010609060101010101" pitchFamily="49" charset="-122"/>
                  </a:rPr>
                  <a:t>)</a:t>
                </a:r>
                <a14:m>
                  <m:oMath xmlns:m="http://schemas.openxmlformats.org/officeDocument/2006/math">
                    <m:r>
                      <a:rPr lang="en-US" altLang="zh-CN" sz="2800" i="1">
                        <a:latin typeface="Cambria Math" panose="02040503050406030204" pitchFamily="18" charset="0"/>
                        <a:ea typeface="华文楷体" panose="02010600040101010101" pitchFamily="2" charset="-122"/>
                        <a:cs typeface="Times New Roman" panose="02020603050405020304" pitchFamily="16" charset="0"/>
                      </a:rPr>
                      <m:t> =</m:t>
                    </m:r>
                    <m:r>
                      <a:rPr lang="en-US" altLang="zh-CN" sz="2800">
                        <a:latin typeface="Cambria Math" panose="02040503050406030204" pitchFamily="18" charset="0"/>
                        <a:ea typeface="华文楷体" panose="02010600040101010101" pitchFamily="2" charset="-122"/>
                        <a:cs typeface="Times New Roman" panose="02020603050405020304" pitchFamily="16" charset="0"/>
                      </a:rPr>
                      <m:t>0</m:t>
                    </m:r>
                    <m:r>
                      <a:rPr lang="en-US" altLang="zh-CN" sz="2800">
                        <a:latin typeface="Cambria Math" panose="02040503050406030204" pitchFamily="18" charset="0"/>
                        <a:ea typeface="华文楷体" panose="02010600040101010101" pitchFamily="2" charset="-122"/>
                        <a:cs typeface="Times New Roman" panose="02020603050405020304" pitchFamily="16" charset="0"/>
                      </a:rPr>
                      <m:t>.</m:t>
                    </m:r>
                    <m:r>
                      <a:rPr lang="en-US" altLang="zh-CN" sz="2800">
                        <a:latin typeface="Cambria Math" panose="02040503050406030204" pitchFamily="18" charset="0"/>
                        <a:ea typeface="华文楷体" panose="02010600040101010101" pitchFamily="2" charset="-122"/>
                        <a:cs typeface="Times New Roman" panose="02020603050405020304" pitchFamily="16" charset="0"/>
                      </a:rPr>
                      <m:t>8</m:t>
                    </m:r>
                  </m:oMath>
                </a14:m>
                <a:br>
                  <a:rPr lang="en-US" altLang="zh-CN" sz="2800" dirty="0">
                    <a:latin typeface="Cambria Math" panose="02040503050406030204" pitchFamily="18" charset="0"/>
                    <a:ea typeface="华文楷体" panose="02010600040101010101" pitchFamily="2" charset="-122"/>
                    <a:cs typeface="Times New Roman" panose="02020603050405020304" pitchFamily="16" charset="0"/>
                  </a:rPr>
                </a:br>
                <a14:m>
                  <m:oMath xmlns:m="http://schemas.openxmlformats.org/officeDocument/2006/math">
                    <m:r>
                      <a:rPr lang="en-US" altLang="zh-CN" sz="2800" i="1">
                        <a:latin typeface="Cambria Math" panose="02040503050406030204" pitchFamily="18" charset="0"/>
                        <a:ea typeface="华文楷体" panose="02010600040101010101" pitchFamily="2" charset="-122"/>
                        <a:cs typeface="Times New Roman" panose="02020603050405020304" pitchFamily="16" charset="0"/>
                      </a:rPr>
                      <m:t>𝑃</m:t>
                    </m:r>
                  </m:oMath>
                </a14:m>
                <a:r>
                  <a:rPr lang="en-US" altLang="zh-CN" sz="2800" dirty="0">
                    <a:latin typeface="黑体" panose="02010609060101010101" pitchFamily="49" charset="-122"/>
                    <a:ea typeface="黑体" panose="02010609060101010101" pitchFamily="49" charset="-122"/>
                  </a:rPr>
                  <a:t>(</a:t>
                </a:r>
                <a:r>
                  <a:rPr lang="zh-CN" altLang="zh-CN" sz="2800" dirty="0">
                    <a:latin typeface="黑体" panose="02010609060101010101" pitchFamily="49" charset="-122"/>
                    <a:ea typeface="黑体" panose="02010609060101010101" pitchFamily="49" charset="-122"/>
                    <a:cs typeface="Times New Roman" panose="02020603050405020304" pitchFamily="16" charset="0"/>
                  </a:rPr>
                  <a:t>价格低</a:t>
                </a:r>
                <a:r>
                  <a:rPr lang="en-US" altLang="zh-CN" sz="2800" dirty="0">
                    <a:latin typeface="黑体" panose="02010609060101010101" pitchFamily="49" charset="-122"/>
                    <a:ea typeface="黑体" panose="02010609060101010101" pitchFamily="49" charset="-122"/>
                  </a:rPr>
                  <a:t>|</a:t>
                </a:r>
                <a:r>
                  <a:rPr lang="zh-CN" altLang="zh-CN" sz="2800" dirty="0">
                    <a:latin typeface="黑体" panose="02010609060101010101" pitchFamily="49" charset="-122"/>
                    <a:ea typeface="黑体" panose="02010609060101010101" pitchFamily="49" charset="-122"/>
                    <a:cs typeface="Times New Roman" panose="02020603050405020304" pitchFamily="16" charset="0"/>
                  </a:rPr>
                  <a:t>产量高</a:t>
                </a:r>
                <a:r>
                  <a:rPr lang="en-US" altLang="zh-CN" sz="2800" dirty="0">
                    <a:latin typeface="黑体" panose="02010609060101010101" pitchFamily="49" charset="-122"/>
                    <a:ea typeface="黑体" panose="02010609060101010101" pitchFamily="49" charset="-122"/>
                  </a:rPr>
                  <a:t>)</a:t>
                </a:r>
                <a14:m>
                  <m:oMath xmlns:m="http://schemas.openxmlformats.org/officeDocument/2006/math">
                    <m:r>
                      <a:rPr lang="en-US" altLang="zh-CN" sz="2800" i="1">
                        <a:latin typeface="Cambria Math" panose="02040503050406030204" pitchFamily="18" charset="0"/>
                        <a:ea typeface="华文楷体" panose="02010600040101010101" pitchFamily="2" charset="-122"/>
                        <a:cs typeface="Times New Roman" panose="02020603050405020304" pitchFamily="16" charset="0"/>
                      </a:rPr>
                      <m:t> =</m:t>
                    </m:r>
                    <m:r>
                      <a:rPr lang="en-US" altLang="zh-CN" sz="2800">
                        <a:latin typeface="Cambria Math" panose="02040503050406030204" pitchFamily="18" charset="0"/>
                        <a:ea typeface="华文楷体" panose="02010600040101010101" pitchFamily="2" charset="-122"/>
                        <a:cs typeface="Times New Roman" panose="02020603050405020304" pitchFamily="16" charset="0"/>
                      </a:rPr>
                      <m:t>0</m:t>
                    </m:r>
                    <m:r>
                      <a:rPr lang="en-US" altLang="zh-CN" sz="2800">
                        <a:latin typeface="Cambria Math" panose="02040503050406030204" pitchFamily="18" charset="0"/>
                        <a:ea typeface="华文楷体" panose="02010600040101010101" pitchFamily="2" charset="-122"/>
                        <a:cs typeface="Times New Roman" panose="02020603050405020304" pitchFamily="16" charset="0"/>
                      </a:rPr>
                      <m:t>.</m:t>
                    </m:r>
                    <m:r>
                      <a:rPr lang="en-US" altLang="zh-CN" sz="2800">
                        <a:latin typeface="Cambria Math" panose="02040503050406030204" pitchFamily="18" charset="0"/>
                        <a:ea typeface="华文楷体" panose="02010600040101010101" pitchFamily="2" charset="-122"/>
                        <a:cs typeface="Times New Roman" panose="02020603050405020304" pitchFamily="16" charset="0"/>
                      </a:rPr>
                      <m:t>9</m:t>
                    </m:r>
                  </m:oMath>
                </a14:m>
                <a:endParaRPr lang="zh-CN" altLang="en-US" sz="2800" dirty="0"/>
              </a:p>
            </p:txBody>
          </p:sp>
        </mc:Choice>
        <mc:Fallback>
          <p:sp>
            <p:nvSpPr>
              <p:cNvPr id="4" name="矩形 3"/>
              <p:cNvSpPr>
                <a:spLocks noRot="1" noChangeAspect="1" noMove="1" noResize="1" noEditPoints="1" noAdjustHandles="1" noChangeArrowheads="1" noChangeShapeType="1" noTextEdit="1"/>
              </p:cNvSpPr>
              <p:nvPr/>
            </p:nvSpPr>
            <p:spPr>
              <a:xfrm>
                <a:off x="1133534" y="4141343"/>
                <a:ext cx="4584440" cy="1815882"/>
              </a:xfrm>
              <a:prstGeom prst="rect">
                <a:avLst/>
              </a:prstGeom>
              <a:blipFill rotWithShape="1">
                <a:blip r:embed="rId2"/>
                <a:stretch>
                  <a:fillRect l="-1" t="-28" r="9" b="1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6457060" y="4502127"/>
                <a:ext cx="5112900" cy="954107"/>
              </a:xfrm>
              <a:prstGeom prst="rect">
                <a:avLst/>
              </a:prstGeom>
            </p:spPr>
            <p:txBody>
              <a:bodyPr wrap="square">
                <a:spAutoFit/>
              </a:bodyPr>
              <a:lstStyle/>
              <a:p>
                <a14:m>
                  <m:oMath xmlns:m="http://schemas.openxmlformats.org/officeDocument/2006/math">
                    <m:r>
                      <a:rPr lang="en-US" altLang="zh-CN" sz="2800" i="1">
                        <a:latin typeface="Cambria Math" panose="02040503050406030204" pitchFamily="18" charset="0"/>
                      </a:rPr>
                      <m:t>𝑃</m:t>
                    </m:r>
                  </m:oMath>
                </a14:m>
                <a:r>
                  <a:rPr lang="en-US" altLang="zh-CN" sz="2800" dirty="0">
                    <a:latin typeface="黑体" panose="02010609060101010101" pitchFamily="49" charset="-122"/>
                    <a:ea typeface="黑体" panose="02010609060101010101" pitchFamily="49" charset="-122"/>
                  </a:rPr>
                  <a:t>(</a:t>
                </a:r>
                <a:r>
                  <a:rPr lang="zh-CN" altLang="zh-CN" sz="2800" dirty="0">
                    <a:latin typeface="黑体" panose="02010609060101010101" pitchFamily="49" charset="-122"/>
                    <a:ea typeface="黑体" panose="02010609060101010101" pitchFamily="49" charset="-122"/>
                  </a:rPr>
                  <a:t>气候好，产量高，价格低</a:t>
                </a:r>
                <a:r>
                  <a:rPr lang="en-US" altLang="zh-CN"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a:p>
                <a14:m>
                  <m:oMathPara xmlns:m="http://schemas.openxmlformats.org/officeDocument/2006/math">
                    <m:oMathParaPr>
                      <m:jc m:val="left"/>
                    </m:oMathParaPr>
                    <m:oMath xmlns:m="http://schemas.openxmlformats.org/officeDocument/2006/math">
                      <m:r>
                        <a:rPr lang="en-US" altLang="zh-CN" sz="2800" i="1">
                          <a:latin typeface="Cambria Math" panose="02040503050406030204" pitchFamily="18" charset="0"/>
                        </a:rPr>
                        <m:t>=</m:t>
                      </m:r>
                      <m:r>
                        <a:rPr lang="en-US" altLang="zh-CN" sz="2800" i="1">
                          <a:latin typeface="Cambria Math" panose="02040503050406030204"/>
                        </a:rPr>
                        <m:t>0</m:t>
                      </m:r>
                      <m:r>
                        <a:rPr lang="en-US" altLang="zh-CN" sz="2800" i="1">
                          <a:latin typeface="Cambria Math" panose="02040503050406030204"/>
                        </a:rPr>
                        <m:t>.</m:t>
                      </m:r>
                      <m:r>
                        <a:rPr lang="en-US" altLang="zh-CN" sz="2800" i="1">
                          <a:latin typeface="Cambria Math" panose="02040503050406030204"/>
                        </a:rPr>
                        <m:t>5</m:t>
                      </m:r>
                      <m:r>
                        <a:rPr lang="en-US" altLang="zh-CN" sz="2800" i="1">
                          <a:latin typeface="Cambria Math" panose="02040503050406030204"/>
                        </a:rPr>
                        <m:t>×</m:t>
                      </m:r>
                      <m:r>
                        <a:rPr lang="en-US" altLang="zh-CN" sz="2800" i="1">
                          <a:latin typeface="Cambria Math" panose="02040503050406030204"/>
                        </a:rPr>
                        <m:t>0</m:t>
                      </m:r>
                      <m:r>
                        <a:rPr lang="en-US" altLang="zh-CN" sz="2800" i="1">
                          <a:latin typeface="Cambria Math" panose="02040503050406030204"/>
                        </a:rPr>
                        <m:t>.</m:t>
                      </m:r>
                      <m:r>
                        <a:rPr lang="en-US" altLang="zh-CN" sz="2800" i="1">
                          <a:latin typeface="Cambria Math" panose="02040503050406030204"/>
                        </a:rPr>
                        <m:t>8</m:t>
                      </m:r>
                      <m:r>
                        <a:rPr lang="en-US" altLang="zh-CN" sz="2800" i="1">
                          <a:latin typeface="Cambria Math" panose="02040503050406030204"/>
                        </a:rPr>
                        <m:t>×</m:t>
                      </m:r>
                      <m:r>
                        <a:rPr lang="en-US" altLang="zh-CN" sz="2800" i="1">
                          <a:latin typeface="Cambria Math" panose="02040503050406030204"/>
                        </a:rPr>
                        <m:t>0</m:t>
                      </m:r>
                      <m:r>
                        <a:rPr lang="en-US" altLang="zh-CN" sz="2800" i="1">
                          <a:latin typeface="Cambria Math" panose="02040503050406030204"/>
                        </a:rPr>
                        <m:t>.</m:t>
                      </m:r>
                      <m:r>
                        <a:rPr lang="en-US" altLang="zh-CN" sz="2800" i="1">
                          <a:latin typeface="Cambria Math" panose="02040503050406030204"/>
                        </a:rPr>
                        <m:t>9</m:t>
                      </m:r>
                      <m:r>
                        <a:rPr lang="en-US" altLang="zh-CN" sz="2800" i="1">
                          <a:latin typeface="Cambria Math" panose="02040503050406030204"/>
                        </a:rPr>
                        <m:t>=</m:t>
                      </m:r>
                      <m:r>
                        <a:rPr lang="en-US" altLang="zh-CN" sz="2800" i="1">
                          <a:latin typeface="Cambria Math" panose="02040503050406030204"/>
                        </a:rPr>
                        <m:t>0</m:t>
                      </m:r>
                      <m:r>
                        <a:rPr lang="en-US" altLang="zh-CN" sz="2800" i="1">
                          <a:latin typeface="Cambria Math" panose="02040503050406030204"/>
                        </a:rPr>
                        <m:t>.</m:t>
                      </m:r>
                      <m:r>
                        <a:rPr lang="en-US" altLang="zh-CN" sz="2800" i="1">
                          <a:latin typeface="Cambria Math" panose="02040503050406030204"/>
                        </a:rPr>
                        <m:t>36</m:t>
                      </m:r>
                    </m:oMath>
                  </m:oMathPara>
                </a14:m>
                <a:endParaRPr lang="zh-CN" altLang="en-US" sz="2800" dirty="0">
                  <a:latin typeface="黑体" panose="02010609060101010101" pitchFamily="49" charset="-122"/>
                  <a:ea typeface="黑体" panose="02010609060101010101" pitchFamily="49" charset="-122"/>
                </a:endParaRPr>
              </a:p>
            </p:txBody>
          </p:sp>
        </mc:Choice>
        <mc:Fallback>
          <p:sp>
            <p:nvSpPr>
              <p:cNvPr id="5" name="矩形 4"/>
              <p:cNvSpPr>
                <a:spLocks noRot="1" noChangeAspect="1" noMove="1" noResize="1" noEditPoints="1" noAdjustHandles="1" noChangeArrowheads="1" noChangeShapeType="1" noTextEdit="1"/>
              </p:cNvSpPr>
              <p:nvPr/>
            </p:nvSpPr>
            <p:spPr>
              <a:xfrm>
                <a:off x="6457060" y="4502127"/>
                <a:ext cx="5112900" cy="954107"/>
              </a:xfrm>
              <a:prstGeom prst="rect">
                <a:avLst/>
              </a:prstGeom>
              <a:blipFill rotWithShape="1">
                <a:blip r:embed="rId3"/>
                <a:stretch>
                  <a:fillRect l="-7" t="-64" r="5" b="33"/>
                </a:stretch>
              </a:blipFill>
            </p:spPr>
            <p:txBody>
              <a:bodyPr/>
              <a:lstStyle/>
              <a:p>
                <a:r>
                  <a:rPr lang="zh-CN" alt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勘误</a:t>
            </a:r>
            <a:endParaRPr lang="zh-CN" altLang="en-US" dirty="0"/>
          </a:p>
        </p:txBody>
      </p:sp>
      <p:sp>
        <p:nvSpPr>
          <p:cNvPr id="3" name="内容占位符 2"/>
          <p:cNvSpPr>
            <a:spLocks noGrp="1"/>
          </p:cNvSpPr>
          <p:nvPr>
            <p:ph idx="1"/>
          </p:nvPr>
        </p:nvSpPr>
        <p:spPr/>
        <p:txBody>
          <a:bodyPr/>
          <a:lstStyle/>
          <a:p>
            <a:r>
              <a:rPr lang="en-US" altLang="zh-CN" dirty="0"/>
              <a:t>P007</a:t>
            </a:r>
            <a:endParaRPr lang="en-US" altLang="zh-CN" dirty="0"/>
          </a:p>
          <a:p>
            <a:pPr marL="0" indent="0">
              <a:buNone/>
            </a:pPr>
            <a:r>
              <a:rPr lang="en-US" altLang="zh-CN" dirty="0"/>
              <a:t>A</a:t>
            </a:r>
            <a:r>
              <a:rPr lang="zh-CN" altLang="en-US" dirty="0"/>
              <a:t>是</a:t>
            </a:r>
            <a:r>
              <a:rPr lang="en-US" altLang="zh-CN" dirty="0"/>
              <a:t>B</a:t>
            </a:r>
            <a:r>
              <a:rPr lang="zh-CN" altLang="en-US" dirty="0"/>
              <a:t>的充分条件意味着</a:t>
            </a:r>
            <a:r>
              <a:rPr lang="en-US" altLang="zh-CN" dirty="0"/>
              <a:t>A</a:t>
            </a:r>
            <a:r>
              <a:rPr lang="zh-CN" altLang="en-US" dirty="0"/>
              <a:t>蕴含</a:t>
            </a:r>
            <a:r>
              <a:rPr lang="en-US" altLang="zh-CN" dirty="0"/>
              <a:t>B</a:t>
            </a:r>
            <a:r>
              <a:rPr lang="zh-CN" altLang="en-US" dirty="0"/>
              <a:t>，</a:t>
            </a:r>
            <a:r>
              <a:rPr lang="zh-CN" altLang="en-US" dirty="0">
                <a:solidFill>
                  <a:srgbClr val="FF0000"/>
                </a:solidFill>
              </a:rPr>
              <a:t>即</a:t>
            </a:r>
            <a:r>
              <a:rPr lang="en-US" altLang="zh-CN" dirty="0">
                <a:solidFill>
                  <a:srgbClr val="FF0000"/>
                </a:solidFill>
              </a:rPr>
              <a:t>B</a:t>
            </a:r>
            <a:r>
              <a:rPr lang="zh-CN" altLang="en-US" dirty="0">
                <a:solidFill>
                  <a:srgbClr val="FF0000"/>
                </a:solidFill>
              </a:rPr>
              <a:t>是</a:t>
            </a:r>
            <a:r>
              <a:rPr lang="en-US" altLang="zh-CN" dirty="0">
                <a:solidFill>
                  <a:srgbClr val="FF0000"/>
                </a:solidFill>
              </a:rPr>
              <a:t>A</a:t>
            </a:r>
            <a:r>
              <a:rPr lang="zh-CN" altLang="en-US" dirty="0">
                <a:solidFill>
                  <a:srgbClr val="FF0000"/>
                </a:solidFill>
              </a:rPr>
              <a:t>的子集</a:t>
            </a:r>
            <a:r>
              <a:rPr lang="zh-CN" altLang="en-US" dirty="0"/>
              <a:t>。</a:t>
            </a:r>
            <a:endParaRPr lang="zh-CN" altLang="en-US" dirty="0"/>
          </a:p>
          <a:p>
            <a:r>
              <a:rPr lang="en-US" altLang="zh-CN" dirty="0"/>
              <a:t>P028</a:t>
            </a:r>
            <a:endParaRPr lang="en-US" altLang="zh-CN" dirty="0"/>
          </a:p>
          <a:p>
            <a:pPr marL="0" indent="0">
              <a:buNone/>
            </a:pPr>
            <a:r>
              <a:rPr lang="zh-CN" altLang="en-US" dirty="0"/>
              <a:t>公式（</a:t>
            </a:r>
            <a:r>
              <a:rPr lang="en-US" altLang="zh-CN" dirty="0"/>
              <a:t>1</a:t>
            </a:r>
            <a:r>
              <a:rPr lang="zh-CN" altLang="en-US" dirty="0"/>
              <a:t>）和（</a:t>
            </a:r>
            <a:r>
              <a:rPr lang="en-US" altLang="zh-CN" dirty="0"/>
              <a:t>4</a:t>
            </a:r>
            <a:r>
              <a:rPr lang="zh-CN" altLang="en-US" dirty="0"/>
              <a:t>）是单项</a:t>
            </a:r>
            <a:r>
              <a:rPr lang="zh-CN" altLang="en-US" dirty="0"/>
              <a:t>箭头。</a:t>
            </a:r>
            <a:endParaRPr lang="zh-CN" altLang="en-US" dirty="0"/>
          </a:p>
          <a:p>
            <a:pPr marL="0" indent="0">
              <a:buNone/>
            </a:pPr>
            <a:r>
              <a:rPr lang="zh-CN" altLang="en-US" dirty="0"/>
              <a:t>（</a:t>
            </a:r>
            <a:r>
              <a:rPr lang="en-US" altLang="zh-CN" dirty="0"/>
              <a:t>1</a:t>
            </a:r>
            <a:r>
              <a:rPr lang="zh-CN" altLang="en-US" dirty="0"/>
              <a:t>）</a:t>
            </a:r>
            <a:endParaRPr lang="zh-CN" altLang="en-US" dirty="0"/>
          </a:p>
          <a:p>
            <a:pPr marL="0" indent="0">
              <a:buNone/>
            </a:pPr>
            <a:r>
              <a:rPr lang="zh-CN" altLang="en-US" dirty="0"/>
              <a:t>（</a:t>
            </a:r>
            <a:r>
              <a:rPr lang="en-US" altLang="zh-CN" dirty="0"/>
              <a:t>4</a:t>
            </a:r>
            <a:r>
              <a:rPr lang="zh-CN" altLang="en-US" dirty="0"/>
              <a:t>）</a:t>
            </a:r>
            <a:endParaRPr lang="zh-CN" altLang="en-US" dirty="0"/>
          </a:p>
        </p:txBody>
      </p:sp>
      <p:pic>
        <p:nvPicPr>
          <p:cNvPr id="4" name="图片 3"/>
          <p:cNvPicPr>
            <a:picLocks noChangeAspect="1"/>
          </p:cNvPicPr>
          <p:nvPr/>
        </p:nvPicPr>
        <p:blipFill>
          <a:blip r:embed="rId1"/>
          <a:stretch>
            <a:fillRect/>
          </a:stretch>
        </p:blipFill>
        <p:spPr>
          <a:xfrm>
            <a:off x="1567815" y="3729355"/>
            <a:ext cx="5407025" cy="545465"/>
          </a:xfrm>
          <a:prstGeom prst="rect">
            <a:avLst/>
          </a:prstGeom>
        </p:spPr>
      </p:pic>
      <p:pic>
        <p:nvPicPr>
          <p:cNvPr id="5" name="图片 4"/>
          <p:cNvPicPr>
            <a:picLocks noChangeAspect="1"/>
          </p:cNvPicPr>
          <p:nvPr/>
        </p:nvPicPr>
        <p:blipFill>
          <a:blip r:embed="rId2"/>
          <a:stretch>
            <a:fillRect/>
          </a:stretch>
        </p:blipFill>
        <p:spPr>
          <a:xfrm>
            <a:off x="1489075" y="4513580"/>
            <a:ext cx="5422265" cy="42100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因果推理：𝐷</a:t>
            </a:r>
            <a:r>
              <a:rPr lang="en-US" altLang="zh-CN" dirty="0"/>
              <a:t>-</a:t>
            </a:r>
            <a:r>
              <a:rPr lang="zh-CN" altLang="en-US" dirty="0"/>
              <a:t>分离</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a:t>𝐷</a:t>
                </a:r>
                <a:r>
                  <a:rPr lang="en-US" altLang="zh-CN" dirty="0"/>
                  <a:t>-</a:t>
                </a:r>
                <a:r>
                  <a:rPr lang="zh-CN" altLang="en-US" dirty="0"/>
                  <a:t>分离用于判断集合𝐴中变量是否与集合𝐵中变量相互独立（给定集合𝐶），记为</a:t>
                </a:r>
                <a14:m>
                  <m:oMath xmlns:m="http://schemas.openxmlformats.org/officeDocument/2006/math">
                    <m:r>
                      <a:rPr lang="en-US" altLang="zh-CN" i="1">
                        <a:latin typeface="Cambria Math" panose="02040503050406030204"/>
                      </a:rPr>
                      <m:t>𝐴</m:t>
                    </m:r>
                    <m:r>
                      <a:rPr lang="en-US" altLang="zh-CN" b="0" i="1">
                        <a:latin typeface="Cambria Math" panose="02040503050406030204"/>
                        <a:ea typeface="Cambria Math" panose="02040503050406030204"/>
                      </a:rPr>
                      <m:t>⊥</m:t>
                    </m:r>
                    <m:r>
                      <a:rPr lang="en-US" altLang="zh-CN" b="0" i="1">
                        <a:latin typeface="Cambria Math" panose="02040503050406030204"/>
                        <a:ea typeface="Cambria Math" panose="02040503050406030204"/>
                      </a:rPr>
                      <m:t>𝐵</m:t>
                    </m:r>
                    <m:r>
                      <a:rPr lang="en-US" altLang="zh-CN" b="0" i="1">
                        <a:latin typeface="Cambria Math" panose="02040503050406030204"/>
                        <a:ea typeface="Cambria Math" panose="02040503050406030204"/>
                      </a:rPr>
                      <m:t> | </m:t>
                    </m:r>
                    <m:r>
                      <a:rPr lang="en-US" altLang="zh-CN" b="0" i="1">
                        <a:latin typeface="Cambria Math" panose="02040503050406030204"/>
                        <a:ea typeface="Cambria Math" panose="02040503050406030204"/>
                      </a:rPr>
                      <m:t>𝐶</m:t>
                    </m:r>
                  </m:oMath>
                </a14:m>
                <a:endParaRPr lang="en-US" altLang="zh-CN" b="0" dirty="0">
                  <a:ea typeface="Cambria Math" panose="02040503050406030204"/>
                </a:endParaRPr>
              </a:p>
              <a:p>
                <a:endParaRPr lang="en-US" altLang="zh-CN" dirty="0">
                  <a:latin typeface="Times New Roman" panose="02020603050405020304" pitchFamily="16" charset="0"/>
                  <a:cs typeface="Times New Roman" panose="02020603050405020304" pitchFamily="16" charset="0"/>
                </a:endParaRPr>
              </a:p>
              <a:p>
                <a:pPr>
                  <a:lnSpc>
                    <a:spcPct val="150000"/>
                  </a:lnSpc>
                </a:pPr>
                <a:r>
                  <a:rPr lang="zh-CN" altLang="en-US" dirty="0">
                    <a:latin typeface="Times New Roman" panose="02020603050405020304" pitchFamily="16" charset="0"/>
                    <a:cs typeface="Times New Roman" panose="02020603050405020304" pitchFamily="16" charset="0"/>
                  </a:rPr>
                  <a:t>当</a:t>
                </a:r>
                <a14:m>
                  <m:oMath xmlns:m="http://schemas.openxmlformats.org/officeDocument/2006/math">
                    <m:r>
                      <m:rPr>
                        <m:sty m:val="p"/>
                      </m:rPr>
                      <a:rPr lang="en-US" altLang="zh-CN" b="0">
                        <a:latin typeface="Cambria Math" panose="02040503050406030204"/>
                      </a:rPr>
                      <m:t>C</m:t>
                    </m:r>
                  </m:oMath>
                </a14:m>
                <a:r>
                  <a:rPr lang="zh-CN" altLang="en-US" dirty="0">
                    <a:latin typeface="Times New Roman" panose="02020603050405020304" pitchFamily="16" charset="0"/>
                    <a:cs typeface="Times New Roman" panose="02020603050405020304" pitchFamily="16" charset="0"/>
                  </a:rPr>
                  <a:t>取值固定</a:t>
                </a:r>
                <a:r>
                  <a:rPr lang="en-US" altLang="zh-CN" dirty="0">
                    <a:latin typeface="Times New Roman" panose="02020603050405020304" pitchFamily="16" charset="0"/>
                    <a:cs typeface="Times New Roman" panose="02020603050405020304" pitchFamily="16" charset="0"/>
                  </a:rPr>
                  <a:t>(</a:t>
                </a:r>
                <a:r>
                  <a:rPr lang="zh-CN" altLang="en-US" dirty="0">
                    <a:latin typeface="Times New Roman" panose="02020603050405020304" pitchFamily="16" charset="0"/>
                    <a:cs typeface="Times New Roman" panose="02020603050405020304" pitchFamily="16" charset="0"/>
                  </a:rPr>
                  <a:t>可观测</a:t>
                </a:r>
                <a:r>
                  <a:rPr lang="en-US" altLang="zh-CN" dirty="0">
                    <a:latin typeface="Times New Roman" panose="02020603050405020304" pitchFamily="16" charset="0"/>
                    <a:cs typeface="Times New Roman" panose="02020603050405020304" pitchFamily="16" charset="0"/>
                  </a:rPr>
                  <a:t>, observed)</a:t>
                </a:r>
                <a:r>
                  <a:rPr lang="zh-CN" altLang="en-US" dirty="0">
                    <a:latin typeface="Times New Roman" panose="02020603050405020304" pitchFamily="16" charset="0"/>
                    <a:cs typeface="Times New Roman" panose="02020603050405020304" pitchFamily="16" charset="0"/>
                  </a:rPr>
                  <a:t>，有</a:t>
                </a:r>
                <a:endParaRPr lang="en-US" altLang="zh-CN" dirty="0">
                  <a:latin typeface="Times New Roman" panose="02020603050405020304" pitchFamily="16" charset="0"/>
                  <a:cs typeface="Times New Roman" panose="02020603050405020304" pitchFamily="16" charset="0"/>
                </a:endParaRPr>
              </a:p>
              <a:p>
                <a:pPr marL="0" indent="0" algn="ctr">
                  <a:lnSpc>
                    <a:spcPct val="150000"/>
                  </a:lnSpc>
                  <a:buNone/>
                </a:pPr>
                <a14:m>
                  <m:oMath xmlns:m="http://schemas.openxmlformats.org/officeDocument/2006/math">
                    <m:r>
                      <a:rPr lang="en-US" altLang="zh-CN" b="0" i="1">
                        <a:latin typeface="Cambria Math" panose="02040503050406030204" pitchFamily="18" charset="0"/>
                        <a:ea typeface="Cambria Math" panose="02040503050406030204" pitchFamily="18" charset="0"/>
                      </a:rPr>
                      <m:t>𝑃</m:t>
                    </m:r>
                    <m:d>
                      <m:dPr>
                        <m:ctrlPr>
                          <a:rPr lang="en-US" altLang="zh-CN" b="0" i="1">
                            <a:latin typeface="Cambria Math" panose="02040503050406030204" pitchFamily="18" charset="0"/>
                            <a:ea typeface="Cambria Math" panose="02040503050406030204" pitchFamily="18" charset="0"/>
                          </a:rPr>
                        </m:ctrlPr>
                      </m:dPr>
                      <m:e>
                        <m:r>
                          <a:rPr lang="en-US" altLang="zh-CN" b="0" i="1">
                            <a:latin typeface="Cambria Math" panose="02040503050406030204" pitchFamily="18" charset="0"/>
                            <a:ea typeface="Cambria Math" panose="02040503050406030204" pitchFamily="18" charset="0"/>
                          </a:rPr>
                          <m:t>𝐴</m:t>
                        </m:r>
                        <m:r>
                          <a:rPr lang="en-US" altLang="zh-CN" b="0" i="1">
                            <a:latin typeface="Cambria Math" panose="02040503050406030204" pitchFamily="18" charset="0"/>
                            <a:ea typeface="Cambria Math" panose="02040503050406030204" pitchFamily="18" charset="0"/>
                          </a:rPr>
                          <m:t>,</m:t>
                        </m:r>
                        <m:r>
                          <a:rPr lang="en-US" altLang="zh-CN" b="0" i="1">
                            <a:latin typeface="Cambria Math" panose="02040503050406030204" pitchFamily="18" charset="0"/>
                            <a:ea typeface="Cambria Math" panose="02040503050406030204" pitchFamily="18" charset="0"/>
                          </a:rPr>
                          <m:t>𝐵</m:t>
                        </m:r>
                      </m:e>
                      <m:e>
                        <m:r>
                          <a:rPr lang="en-US" altLang="zh-CN" b="0" i="1">
                            <a:latin typeface="Cambria Math" panose="02040503050406030204" pitchFamily="18" charset="0"/>
                            <a:ea typeface="Cambria Math" panose="02040503050406030204" pitchFamily="18" charset="0"/>
                          </a:rPr>
                          <m:t>𝐶</m:t>
                        </m:r>
                      </m:e>
                    </m:d>
                    <m:r>
                      <a:rPr lang="en-US" altLang="zh-CN" b="0" i="1">
                        <a:latin typeface="Cambria Math" panose="02040503050406030204" pitchFamily="18" charset="0"/>
                        <a:ea typeface="Cambria Math" panose="02040503050406030204" pitchFamily="18" charset="0"/>
                      </a:rPr>
                      <m:t>=</m:t>
                    </m:r>
                    <m:f>
                      <m:fPr>
                        <m:ctrlPr>
                          <a:rPr lang="en-US" altLang="zh-CN" b="0" i="1">
                            <a:latin typeface="Cambria Math" panose="02040503050406030204" pitchFamily="18" charset="0"/>
                            <a:ea typeface="Cambria Math" panose="02040503050406030204" pitchFamily="18" charset="0"/>
                          </a:rPr>
                        </m:ctrlPr>
                      </m:fPr>
                      <m:num>
                        <m:r>
                          <a:rPr lang="en-US" altLang="zh-CN" b="0" i="1">
                            <a:latin typeface="Cambria Math" panose="02040503050406030204" pitchFamily="18" charset="0"/>
                            <a:ea typeface="Cambria Math" panose="02040503050406030204" pitchFamily="18" charset="0"/>
                          </a:rPr>
                          <m:t>𝑃</m:t>
                        </m:r>
                        <m:r>
                          <a:rPr lang="en-US" altLang="zh-CN" b="0" i="1">
                            <a:latin typeface="Cambria Math" panose="02040503050406030204" pitchFamily="18" charset="0"/>
                            <a:ea typeface="Cambria Math" panose="02040503050406030204" pitchFamily="18" charset="0"/>
                          </a:rPr>
                          <m:t>(</m:t>
                        </m:r>
                        <m:r>
                          <a:rPr lang="en-US" altLang="zh-CN" b="0" i="1">
                            <a:latin typeface="Cambria Math" panose="02040503050406030204" pitchFamily="18" charset="0"/>
                            <a:ea typeface="Cambria Math" panose="02040503050406030204" pitchFamily="18" charset="0"/>
                          </a:rPr>
                          <m:t>𝐴</m:t>
                        </m:r>
                        <m:r>
                          <a:rPr lang="en-US" altLang="zh-CN" b="0" i="1">
                            <a:latin typeface="Cambria Math" panose="02040503050406030204" pitchFamily="18" charset="0"/>
                            <a:ea typeface="Cambria Math" panose="02040503050406030204" pitchFamily="18" charset="0"/>
                          </a:rPr>
                          <m:t>,</m:t>
                        </m:r>
                        <m:r>
                          <a:rPr lang="en-US" altLang="zh-CN" b="0" i="1">
                            <a:latin typeface="Cambria Math" panose="02040503050406030204" pitchFamily="18" charset="0"/>
                            <a:ea typeface="Cambria Math" panose="02040503050406030204" pitchFamily="18" charset="0"/>
                          </a:rPr>
                          <m:t>𝐵</m:t>
                        </m:r>
                        <m:r>
                          <a:rPr lang="en-US" altLang="zh-CN" b="0" i="1">
                            <a:latin typeface="Cambria Math" panose="02040503050406030204" pitchFamily="18" charset="0"/>
                            <a:ea typeface="Cambria Math" panose="02040503050406030204" pitchFamily="18" charset="0"/>
                          </a:rPr>
                          <m:t>,</m:t>
                        </m:r>
                        <m:r>
                          <a:rPr lang="en-US" altLang="zh-CN" b="0" i="1">
                            <a:latin typeface="Cambria Math" panose="02040503050406030204" pitchFamily="18" charset="0"/>
                            <a:ea typeface="Cambria Math" panose="02040503050406030204" pitchFamily="18" charset="0"/>
                          </a:rPr>
                          <m:t>𝐶</m:t>
                        </m:r>
                        <m:r>
                          <a:rPr lang="en-US" altLang="zh-CN" b="0" i="1">
                            <a:latin typeface="Cambria Math" panose="02040503050406030204" pitchFamily="18" charset="0"/>
                            <a:ea typeface="Cambria Math" panose="02040503050406030204" pitchFamily="18" charset="0"/>
                          </a:rPr>
                          <m:t>)</m:t>
                        </m:r>
                      </m:num>
                      <m:den>
                        <m:r>
                          <a:rPr lang="en-US" altLang="zh-CN" b="0" i="1">
                            <a:latin typeface="Cambria Math" panose="02040503050406030204" pitchFamily="18" charset="0"/>
                            <a:ea typeface="Cambria Math" panose="02040503050406030204" pitchFamily="18" charset="0"/>
                          </a:rPr>
                          <m:t>𝑃</m:t>
                        </m:r>
                        <m:r>
                          <a:rPr lang="en-US" altLang="zh-CN" b="0" i="1">
                            <a:latin typeface="Cambria Math" panose="02040503050406030204" pitchFamily="18" charset="0"/>
                            <a:ea typeface="Cambria Math" panose="02040503050406030204" pitchFamily="18" charset="0"/>
                          </a:rPr>
                          <m:t>(</m:t>
                        </m:r>
                        <m:r>
                          <a:rPr lang="en-US" altLang="zh-CN" b="0" i="1">
                            <a:latin typeface="Cambria Math" panose="02040503050406030204" pitchFamily="18" charset="0"/>
                            <a:ea typeface="Cambria Math" panose="02040503050406030204" pitchFamily="18" charset="0"/>
                          </a:rPr>
                          <m:t>𝐶</m:t>
                        </m:r>
                        <m:r>
                          <a:rPr lang="en-US" altLang="zh-CN" b="0" i="1">
                            <a:latin typeface="Cambria Math" panose="02040503050406030204" pitchFamily="18" charset="0"/>
                            <a:ea typeface="Cambria Math" panose="02040503050406030204" pitchFamily="18" charset="0"/>
                          </a:rPr>
                          <m:t>)</m:t>
                        </m:r>
                      </m:den>
                    </m:f>
                  </m:oMath>
                </a14:m>
                <a:r>
                  <a:rPr lang="en-US" altLang="zh-CN" dirty="0">
                    <a:latin typeface="Cambria Math" panose="02040503050406030204" pitchFamily="18" charset="0"/>
                    <a:ea typeface="Cambria Math" panose="02040503050406030204" pitchFamily="18" charset="0"/>
                    <a:cs typeface="Times New Roman" panose="02020603050405020304" pitchFamily="16" charset="0"/>
                  </a:rPr>
                  <a:t> = </a:t>
                </a:r>
                <a14:m>
                  <m:oMath xmlns:m="http://schemas.openxmlformats.org/officeDocument/2006/math">
                    <m:f>
                      <m:fPr>
                        <m:ctrlPr>
                          <a:rPr lang="en-US" altLang="zh-CN" i="1">
                            <a:latin typeface="Cambria Math" panose="02040503050406030204" pitchFamily="18" charset="0"/>
                            <a:ea typeface="Cambria Math" panose="02040503050406030204" pitchFamily="18" charset="0"/>
                          </a:rPr>
                        </m:ctrlPr>
                      </m:fPr>
                      <m:num>
                        <m:r>
                          <a:rPr lang="en-US" altLang="zh-CN" b="0" i="1">
                            <a:latin typeface="Cambria Math" panose="02040503050406030204" pitchFamily="18" charset="0"/>
                            <a:ea typeface="Cambria Math" panose="02040503050406030204" pitchFamily="18" charset="0"/>
                          </a:rPr>
                          <m:t>𝑃</m:t>
                        </m:r>
                        <m:d>
                          <m:dPr>
                            <m:ctrlPr>
                              <a:rPr lang="en-US" altLang="zh-CN" b="0" i="1">
                                <a:latin typeface="Cambria Math" panose="02040503050406030204" pitchFamily="18" charset="0"/>
                                <a:ea typeface="Cambria Math" panose="02040503050406030204" pitchFamily="18" charset="0"/>
                              </a:rPr>
                            </m:ctrlPr>
                          </m:dPr>
                          <m:e>
                            <m:r>
                              <a:rPr lang="en-US" altLang="zh-CN" b="0" i="1">
                                <a:latin typeface="Cambria Math" panose="02040503050406030204" pitchFamily="18" charset="0"/>
                                <a:ea typeface="Cambria Math" panose="02040503050406030204" pitchFamily="18" charset="0"/>
                              </a:rPr>
                              <m:t>𝐴</m:t>
                            </m:r>
                          </m:e>
                        </m:d>
                        <m:r>
                          <a:rPr lang="en-US" altLang="zh-CN" b="0" i="1">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𝐴</m:t>
                        </m:r>
                        <m:r>
                          <a:rPr lang="en-US" altLang="zh-CN" b="0" i="1" smtClean="0">
                            <a:latin typeface="Cambria Math" panose="02040503050406030204" pitchFamily="18" charset="0"/>
                            <a:ea typeface="Cambria Math" panose="02040503050406030204" pitchFamily="18" charset="0"/>
                          </a:rPr>
                          <m:t>) </m:t>
                        </m:r>
                        <m:r>
                          <a:rPr lang="en-US" altLang="zh-CN" b="0"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b="0" i="1">
                            <a:latin typeface="Cambria Math" panose="02040503050406030204" pitchFamily="18" charset="0"/>
                            <a:ea typeface="Cambria Math" panose="02040503050406030204" pitchFamily="18" charset="0"/>
                          </a:rPr>
                          <m:t>𝐵</m:t>
                        </m:r>
                        <m:r>
                          <a:rPr lang="en-US" altLang="zh-CN" i="1">
                            <a:latin typeface="Cambria Math" panose="02040503050406030204" pitchFamily="18" charset="0"/>
                            <a:ea typeface="Cambria Math" panose="02040503050406030204" pitchFamily="18" charset="0"/>
                          </a:rPr>
                          <m:t>|</m:t>
                        </m:r>
                        <m:r>
                          <a:rPr lang="en-US" altLang="zh-CN" b="0"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num>
                      <m:den>
                        <m:r>
                          <a:rPr lang="en-US" altLang="zh-CN" b="0"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b="0"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den>
                    </m:f>
                  </m:oMath>
                </a14:m>
                <a:r>
                  <a:rPr lang="en-US" altLang="zh-CN" dirty="0">
                    <a:latin typeface="Cambria Math" panose="02040503050406030204" pitchFamily="18" charset="0"/>
                    <a:ea typeface="Cambria Math" panose="02040503050406030204" pitchFamily="18" charset="0"/>
                    <a:cs typeface="Times New Roman" panose="02020603050405020304" pitchFamily="16" charset="0"/>
                  </a:rPr>
                  <a:t> = </a:t>
                </a:r>
                <a14:m>
                  <m:oMath xmlns:m="http://schemas.openxmlformats.org/officeDocument/2006/math">
                    <m:r>
                      <a:rPr lang="en-US" altLang="zh-CN" b="0" i="1">
                        <a:latin typeface="Cambria Math" panose="02040503050406030204" pitchFamily="18" charset="0"/>
                        <a:ea typeface="Cambria Math" panose="02040503050406030204" pitchFamily="18" charset="0"/>
                      </a:rPr>
                      <m:t>𝑃</m:t>
                    </m:r>
                    <m:d>
                      <m:dPr>
                        <m:ctrlPr>
                          <a:rPr lang="en-US" altLang="zh-CN" b="0" i="1">
                            <a:latin typeface="Cambria Math" panose="02040503050406030204" pitchFamily="18" charset="0"/>
                            <a:ea typeface="Cambria Math" panose="02040503050406030204" pitchFamily="18" charset="0"/>
                          </a:rPr>
                        </m:ctrlPr>
                      </m:dPr>
                      <m:e>
                        <m:r>
                          <a:rPr lang="en-US" altLang="zh-CN" b="0" i="1">
                            <a:latin typeface="Cambria Math" panose="02040503050406030204" pitchFamily="18" charset="0"/>
                            <a:ea typeface="Cambria Math" panose="02040503050406030204" pitchFamily="18" charset="0"/>
                          </a:rPr>
                          <m:t>𝐴</m:t>
                        </m:r>
                      </m:e>
                      <m:e>
                        <m:r>
                          <a:rPr lang="en-US" altLang="zh-CN" b="0" i="1">
                            <a:latin typeface="Cambria Math" panose="02040503050406030204" pitchFamily="18" charset="0"/>
                            <a:ea typeface="Cambria Math" panose="02040503050406030204" pitchFamily="18" charset="0"/>
                          </a:rPr>
                          <m:t>𝐶</m:t>
                        </m:r>
                      </m:e>
                    </m:d>
                    <m:r>
                      <a:rPr lang="en-US" altLang="zh-CN" b="0"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b="0" i="1">
                        <a:latin typeface="Cambria Math" panose="02040503050406030204" pitchFamily="18" charset="0"/>
                        <a:ea typeface="Cambria Math" panose="02040503050406030204" pitchFamily="18" charset="0"/>
                      </a:rPr>
                      <m:t>𝐵</m:t>
                    </m:r>
                    <m:r>
                      <a:rPr lang="en-US" altLang="zh-CN" i="1">
                        <a:latin typeface="Cambria Math" panose="02040503050406030204" pitchFamily="18" charset="0"/>
                        <a:ea typeface="Cambria Math" panose="02040503050406030204" pitchFamily="18" charset="0"/>
                      </a:rPr>
                      <m:t>|</m:t>
                    </m:r>
                    <m:r>
                      <a:rPr lang="en-US" altLang="zh-CN" b="0"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oMath>
                </a14:m>
                <a:endParaRPr lang="en-US" altLang="zh-CN" dirty="0">
                  <a:latin typeface="Cambria Math" panose="02040503050406030204" pitchFamily="18" charset="0"/>
                  <a:ea typeface="Cambria Math" panose="02040503050406030204" pitchFamily="18" charset="0"/>
                  <a:cs typeface="Times New Roman" panose="02020603050405020304" pitchFamily="16" charset="0"/>
                </a:endParaRPr>
              </a:p>
              <a:p>
                <a:r>
                  <a:rPr lang="zh-CN" altLang="en-US" dirty="0">
                    <a:latin typeface="Times New Roman" panose="02020603050405020304" pitchFamily="16" charset="0"/>
                    <a:cs typeface="Times New Roman" panose="02020603050405020304" pitchFamily="16" charset="0"/>
                  </a:rPr>
                  <a:t>可见</a:t>
                </a:r>
                <a14:m>
                  <m:oMath xmlns:m="http://schemas.openxmlformats.org/officeDocument/2006/math">
                    <m:r>
                      <m:rPr>
                        <m:sty m:val="p"/>
                      </m:rPr>
                      <a:rPr lang="en-US" altLang="zh-CN" b="0">
                        <a:latin typeface="Cambria Math" panose="02040503050406030204"/>
                      </a:rPr>
                      <m:t>A</m:t>
                    </m:r>
                  </m:oMath>
                </a14:m>
                <a:r>
                  <a:rPr lang="zh-CN" altLang="en-US" dirty="0">
                    <a:latin typeface="Times New Roman" panose="02020603050405020304" pitchFamily="16" charset="0"/>
                    <a:cs typeface="Times New Roman" panose="02020603050405020304" pitchFamily="16" charset="0"/>
                  </a:rPr>
                  <a:t>和</a:t>
                </a:r>
                <a14:m>
                  <m:oMath xmlns:m="http://schemas.openxmlformats.org/officeDocument/2006/math">
                    <m:r>
                      <m:rPr>
                        <m:sty m:val="p"/>
                      </m:rPr>
                      <a:rPr lang="en-US" altLang="zh-CN" b="0">
                        <a:latin typeface="Cambria Math" panose="02040503050406030204"/>
                      </a:rPr>
                      <m:t>B</m:t>
                    </m:r>
                  </m:oMath>
                </a14:m>
                <a:r>
                  <a:rPr lang="zh-CN" altLang="en-US" dirty="0">
                    <a:latin typeface="Times New Roman" panose="02020603050405020304" pitchFamily="16" charset="0"/>
                    <a:cs typeface="Times New Roman" panose="02020603050405020304" pitchFamily="16" charset="0"/>
                  </a:rPr>
                  <a:t>在</a:t>
                </a:r>
                <a14:m>
                  <m:oMath xmlns:m="http://schemas.openxmlformats.org/officeDocument/2006/math">
                    <m:r>
                      <m:rPr>
                        <m:sty m:val="p"/>
                      </m:rPr>
                      <a:rPr lang="en-US" altLang="zh-CN" b="0">
                        <a:latin typeface="Cambria Math" panose="02040503050406030204"/>
                      </a:rPr>
                      <m:t>C</m:t>
                    </m:r>
                  </m:oMath>
                </a14:m>
                <a:r>
                  <a:rPr lang="zh-CN" altLang="en-US" dirty="0">
                    <a:latin typeface="Times New Roman" panose="02020603050405020304" pitchFamily="16" charset="0"/>
                    <a:cs typeface="Times New Roman" panose="02020603050405020304" pitchFamily="16" charset="0"/>
                  </a:rPr>
                  <a:t>取值固定情况下，是条件独立的</a:t>
                </a:r>
                <a:endParaRPr lang="en-US" altLang="zh-CN" dirty="0">
                  <a:latin typeface="Times New Roman" panose="02020603050405020304" pitchFamily="16" charset="0"/>
                  <a:cs typeface="Times New Roman" panose="02020603050405020304" pitchFamily="16" charset="0"/>
                </a:endParaRPr>
              </a:p>
              <a:p>
                <a:pPr lvl="1"/>
                <a:r>
                  <a:rPr lang="zh-CN" altLang="en-US" sz="3200" dirty="0">
                    <a:latin typeface="Times New Roman" panose="02020603050405020304" pitchFamily="16" charset="0"/>
                    <a:ea typeface="黑体" panose="02010609060101010101" pitchFamily="49" charset="-122"/>
                    <a:cs typeface="Times New Roman" panose="02020603050405020304" pitchFamily="16" charset="0"/>
                  </a:rPr>
                  <a:t>注：上式利用了</a:t>
                </a:r>
                <a14:m>
                  <m:oMath xmlns:m="http://schemas.openxmlformats.org/officeDocument/2006/math">
                    <m:r>
                      <a:rPr lang="en-US" altLang="zh-CN" sz="3200" i="1">
                        <a:latin typeface="Cambria Math" panose="02040503050406030204"/>
                      </a:rPr>
                      <m:t>𝑃</m:t>
                    </m:r>
                    <m:d>
                      <m:dPr>
                        <m:ctrlPr>
                          <a:rPr lang="en-US" altLang="zh-CN" sz="3200" i="1">
                            <a:latin typeface="Cambria Math" panose="02040503050406030204" pitchFamily="18" charset="0"/>
                          </a:rPr>
                        </m:ctrlPr>
                      </m:dPr>
                      <m:e>
                        <m:r>
                          <a:rPr lang="en-US" altLang="zh-CN" sz="3200" i="1">
                            <a:latin typeface="Cambria Math" panose="02040503050406030204"/>
                          </a:rPr>
                          <m:t>𝐴</m:t>
                        </m:r>
                      </m:e>
                    </m:d>
                    <m:r>
                      <a:rPr lang="en-US" altLang="zh-CN" sz="3200" i="1">
                        <a:latin typeface="Cambria Math" panose="02040503050406030204"/>
                      </a:rPr>
                      <m:t>𝑃</m:t>
                    </m:r>
                    <m:r>
                      <a:rPr lang="en-US" altLang="zh-CN" sz="3200" i="1">
                        <a:latin typeface="Cambria Math" panose="02040503050406030204"/>
                      </a:rPr>
                      <m:t>(</m:t>
                    </m:r>
                    <m:r>
                      <a:rPr lang="en-US" altLang="zh-CN" sz="3200" i="1">
                        <a:latin typeface="Cambria Math" panose="02040503050406030204"/>
                      </a:rPr>
                      <m:t>𝐶</m:t>
                    </m:r>
                    <m:r>
                      <a:rPr lang="en-US" altLang="zh-CN" sz="3200" i="1">
                        <a:latin typeface="Cambria Math" panose="02040503050406030204"/>
                      </a:rPr>
                      <m:t>|</m:t>
                    </m:r>
                    <m:r>
                      <a:rPr lang="en-US" altLang="zh-CN" sz="3200" i="1">
                        <a:latin typeface="Cambria Math" panose="02040503050406030204"/>
                      </a:rPr>
                      <m:t>𝐴</m:t>
                    </m:r>
                    <m:r>
                      <a:rPr lang="en-US" altLang="zh-CN" sz="3200" i="1">
                        <a:latin typeface="Cambria Math" panose="02040503050406030204"/>
                      </a:rPr>
                      <m:t>)</m:t>
                    </m:r>
                  </m:oMath>
                </a14:m>
                <a:r>
                  <a:rPr lang="en-US" altLang="zh-CN" sz="3200" dirty="0">
                    <a:latin typeface="Times New Roman" panose="02020603050405020304" pitchFamily="16" charset="0"/>
                    <a:ea typeface="黑体" panose="02010609060101010101" pitchFamily="49" charset="-122"/>
                    <a:cs typeface="Times New Roman" panose="02020603050405020304" pitchFamily="16" charset="0"/>
                  </a:rPr>
                  <a:t>=</a:t>
                </a:r>
                <a14:m>
                  <m:oMath xmlns:m="http://schemas.openxmlformats.org/officeDocument/2006/math">
                    <m:r>
                      <a:rPr lang="en-US" altLang="zh-CN" sz="3200" i="1">
                        <a:latin typeface="Cambria Math" panose="02040503050406030204"/>
                      </a:rPr>
                      <m:t>𝑃</m:t>
                    </m:r>
                    <m:d>
                      <m:dPr>
                        <m:ctrlPr>
                          <a:rPr lang="en-US" altLang="zh-CN" sz="3200" i="1">
                            <a:latin typeface="Cambria Math" panose="02040503050406030204" pitchFamily="18" charset="0"/>
                          </a:rPr>
                        </m:ctrlPr>
                      </m:dPr>
                      <m:e>
                        <m:r>
                          <a:rPr lang="en-US" altLang="zh-CN" sz="3200" i="1">
                            <a:latin typeface="Cambria Math" panose="02040503050406030204"/>
                          </a:rPr>
                          <m:t>𝐶</m:t>
                        </m:r>
                      </m:e>
                    </m:d>
                    <m:r>
                      <a:rPr lang="en-US" altLang="zh-CN" sz="3200" i="1">
                        <a:latin typeface="Cambria Math" panose="02040503050406030204"/>
                      </a:rPr>
                      <m:t>𝑃</m:t>
                    </m:r>
                    <m:r>
                      <a:rPr lang="en-US" altLang="zh-CN" sz="3200" i="1">
                        <a:latin typeface="Cambria Math" panose="02040503050406030204"/>
                      </a:rPr>
                      <m:t>(</m:t>
                    </m:r>
                    <m:r>
                      <a:rPr lang="en-US" altLang="zh-CN" sz="3200" i="1">
                        <a:latin typeface="Cambria Math" panose="02040503050406030204"/>
                      </a:rPr>
                      <m:t>𝐴</m:t>
                    </m:r>
                    <m:r>
                      <a:rPr lang="en-US" altLang="zh-CN" sz="3200" i="1">
                        <a:latin typeface="Cambria Math" panose="02040503050406030204"/>
                      </a:rPr>
                      <m:t>|</m:t>
                    </m:r>
                    <m:r>
                      <a:rPr lang="en-US" altLang="zh-CN" sz="3200" i="1">
                        <a:latin typeface="Cambria Math" panose="02040503050406030204"/>
                      </a:rPr>
                      <m:t>𝐶</m:t>
                    </m:r>
                    <m:r>
                      <a:rPr lang="en-US" altLang="zh-CN" sz="3200" i="1">
                        <a:latin typeface="Cambria Math" panose="02040503050406030204"/>
                      </a:rPr>
                      <m:t>)</m:t>
                    </m:r>
                  </m:oMath>
                </a14:m>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p>
                <a:pPr lvl="1"/>
                <a:endParaRPr lang="zh-CN" altLang="en-US"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1665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p:cNvSpPr/>
              <p:nvPr/>
            </p:nvSpPr>
            <p:spPr>
              <a:xfrm>
                <a:off x="8217851" y="1539326"/>
                <a:ext cx="2863284" cy="954107"/>
              </a:xfrm>
              <a:prstGeom prst="rect">
                <a:avLst/>
              </a:prstGeom>
            </p:spPr>
            <p:txBody>
              <a:bodyPr wrap="none">
                <a:spAutoFit/>
              </a:bodyPr>
              <a:lstStyle/>
              <a:p>
                <a:r>
                  <a:rPr lang="en-US" altLang="zh-CN" sz="2400" dirty="0"/>
                  <a:t>   </a:t>
                </a:r>
                <a14:m>
                  <m:oMath xmlns:m="http://schemas.openxmlformats.org/officeDocument/2006/math">
                    <m:r>
                      <a:rPr lang="en-US" altLang="zh-CN" sz="2800" i="1">
                        <a:latin typeface="Cambria Math" panose="02040503050406030204"/>
                      </a:rPr>
                      <m:t>𝐷</m:t>
                    </m:r>
                  </m:oMath>
                </a14:m>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a:t>
                </a:r>
                <a:r>
                  <a:rPr lang="zh-CN" altLang="zh-CN" sz="2800" dirty="0">
                    <a:latin typeface="Times New Roman" panose="02020603050405020304" pitchFamily="16" charset="0"/>
                    <a:ea typeface="黑体" panose="02010609060101010101" pitchFamily="49" charset="-122"/>
                    <a:cs typeface="Times New Roman" panose="02020603050405020304" pitchFamily="16" charset="0"/>
                  </a:rPr>
                  <a:t>分离</a:t>
                </a: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的例子</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a:p>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(serial connection)</a:t>
                </a:r>
                <a:endParaRPr lang="zh-CN" altLang="en-US" sz="2800" dirty="0"/>
              </a:p>
            </p:txBody>
          </p:sp>
        </mc:Choice>
        <mc:Fallback>
          <p:sp>
            <p:nvSpPr>
              <p:cNvPr id="4" name="矩形 3"/>
              <p:cNvSpPr>
                <a:spLocks noRot="1" noChangeAspect="1" noMove="1" noResize="1" noEditPoints="1" noAdjustHandles="1" noChangeArrowheads="1" noChangeShapeType="1" noTextEdit="1"/>
              </p:cNvSpPr>
              <p:nvPr/>
            </p:nvSpPr>
            <p:spPr>
              <a:xfrm>
                <a:off x="8217851" y="1539326"/>
                <a:ext cx="2863284" cy="954107"/>
              </a:xfrm>
              <a:prstGeom prst="rect">
                <a:avLst/>
              </a:prstGeom>
              <a:blipFill rotWithShape="1">
                <a:blip r:embed="rId2"/>
                <a:stretch>
                  <a:fillRect l="-11" t="-9" r="13" b="44"/>
                </a:stretch>
              </a:blipFill>
            </p:spPr>
            <p:txBody>
              <a:bodyPr/>
              <a:lstStyle/>
              <a:p>
                <a:r>
                  <a:rPr lang="zh-CN" altLang="en-US">
                    <a:noFill/>
                  </a:rPr>
                  <a:t> </a:t>
                </a:r>
              </a:p>
            </p:txBody>
          </p:sp>
        </mc:Fallback>
      </mc:AlternateContent>
      <p:grpSp>
        <p:nvGrpSpPr>
          <p:cNvPr id="5" name="组合 4"/>
          <p:cNvGrpSpPr/>
          <p:nvPr/>
        </p:nvGrpSpPr>
        <p:grpSpPr>
          <a:xfrm>
            <a:off x="8353956" y="2553723"/>
            <a:ext cx="2643381" cy="1026342"/>
            <a:chOff x="195890" y="2755885"/>
            <a:chExt cx="2643381" cy="1026342"/>
          </a:xfrm>
        </p:grpSpPr>
        <p:sp>
          <p:nvSpPr>
            <p:cNvPr id="6" name="椭圆 5"/>
            <p:cNvSpPr/>
            <p:nvPr/>
          </p:nvSpPr>
          <p:spPr>
            <a:xfrm>
              <a:off x="1234687" y="2853979"/>
              <a:ext cx="513481" cy="368489"/>
            </a:xfrm>
            <a:prstGeom prst="ellipse">
              <a:avLst/>
            </a:prstGeom>
            <a:solidFill>
              <a:schemeClr val="tx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7" name="椭圆 6"/>
            <p:cNvSpPr/>
            <p:nvPr/>
          </p:nvSpPr>
          <p:spPr>
            <a:xfrm>
              <a:off x="195890" y="2755886"/>
              <a:ext cx="673540" cy="564676"/>
            </a:xfrm>
            <a:prstGeom prst="ellipse">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8" name="椭圆 7"/>
            <p:cNvSpPr/>
            <p:nvPr/>
          </p:nvSpPr>
          <p:spPr>
            <a:xfrm>
              <a:off x="2165731" y="2755885"/>
              <a:ext cx="673540" cy="564676"/>
            </a:xfrm>
            <a:prstGeom prst="ellipse">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mc:AlternateContent xmlns:mc="http://schemas.openxmlformats.org/markup-compatibility/2006">
          <mc:Choice xmlns:a14="http://schemas.microsoft.com/office/drawing/2010/main" Requires="a14">
            <p:sp>
              <p:nvSpPr>
                <p:cNvPr id="9" name="矩形 8"/>
                <p:cNvSpPr/>
                <p:nvPr/>
              </p:nvSpPr>
              <p:spPr>
                <a:xfrm>
                  <a:off x="1316090" y="3320562"/>
                  <a:ext cx="451469"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a:rPr>
                          <m:t>𝐶</m:t>
                        </m:r>
                      </m:oMath>
                    </m:oMathPara>
                  </a14:m>
                  <a:endParaRPr lang="zh-CN" altLang="en-US" sz="2400" dirty="0"/>
                </a:p>
              </p:txBody>
            </p:sp>
          </mc:Choice>
          <mc:Fallback>
            <p:sp>
              <p:nvSpPr>
                <p:cNvPr id="9" name="矩形 8"/>
                <p:cNvSpPr>
                  <a:spLocks noRot="1" noChangeAspect="1" noMove="1" noResize="1" noEditPoints="1" noAdjustHandles="1" noChangeArrowheads="1" noChangeShapeType="1" noTextEdit="1"/>
                </p:cNvSpPr>
                <p:nvPr/>
              </p:nvSpPr>
              <p:spPr>
                <a:xfrm>
                  <a:off x="1316090" y="3320562"/>
                  <a:ext cx="451469" cy="461665"/>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矩形 9"/>
                <p:cNvSpPr/>
                <p:nvPr/>
              </p:nvSpPr>
              <p:spPr>
                <a:xfrm>
                  <a:off x="242943" y="3320562"/>
                  <a:ext cx="452175"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a:rPr>
                          <m:t>𝐴</m:t>
                        </m:r>
                      </m:oMath>
                    </m:oMathPara>
                  </a14:m>
                  <a:endParaRPr lang="zh-CN" altLang="en-US" sz="2400" dirty="0"/>
                </a:p>
              </p:txBody>
            </p:sp>
          </mc:Choice>
          <mc:Fallback>
            <p:sp>
              <p:nvSpPr>
                <p:cNvPr id="10" name="矩形 9"/>
                <p:cNvSpPr>
                  <a:spLocks noRot="1" noChangeAspect="1" noMove="1" noResize="1" noEditPoints="1" noAdjustHandles="1" noChangeArrowheads="1" noChangeShapeType="1" noTextEdit="1"/>
                </p:cNvSpPr>
                <p:nvPr/>
              </p:nvSpPr>
              <p:spPr>
                <a:xfrm>
                  <a:off x="242943" y="3320562"/>
                  <a:ext cx="452175" cy="461665"/>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矩形 10"/>
                <p:cNvSpPr/>
                <p:nvPr/>
              </p:nvSpPr>
              <p:spPr>
                <a:xfrm>
                  <a:off x="2189788" y="3320562"/>
                  <a:ext cx="463845"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a:rPr>
                          <m:t>𝐵</m:t>
                        </m:r>
                      </m:oMath>
                    </m:oMathPara>
                  </a14:m>
                  <a:endParaRPr lang="zh-CN" altLang="en-US" sz="2400" dirty="0"/>
                </a:p>
              </p:txBody>
            </p:sp>
          </mc:Choice>
          <mc:Fallback>
            <p:sp>
              <p:nvSpPr>
                <p:cNvPr id="11" name="矩形 10"/>
                <p:cNvSpPr>
                  <a:spLocks noRot="1" noChangeAspect="1" noMove="1" noResize="1" noEditPoints="1" noAdjustHandles="1" noChangeArrowheads="1" noChangeShapeType="1" noTextEdit="1"/>
                </p:cNvSpPr>
                <p:nvPr/>
              </p:nvSpPr>
              <p:spPr>
                <a:xfrm>
                  <a:off x="2189788" y="3320562"/>
                  <a:ext cx="463845" cy="461665"/>
                </a:xfrm>
                <a:prstGeom prst="rect">
                  <a:avLst/>
                </a:prstGeom>
                <a:blipFill rotWithShape="1">
                  <a:blip r:embed="rId5"/>
                </a:blipFill>
              </p:spPr>
              <p:txBody>
                <a:bodyPr/>
                <a:lstStyle/>
                <a:p>
                  <a:r>
                    <a:rPr lang="zh-CN" altLang="en-US">
                      <a:noFill/>
                    </a:rPr>
                    <a:t> </a:t>
                  </a:r>
                </a:p>
              </p:txBody>
            </p:sp>
          </mc:Fallback>
        </mc:AlternateContent>
        <p:cxnSp>
          <p:nvCxnSpPr>
            <p:cNvPr id="12" name="直接箭头连接符 11"/>
            <p:cNvCxnSpPr>
              <a:stCxn id="7" idx="6"/>
              <a:endCxn id="6" idx="2"/>
            </p:cNvCxnSpPr>
            <p:nvPr/>
          </p:nvCxnSpPr>
          <p:spPr>
            <a:xfrm>
              <a:off x="869430" y="3038224"/>
              <a:ext cx="36525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6" idx="6"/>
              <a:endCxn id="8" idx="2"/>
            </p:cNvCxnSpPr>
            <p:nvPr/>
          </p:nvCxnSpPr>
          <p:spPr>
            <a:xfrm flipV="1">
              <a:off x="1748168" y="3038223"/>
              <a:ext cx="417563"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因果推理：𝐷</a:t>
            </a:r>
            <a:r>
              <a:rPr lang="en-US" altLang="zh-CN" dirty="0"/>
              <a:t>-</a:t>
            </a:r>
            <a:r>
              <a:rPr lang="zh-CN" altLang="en-US" dirty="0"/>
              <a:t>分离</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dirty="0"/>
                  <a:t>𝐷</a:t>
                </a:r>
                <a:r>
                  <a:rPr lang="en-US" altLang="zh-CN" dirty="0"/>
                  <a:t>-</a:t>
                </a:r>
                <a:r>
                  <a:rPr lang="zh-CN" altLang="en-US" dirty="0"/>
                  <a:t>分离用于判断集合𝐴中变量是否与集合𝐵中变量相互独立（给定集合𝐶），记为</a:t>
                </a:r>
                <a14:m>
                  <m:oMath xmlns:m="http://schemas.openxmlformats.org/officeDocument/2006/math">
                    <m:r>
                      <a:rPr lang="en-US" altLang="zh-CN" i="1">
                        <a:latin typeface="Cambria Math" panose="02040503050406030204"/>
                      </a:rPr>
                      <m:t>𝐴</m:t>
                    </m:r>
                    <m:r>
                      <a:rPr lang="en-US" altLang="zh-CN" b="0" i="1">
                        <a:latin typeface="Cambria Math" panose="02040503050406030204"/>
                        <a:ea typeface="Cambria Math" panose="02040503050406030204"/>
                      </a:rPr>
                      <m:t>⊥</m:t>
                    </m:r>
                    <m:r>
                      <a:rPr lang="en-US" altLang="zh-CN" b="0" i="1">
                        <a:latin typeface="Cambria Math" panose="02040503050406030204"/>
                        <a:ea typeface="Cambria Math" panose="02040503050406030204"/>
                      </a:rPr>
                      <m:t>𝐵</m:t>
                    </m:r>
                    <m:r>
                      <a:rPr lang="en-US" altLang="zh-CN" b="0" i="1">
                        <a:latin typeface="Cambria Math" panose="02040503050406030204"/>
                        <a:ea typeface="Cambria Math" panose="02040503050406030204"/>
                      </a:rPr>
                      <m:t> | </m:t>
                    </m:r>
                    <m:r>
                      <a:rPr lang="en-US" altLang="zh-CN" b="0" i="1">
                        <a:latin typeface="Cambria Math" panose="02040503050406030204"/>
                        <a:ea typeface="Cambria Math" panose="02040503050406030204"/>
                      </a:rPr>
                      <m:t>𝐶</m:t>
                    </m:r>
                  </m:oMath>
                </a14:m>
                <a:endParaRPr lang="en-US" altLang="zh-CN" b="0" dirty="0">
                  <a:ea typeface="Cambria Math" panose="02040503050406030204"/>
                </a:endParaRPr>
              </a:p>
              <a:p>
                <a:pPr>
                  <a:lnSpc>
                    <a:spcPct val="150000"/>
                  </a:lnSpc>
                </a:pPr>
                <a:r>
                  <a:rPr lang="zh-CN" altLang="en-US" dirty="0">
                    <a:latin typeface="Times New Roman" panose="02020603050405020304" pitchFamily="16" charset="0"/>
                    <a:cs typeface="Times New Roman" panose="02020603050405020304" pitchFamily="16" charset="0"/>
                  </a:rPr>
                  <a:t>当</a:t>
                </a:r>
                <a14:m>
                  <m:oMath xmlns:m="http://schemas.openxmlformats.org/officeDocument/2006/math">
                    <m:r>
                      <m:rPr>
                        <m:sty m:val="p"/>
                      </m:rPr>
                      <a:rPr lang="en-US" altLang="zh-CN" b="0">
                        <a:latin typeface="Cambria Math" panose="02040503050406030204"/>
                      </a:rPr>
                      <m:t>C</m:t>
                    </m:r>
                  </m:oMath>
                </a14:m>
                <a:r>
                  <a:rPr lang="zh-CN" altLang="en-US" dirty="0">
                    <a:latin typeface="Times New Roman" panose="02020603050405020304" pitchFamily="16" charset="0"/>
                    <a:cs typeface="Times New Roman" panose="02020603050405020304" pitchFamily="16" charset="0"/>
                  </a:rPr>
                  <a:t>取值固定</a:t>
                </a:r>
                <a:r>
                  <a:rPr lang="en-US" altLang="zh-CN" dirty="0">
                    <a:latin typeface="Times New Roman" panose="02020603050405020304" pitchFamily="16" charset="0"/>
                    <a:cs typeface="Times New Roman" panose="02020603050405020304" pitchFamily="16" charset="0"/>
                  </a:rPr>
                  <a:t>(observed)</a:t>
                </a:r>
                <a:r>
                  <a:rPr lang="zh-CN" altLang="en-US" dirty="0">
                    <a:latin typeface="Times New Roman" panose="02020603050405020304" pitchFamily="16" charset="0"/>
                    <a:cs typeface="Times New Roman" panose="02020603050405020304" pitchFamily="16" charset="0"/>
                  </a:rPr>
                  <a:t>，有</a:t>
                </a:r>
                <a:endParaRPr lang="en-US" altLang="zh-CN" dirty="0">
                  <a:latin typeface="Times New Roman" panose="02020603050405020304" pitchFamily="16" charset="0"/>
                  <a:cs typeface="Times New Roman" panose="02020603050405020304" pitchFamily="16" charset="0"/>
                </a:endParaRPr>
              </a:p>
              <a:p>
                <a:pPr marL="0" indent="0" algn="ctr">
                  <a:lnSpc>
                    <a:spcPct val="150000"/>
                  </a:lnSpc>
                  <a:buNone/>
                </a:pPr>
                <a14:m>
                  <m:oMath xmlns:m="http://schemas.openxmlformats.org/officeDocument/2006/math">
                    <m:r>
                      <a:rPr lang="en-US" altLang="zh-CN" b="0" i="1">
                        <a:latin typeface="Cambria Math" panose="02040503050406030204" pitchFamily="18" charset="0"/>
                        <a:ea typeface="Cambria Math" panose="02040503050406030204" pitchFamily="18" charset="0"/>
                      </a:rPr>
                      <m:t>𝑃</m:t>
                    </m:r>
                    <m:d>
                      <m:dPr>
                        <m:ctrlPr>
                          <a:rPr lang="en-US" altLang="zh-CN" b="0" i="1">
                            <a:latin typeface="Cambria Math" panose="02040503050406030204" pitchFamily="18" charset="0"/>
                            <a:ea typeface="Cambria Math" panose="02040503050406030204" pitchFamily="18" charset="0"/>
                          </a:rPr>
                        </m:ctrlPr>
                      </m:dPr>
                      <m:e>
                        <m:r>
                          <a:rPr lang="en-US" altLang="zh-CN" b="0" i="1">
                            <a:latin typeface="Cambria Math" panose="02040503050406030204" pitchFamily="18" charset="0"/>
                            <a:ea typeface="Cambria Math" panose="02040503050406030204" pitchFamily="18" charset="0"/>
                          </a:rPr>
                          <m:t>𝐴</m:t>
                        </m:r>
                        <m:r>
                          <a:rPr lang="en-US" altLang="zh-CN" b="0" i="1">
                            <a:latin typeface="Cambria Math" panose="02040503050406030204" pitchFamily="18" charset="0"/>
                            <a:ea typeface="Cambria Math" panose="02040503050406030204" pitchFamily="18" charset="0"/>
                          </a:rPr>
                          <m:t>,</m:t>
                        </m:r>
                        <m:r>
                          <a:rPr lang="en-US" altLang="zh-CN" b="0" i="1">
                            <a:latin typeface="Cambria Math" panose="02040503050406030204" pitchFamily="18" charset="0"/>
                            <a:ea typeface="Cambria Math" panose="02040503050406030204" pitchFamily="18" charset="0"/>
                          </a:rPr>
                          <m:t>𝐵</m:t>
                        </m:r>
                      </m:e>
                      <m:e>
                        <m:r>
                          <a:rPr lang="en-US" altLang="zh-CN" b="0" i="1">
                            <a:latin typeface="Cambria Math" panose="02040503050406030204" pitchFamily="18" charset="0"/>
                            <a:ea typeface="Cambria Math" panose="02040503050406030204" pitchFamily="18" charset="0"/>
                          </a:rPr>
                          <m:t>𝐶</m:t>
                        </m:r>
                      </m:e>
                    </m:d>
                    <m:r>
                      <a:rPr lang="en-US" altLang="zh-CN" b="0" i="1">
                        <a:latin typeface="Cambria Math" panose="02040503050406030204" pitchFamily="18" charset="0"/>
                        <a:ea typeface="Cambria Math" panose="02040503050406030204" pitchFamily="18" charset="0"/>
                      </a:rPr>
                      <m:t>=</m:t>
                    </m:r>
                    <m:f>
                      <m:fPr>
                        <m:ctrlPr>
                          <a:rPr lang="en-US" altLang="zh-CN" b="0" i="1">
                            <a:latin typeface="Cambria Math" panose="02040503050406030204" pitchFamily="18" charset="0"/>
                            <a:ea typeface="Cambria Math" panose="02040503050406030204" pitchFamily="18" charset="0"/>
                          </a:rPr>
                        </m:ctrlPr>
                      </m:fPr>
                      <m:num>
                        <m:r>
                          <a:rPr lang="en-US" altLang="zh-CN" b="0" i="1">
                            <a:latin typeface="Cambria Math" panose="02040503050406030204" pitchFamily="18" charset="0"/>
                            <a:ea typeface="Cambria Math" panose="02040503050406030204" pitchFamily="18" charset="0"/>
                          </a:rPr>
                          <m:t>𝑃</m:t>
                        </m:r>
                        <m:r>
                          <a:rPr lang="en-US" altLang="zh-CN" b="0" i="1">
                            <a:latin typeface="Cambria Math" panose="02040503050406030204" pitchFamily="18" charset="0"/>
                            <a:ea typeface="Cambria Math" panose="02040503050406030204" pitchFamily="18" charset="0"/>
                          </a:rPr>
                          <m:t>(</m:t>
                        </m:r>
                        <m:r>
                          <a:rPr lang="en-US" altLang="zh-CN" b="0" i="1">
                            <a:latin typeface="Cambria Math" panose="02040503050406030204" pitchFamily="18" charset="0"/>
                            <a:ea typeface="Cambria Math" panose="02040503050406030204" pitchFamily="18" charset="0"/>
                          </a:rPr>
                          <m:t>𝐴</m:t>
                        </m:r>
                        <m:r>
                          <a:rPr lang="en-US" altLang="zh-CN" b="0" i="1">
                            <a:latin typeface="Cambria Math" panose="02040503050406030204" pitchFamily="18" charset="0"/>
                            <a:ea typeface="Cambria Math" panose="02040503050406030204" pitchFamily="18" charset="0"/>
                          </a:rPr>
                          <m:t>,</m:t>
                        </m:r>
                        <m:r>
                          <a:rPr lang="en-US" altLang="zh-CN" b="0" i="1">
                            <a:latin typeface="Cambria Math" panose="02040503050406030204" pitchFamily="18" charset="0"/>
                            <a:ea typeface="Cambria Math" panose="02040503050406030204" pitchFamily="18" charset="0"/>
                          </a:rPr>
                          <m:t>𝐵</m:t>
                        </m:r>
                        <m:r>
                          <a:rPr lang="en-US" altLang="zh-CN" b="0" i="1">
                            <a:latin typeface="Cambria Math" panose="02040503050406030204" pitchFamily="18" charset="0"/>
                            <a:ea typeface="Cambria Math" panose="02040503050406030204" pitchFamily="18" charset="0"/>
                          </a:rPr>
                          <m:t>,</m:t>
                        </m:r>
                        <m:r>
                          <a:rPr lang="en-US" altLang="zh-CN" b="0" i="1">
                            <a:latin typeface="Cambria Math" panose="02040503050406030204" pitchFamily="18" charset="0"/>
                            <a:ea typeface="Cambria Math" panose="02040503050406030204" pitchFamily="18" charset="0"/>
                          </a:rPr>
                          <m:t>𝐶</m:t>
                        </m:r>
                        <m:r>
                          <a:rPr lang="en-US" altLang="zh-CN" b="0" i="1">
                            <a:latin typeface="Cambria Math" panose="02040503050406030204" pitchFamily="18" charset="0"/>
                            <a:ea typeface="Cambria Math" panose="02040503050406030204" pitchFamily="18" charset="0"/>
                          </a:rPr>
                          <m:t>)</m:t>
                        </m:r>
                      </m:num>
                      <m:den>
                        <m:r>
                          <a:rPr lang="en-US" altLang="zh-CN" b="0" i="1">
                            <a:latin typeface="Cambria Math" panose="02040503050406030204" pitchFamily="18" charset="0"/>
                            <a:ea typeface="Cambria Math" panose="02040503050406030204" pitchFamily="18" charset="0"/>
                          </a:rPr>
                          <m:t>𝑃</m:t>
                        </m:r>
                        <m:r>
                          <a:rPr lang="en-US" altLang="zh-CN" b="0" i="1">
                            <a:latin typeface="Cambria Math" panose="02040503050406030204" pitchFamily="18" charset="0"/>
                            <a:ea typeface="Cambria Math" panose="02040503050406030204" pitchFamily="18" charset="0"/>
                          </a:rPr>
                          <m:t>(</m:t>
                        </m:r>
                        <m:r>
                          <a:rPr lang="en-US" altLang="zh-CN" b="0" i="1">
                            <a:latin typeface="Cambria Math" panose="02040503050406030204" pitchFamily="18" charset="0"/>
                            <a:ea typeface="Cambria Math" panose="02040503050406030204" pitchFamily="18" charset="0"/>
                          </a:rPr>
                          <m:t>𝐶</m:t>
                        </m:r>
                        <m:r>
                          <a:rPr lang="en-US" altLang="zh-CN" b="0" i="1">
                            <a:latin typeface="Cambria Math" panose="02040503050406030204" pitchFamily="18" charset="0"/>
                            <a:ea typeface="Cambria Math" panose="02040503050406030204" pitchFamily="18" charset="0"/>
                          </a:rPr>
                          <m:t>)</m:t>
                        </m:r>
                      </m:den>
                    </m:f>
                  </m:oMath>
                </a14:m>
                <a:r>
                  <a:rPr lang="en-US" altLang="zh-CN" dirty="0">
                    <a:latin typeface="Cambria Math" panose="02040503050406030204" pitchFamily="18" charset="0"/>
                    <a:ea typeface="Cambria Math" panose="02040503050406030204" pitchFamily="18" charset="0"/>
                    <a:cs typeface="Times New Roman" panose="02020603050405020304" pitchFamily="16" charset="0"/>
                  </a:rPr>
                  <a:t> = </a:t>
                </a:r>
                <a14:m>
                  <m:oMath xmlns:m="http://schemas.openxmlformats.org/officeDocument/2006/math">
                    <m:f>
                      <m:fPr>
                        <m:ctrlPr>
                          <a:rPr lang="en-US" altLang="zh-CN" i="1">
                            <a:latin typeface="Cambria Math" panose="02040503050406030204" pitchFamily="18" charset="0"/>
                            <a:ea typeface="Cambria Math" panose="02040503050406030204" pitchFamily="18" charset="0"/>
                          </a:rPr>
                        </m:ctrlPr>
                      </m:fPr>
                      <m:num>
                        <m:r>
                          <a:rPr lang="en-US" altLang="zh-CN" b="0" i="1">
                            <a:latin typeface="Cambria Math" panose="02040503050406030204" pitchFamily="18" charset="0"/>
                            <a:ea typeface="Cambria Math" panose="02040503050406030204" pitchFamily="18" charset="0"/>
                          </a:rPr>
                          <m:t>𝑃</m:t>
                        </m:r>
                        <m:d>
                          <m:dPr>
                            <m:ctrlPr>
                              <a:rPr lang="en-US" altLang="zh-CN" b="0" i="1">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𝐶</m:t>
                            </m:r>
                          </m:e>
                        </m:d>
                        <m:r>
                          <a:rPr lang="en-US" altLang="zh-CN" b="0" i="1">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𝐴</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 </m:t>
                        </m:r>
                        <m:r>
                          <a:rPr lang="en-US" altLang="zh-CN" b="0"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b="0" i="1">
                            <a:latin typeface="Cambria Math" panose="02040503050406030204" pitchFamily="18" charset="0"/>
                            <a:ea typeface="Cambria Math" panose="02040503050406030204" pitchFamily="18" charset="0"/>
                          </a:rPr>
                          <m:t>𝐵</m:t>
                        </m:r>
                        <m:r>
                          <a:rPr lang="en-US" altLang="zh-CN" i="1">
                            <a:latin typeface="Cambria Math" panose="02040503050406030204" pitchFamily="18" charset="0"/>
                            <a:ea typeface="Cambria Math" panose="02040503050406030204" pitchFamily="18" charset="0"/>
                          </a:rPr>
                          <m:t>|</m:t>
                        </m:r>
                        <m:r>
                          <a:rPr lang="en-US" altLang="zh-CN" b="0"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num>
                      <m:den>
                        <m:r>
                          <a:rPr lang="en-US" altLang="zh-CN" b="0"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b="0"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den>
                    </m:f>
                  </m:oMath>
                </a14:m>
                <a:r>
                  <a:rPr lang="en-US" altLang="zh-CN" dirty="0">
                    <a:latin typeface="Cambria Math" panose="02040503050406030204" pitchFamily="18" charset="0"/>
                    <a:ea typeface="Cambria Math" panose="02040503050406030204" pitchFamily="18" charset="0"/>
                    <a:cs typeface="Times New Roman" panose="02020603050405020304" pitchFamily="16" charset="0"/>
                  </a:rPr>
                  <a:t> = </a:t>
                </a:r>
                <a14:m>
                  <m:oMath xmlns:m="http://schemas.openxmlformats.org/officeDocument/2006/math">
                    <m:r>
                      <a:rPr lang="en-US" altLang="zh-CN" b="0" i="1">
                        <a:latin typeface="Cambria Math" panose="02040503050406030204" pitchFamily="18" charset="0"/>
                        <a:ea typeface="Cambria Math" panose="02040503050406030204" pitchFamily="18" charset="0"/>
                      </a:rPr>
                      <m:t>𝑃</m:t>
                    </m:r>
                    <m:d>
                      <m:dPr>
                        <m:ctrlPr>
                          <a:rPr lang="en-US" altLang="zh-CN" b="0" i="1">
                            <a:latin typeface="Cambria Math" panose="02040503050406030204" pitchFamily="18" charset="0"/>
                            <a:ea typeface="Cambria Math" panose="02040503050406030204" pitchFamily="18" charset="0"/>
                          </a:rPr>
                        </m:ctrlPr>
                      </m:dPr>
                      <m:e>
                        <m:r>
                          <a:rPr lang="en-US" altLang="zh-CN" b="0" i="1">
                            <a:latin typeface="Cambria Math" panose="02040503050406030204" pitchFamily="18" charset="0"/>
                            <a:ea typeface="Cambria Math" panose="02040503050406030204" pitchFamily="18" charset="0"/>
                          </a:rPr>
                          <m:t>𝐴</m:t>
                        </m:r>
                      </m:e>
                      <m:e>
                        <m:r>
                          <a:rPr lang="en-US" altLang="zh-CN" b="0" i="1">
                            <a:latin typeface="Cambria Math" panose="02040503050406030204" pitchFamily="18" charset="0"/>
                            <a:ea typeface="Cambria Math" panose="02040503050406030204" pitchFamily="18" charset="0"/>
                          </a:rPr>
                          <m:t>𝐶</m:t>
                        </m:r>
                      </m:e>
                    </m:d>
                    <m:r>
                      <a:rPr lang="en-US" altLang="zh-CN" b="0"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b="0" i="1">
                        <a:latin typeface="Cambria Math" panose="02040503050406030204" pitchFamily="18" charset="0"/>
                        <a:ea typeface="Cambria Math" panose="02040503050406030204" pitchFamily="18" charset="0"/>
                      </a:rPr>
                      <m:t>𝐵</m:t>
                    </m:r>
                    <m:r>
                      <a:rPr lang="en-US" altLang="zh-CN" i="1">
                        <a:latin typeface="Cambria Math" panose="02040503050406030204" pitchFamily="18" charset="0"/>
                        <a:ea typeface="Cambria Math" panose="02040503050406030204" pitchFamily="18" charset="0"/>
                      </a:rPr>
                      <m:t>|</m:t>
                    </m:r>
                    <m:r>
                      <a:rPr lang="en-US" altLang="zh-CN" b="0"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oMath>
                </a14:m>
                <a:endParaRPr lang="en-US" altLang="zh-CN" dirty="0">
                  <a:latin typeface="Cambria Math" panose="02040503050406030204" pitchFamily="18" charset="0"/>
                  <a:ea typeface="Cambria Math" panose="02040503050406030204" pitchFamily="18" charset="0"/>
                  <a:cs typeface="Times New Roman" panose="02020603050405020304" pitchFamily="16" charset="0"/>
                </a:endParaRPr>
              </a:p>
              <a:p>
                <a:r>
                  <a:rPr lang="zh-CN" altLang="en-US" dirty="0">
                    <a:latin typeface="Times New Roman" panose="02020603050405020304" pitchFamily="16" charset="0"/>
                    <a:cs typeface="Times New Roman" panose="02020603050405020304" pitchFamily="16" charset="0"/>
                  </a:rPr>
                  <a:t>可见</a:t>
                </a:r>
                <a14:m>
                  <m:oMath xmlns:m="http://schemas.openxmlformats.org/officeDocument/2006/math">
                    <m:r>
                      <m:rPr>
                        <m:sty m:val="p"/>
                      </m:rPr>
                      <a:rPr lang="en-US" altLang="zh-CN" b="0">
                        <a:latin typeface="Cambria Math" panose="02040503050406030204"/>
                      </a:rPr>
                      <m:t>A</m:t>
                    </m:r>
                  </m:oMath>
                </a14:m>
                <a:r>
                  <a:rPr lang="zh-CN" altLang="en-US" dirty="0">
                    <a:latin typeface="Times New Roman" panose="02020603050405020304" pitchFamily="16" charset="0"/>
                    <a:cs typeface="Times New Roman" panose="02020603050405020304" pitchFamily="16" charset="0"/>
                  </a:rPr>
                  <a:t>和</a:t>
                </a:r>
                <a14:m>
                  <m:oMath xmlns:m="http://schemas.openxmlformats.org/officeDocument/2006/math">
                    <m:r>
                      <m:rPr>
                        <m:sty m:val="p"/>
                      </m:rPr>
                      <a:rPr lang="en-US" altLang="zh-CN" b="0">
                        <a:latin typeface="Cambria Math" panose="02040503050406030204"/>
                      </a:rPr>
                      <m:t>B</m:t>
                    </m:r>
                  </m:oMath>
                </a14:m>
                <a:r>
                  <a:rPr lang="zh-CN" altLang="en-US" dirty="0">
                    <a:latin typeface="Times New Roman" panose="02020603050405020304" pitchFamily="16" charset="0"/>
                    <a:cs typeface="Times New Roman" panose="02020603050405020304" pitchFamily="16" charset="0"/>
                  </a:rPr>
                  <a:t>在</a:t>
                </a:r>
                <a14:m>
                  <m:oMath xmlns:m="http://schemas.openxmlformats.org/officeDocument/2006/math">
                    <m:r>
                      <m:rPr>
                        <m:sty m:val="p"/>
                      </m:rPr>
                      <a:rPr lang="en-US" altLang="zh-CN" b="0">
                        <a:latin typeface="Cambria Math" panose="02040503050406030204"/>
                      </a:rPr>
                      <m:t>C</m:t>
                    </m:r>
                  </m:oMath>
                </a14:m>
                <a:r>
                  <a:rPr lang="zh-CN" altLang="en-US" dirty="0">
                    <a:latin typeface="Times New Roman" panose="02020603050405020304" pitchFamily="16" charset="0"/>
                    <a:cs typeface="Times New Roman" panose="02020603050405020304" pitchFamily="16" charset="0"/>
                  </a:rPr>
                  <a:t>取值固定情况下，是条件独立的</a:t>
                </a:r>
                <a:endParaRPr lang="en-US" altLang="zh-CN" dirty="0">
                  <a:latin typeface="Times New Roman" panose="02020603050405020304" pitchFamily="16" charset="0"/>
                  <a:cs typeface="Times New Roman" panose="02020603050405020304" pitchFamily="16" charset="0"/>
                </a:endParaRPr>
              </a:p>
              <a:p>
                <a:pPr lvl="1">
                  <a:lnSpc>
                    <a:spcPct val="130000"/>
                  </a:lnSpc>
                </a:pPr>
                <a:r>
                  <a:rPr lang="zh-CN" altLang="en-US" dirty="0">
                    <a:latin typeface="Times New Roman" panose="02020603050405020304" pitchFamily="16" charset="0"/>
                    <a:cs typeface="Times New Roman" panose="02020603050405020304" pitchFamily="16" charset="0"/>
                  </a:rPr>
                  <a:t>如果</a:t>
                </a:r>
                <a14:m>
                  <m:oMath xmlns:m="http://schemas.openxmlformats.org/officeDocument/2006/math">
                    <m:r>
                      <m:rPr>
                        <m:sty m:val="p"/>
                      </m:rPr>
                      <a:rPr lang="en-US" altLang="zh-CN">
                        <a:latin typeface="Cambria Math" panose="02040503050406030204" pitchFamily="18" charset="0"/>
                        <a:cs typeface="Times New Roman" panose="02020603050405020304" pitchFamily="16" charset="0"/>
                      </a:rPr>
                      <m:t>C</m:t>
                    </m:r>
                  </m:oMath>
                </a14:m>
                <a:r>
                  <a:rPr lang="zh-CN" altLang="en-US" dirty="0">
                    <a:latin typeface="Times New Roman" panose="02020603050405020304" pitchFamily="16" charset="0"/>
                    <a:cs typeface="Times New Roman" panose="02020603050405020304" pitchFamily="16" charset="0"/>
                  </a:rPr>
                  <a:t>不固定，则有</a:t>
                </a:r>
                <a14:m>
                  <m:oMath xmlns:m="http://schemas.openxmlformats.org/officeDocument/2006/math">
                    <m:r>
                      <a:rPr lang="en-US" altLang="zh-CN">
                        <a:latin typeface="Cambria Math" panose="02040503050406030204" pitchFamily="18" charset="0"/>
                        <a:cs typeface="Times New Roman" panose="02020603050405020304" pitchFamily="16" charset="0"/>
                      </a:rPr>
                      <m:t>𝑃</m:t>
                    </m:r>
                    <m:r>
                      <a:rPr lang="en-US" altLang="zh-CN">
                        <a:latin typeface="Cambria Math" panose="02040503050406030204" pitchFamily="18" charset="0"/>
                        <a:cs typeface="Times New Roman" panose="02020603050405020304" pitchFamily="16" charset="0"/>
                      </a:rPr>
                      <m:t>(</m:t>
                    </m:r>
                    <m:r>
                      <a:rPr lang="en-US" altLang="zh-CN">
                        <a:latin typeface="Cambria Math" panose="02040503050406030204" pitchFamily="18" charset="0"/>
                        <a:cs typeface="Times New Roman" panose="02020603050405020304" pitchFamily="16" charset="0"/>
                      </a:rPr>
                      <m:t>𝐴</m:t>
                    </m:r>
                    <m:r>
                      <a:rPr lang="en-US" altLang="zh-CN">
                        <a:latin typeface="Cambria Math" panose="02040503050406030204" pitchFamily="18" charset="0"/>
                        <a:cs typeface="Times New Roman" panose="02020603050405020304" pitchFamily="16" charset="0"/>
                      </a:rPr>
                      <m:t>,</m:t>
                    </m:r>
                    <m:r>
                      <a:rPr lang="en-US" altLang="zh-CN">
                        <a:latin typeface="Cambria Math" panose="02040503050406030204" pitchFamily="18" charset="0"/>
                        <a:cs typeface="Times New Roman" panose="02020603050405020304" pitchFamily="16" charset="0"/>
                      </a:rPr>
                      <m:t>𝐵</m:t>
                    </m:r>
                    <m:r>
                      <a:rPr lang="en-US" altLang="zh-CN">
                        <a:latin typeface="Cambria Math" panose="02040503050406030204" pitchFamily="18" charset="0"/>
                        <a:cs typeface="Times New Roman" panose="02020603050405020304" pitchFamily="16" charset="0"/>
                      </a:rPr>
                      <m:t>)=</m:t>
                    </m:r>
                    <m:nary>
                      <m:naryPr>
                        <m:chr m:val="∑"/>
                        <m:supHide m:val="on"/>
                        <m:ctrlPr>
                          <a:rPr lang="en-US" altLang="zh-CN" i="1">
                            <a:latin typeface="Cambria Math" panose="02040503050406030204" pitchFamily="18" charset="0"/>
                            <a:cs typeface="Times New Roman" panose="02020603050405020304" pitchFamily="16" charset="0"/>
                          </a:rPr>
                        </m:ctrlPr>
                      </m:naryPr>
                      <m:sub>
                        <m:r>
                          <a:rPr lang="en-US" altLang="zh-CN">
                            <a:latin typeface="Cambria Math" panose="02040503050406030204" pitchFamily="18" charset="0"/>
                            <a:cs typeface="Times New Roman" panose="02020603050405020304" pitchFamily="16" charset="0"/>
                          </a:rPr>
                          <m:t>𝐶</m:t>
                        </m:r>
                      </m:sub>
                      <m:sup/>
                      <m:e>
                        <m:r>
                          <a:rPr lang="en-US" altLang="zh-CN">
                            <a:latin typeface="Cambria Math" panose="02040503050406030204" pitchFamily="18" charset="0"/>
                            <a:cs typeface="Times New Roman" panose="02020603050405020304" pitchFamily="16" charset="0"/>
                          </a:rPr>
                          <m:t>𝑃</m:t>
                        </m:r>
                        <m:d>
                          <m:dPr>
                            <m:ctrlPr>
                              <a:rPr lang="en-US" altLang="zh-CN" i="1">
                                <a:latin typeface="Cambria Math" panose="02040503050406030204" pitchFamily="18" charset="0"/>
                                <a:cs typeface="Times New Roman" panose="02020603050405020304" pitchFamily="16" charset="0"/>
                              </a:rPr>
                            </m:ctrlPr>
                          </m:dPr>
                          <m:e>
                            <m:r>
                              <a:rPr lang="en-US" altLang="zh-CN">
                                <a:latin typeface="Cambria Math" panose="02040503050406030204" pitchFamily="18" charset="0"/>
                                <a:cs typeface="Times New Roman" panose="02020603050405020304" pitchFamily="16" charset="0"/>
                              </a:rPr>
                              <m:t>𝐴</m:t>
                            </m:r>
                          </m:e>
                          <m:e>
                            <m:r>
                              <a:rPr lang="en-US" altLang="zh-CN">
                                <a:latin typeface="Cambria Math" panose="02040503050406030204" pitchFamily="18" charset="0"/>
                                <a:cs typeface="Times New Roman" panose="02020603050405020304" pitchFamily="16" charset="0"/>
                              </a:rPr>
                              <m:t>𝐵</m:t>
                            </m:r>
                          </m:e>
                        </m:d>
                        <m:r>
                          <a:rPr lang="en-US" altLang="zh-CN">
                            <a:latin typeface="Cambria Math" panose="02040503050406030204" pitchFamily="18" charset="0"/>
                            <a:cs typeface="Times New Roman" panose="02020603050405020304" pitchFamily="16" charset="0"/>
                          </a:rPr>
                          <m:t>𝑃</m:t>
                        </m:r>
                        <m:d>
                          <m:dPr>
                            <m:ctrlPr>
                              <a:rPr lang="en-US" altLang="zh-CN" i="1">
                                <a:latin typeface="Cambria Math" panose="02040503050406030204" pitchFamily="18" charset="0"/>
                                <a:cs typeface="Times New Roman" panose="02020603050405020304" pitchFamily="16" charset="0"/>
                              </a:rPr>
                            </m:ctrlPr>
                          </m:dPr>
                          <m:e>
                            <m:r>
                              <a:rPr lang="en-US" altLang="zh-CN">
                                <a:latin typeface="Cambria Math" panose="02040503050406030204" pitchFamily="18" charset="0"/>
                                <a:cs typeface="Times New Roman" panose="02020603050405020304" pitchFamily="16" charset="0"/>
                              </a:rPr>
                              <m:t>𝐵</m:t>
                            </m:r>
                          </m:e>
                          <m:e>
                            <m:r>
                              <a:rPr lang="en-US" altLang="zh-CN">
                                <a:latin typeface="Cambria Math" panose="02040503050406030204" pitchFamily="18" charset="0"/>
                                <a:cs typeface="Times New Roman" panose="02020603050405020304" pitchFamily="16" charset="0"/>
                              </a:rPr>
                              <m:t>𝐶</m:t>
                            </m:r>
                          </m:e>
                        </m:d>
                        <m:r>
                          <a:rPr lang="en-US" altLang="zh-CN">
                            <a:latin typeface="Cambria Math" panose="02040503050406030204" pitchFamily="18" charset="0"/>
                            <a:cs typeface="Times New Roman" panose="02020603050405020304" pitchFamily="16" charset="0"/>
                          </a:rPr>
                          <m:t>𝑃</m:t>
                        </m:r>
                        <m:r>
                          <a:rPr lang="en-US" altLang="zh-CN">
                            <a:latin typeface="Cambria Math" panose="02040503050406030204" pitchFamily="18" charset="0"/>
                            <a:cs typeface="Times New Roman" panose="02020603050405020304" pitchFamily="16" charset="0"/>
                          </a:rPr>
                          <m:t>(</m:t>
                        </m:r>
                        <m:r>
                          <a:rPr lang="en-US" altLang="zh-CN">
                            <a:latin typeface="Cambria Math" panose="02040503050406030204" pitchFamily="18" charset="0"/>
                            <a:cs typeface="Times New Roman" panose="02020603050405020304" pitchFamily="16" charset="0"/>
                          </a:rPr>
                          <m:t>𝐶</m:t>
                        </m:r>
                        <m:r>
                          <a:rPr lang="en-US" altLang="zh-CN">
                            <a:latin typeface="Cambria Math" panose="02040503050406030204" pitchFamily="18" charset="0"/>
                            <a:cs typeface="Times New Roman" panose="02020603050405020304" pitchFamily="16" charset="0"/>
                          </a:rPr>
                          <m:t>)</m:t>
                        </m:r>
                      </m:e>
                    </m:nary>
                  </m:oMath>
                </a14:m>
                <a:endParaRPr lang="en-US" altLang="zh-CN" dirty="0">
                  <a:latin typeface="Times New Roman" panose="02020603050405020304" pitchFamily="16" charset="0"/>
                  <a:cs typeface="Times New Roman" panose="02020603050405020304" pitchFamily="16" charset="0"/>
                </a:endParaRPr>
              </a:p>
              <a:p>
                <a:pPr lvl="1">
                  <a:lnSpc>
                    <a:spcPct val="130000"/>
                  </a:lnSpc>
                </a:pPr>
                <a:r>
                  <a:rPr lang="zh-CN" altLang="en-US" dirty="0">
                    <a:latin typeface="Times New Roman" panose="02020603050405020304" pitchFamily="16" charset="0"/>
                    <a:cs typeface="Times New Roman" panose="02020603050405020304" pitchFamily="16" charset="0"/>
                  </a:rPr>
                  <a:t>由于</a:t>
                </a:r>
                <a14:m>
                  <m:oMath xmlns:m="http://schemas.openxmlformats.org/officeDocument/2006/math">
                    <m:r>
                      <a:rPr lang="en-US" altLang="zh-CN">
                        <a:latin typeface="Cambria Math" panose="02040503050406030204" pitchFamily="18" charset="0"/>
                        <a:cs typeface="Times New Roman" panose="02020603050405020304" pitchFamily="16" charset="0"/>
                      </a:rPr>
                      <m:t>𝑃</m:t>
                    </m:r>
                    <m:r>
                      <a:rPr lang="en-US" altLang="zh-CN">
                        <a:latin typeface="Cambria Math" panose="02040503050406030204" pitchFamily="18" charset="0"/>
                        <a:cs typeface="Times New Roman" panose="02020603050405020304" pitchFamily="16" charset="0"/>
                      </a:rPr>
                      <m:t>(</m:t>
                    </m:r>
                    <m:r>
                      <a:rPr lang="en-US" altLang="zh-CN">
                        <a:latin typeface="Cambria Math" panose="02040503050406030204" pitchFamily="18" charset="0"/>
                        <a:cs typeface="Times New Roman" panose="02020603050405020304" pitchFamily="16" charset="0"/>
                      </a:rPr>
                      <m:t>𝐴</m:t>
                    </m:r>
                    <m:r>
                      <a:rPr lang="en-US" altLang="zh-CN">
                        <a:latin typeface="Cambria Math" panose="02040503050406030204" pitchFamily="18" charset="0"/>
                        <a:cs typeface="Times New Roman" panose="02020603050405020304" pitchFamily="16" charset="0"/>
                      </a:rPr>
                      <m:t>,</m:t>
                    </m:r>
                    <m:r>
                      <a:rPr lang="en-US" altLang="zh-CN">
                        <a:latin typeface="Cambria Math" panose="02040503050406030204" pitchFamily="18" charset="0"/>
                        <a:cs typeface="Times New Roman" panose="02020603050405020304" pitchFamily="16" charset="0"/>
                      </a:rPr>
                      <m:t>𝐵</m:t>
                    </m:r>
                    <m:r>
                      <a:rPr lang="en-US" altLang="zh-CN">
                        <a:latin typeface="Cambria Math" panose="02040503050406030204" pitchFamily="18" charset="0"/>
                        <a:cs typeface="Times New Roman" panose="02020603050405020304" pitchFamily="16" charset="0"/>
                      </a:rPr>
                      <m:t>)≠</m:t>
                    </m:r>
                    <m:r>
                      <a:rPr lang="en-US" altLang="zh-CN">
                        <a:latin typeface="Cambria Math" panose="02040503050406030204" pitchFamily="18" charset="0"/>
                        <a:cs typeface="Times New Roman" panose="02020603050405020304" pitchFamily="16" charset="0"/>
                      </a:rPr>
                      <m:t>𝑃</m:t>
                    </m:r>
                    <m:d>
                      <m:dPr>
                        <m:ctrlPr>
                          <a:rPr lang="en-US" altLang="zh-CN" i="1">
                            <a:latin typeface="Cambria Math" panose="02040503050406030204" pitchFamily="18" charset="0"/>
                            <a:cs typeface="Times New Roman" panose="02020603050405020304" pitchFamily="16" charset="0"/>
                          </a:rPr>
                        </m:ctrlPr>
                      </m:dPr>
                      <m:e>
                        <m:r>
                          <a:rPr lang="en-US" altLang="zh-CN">
                            <a:latin typeface="Cambria Math" panose="02040503050406030204" pitchFamily="18" charset="0"/>
                            <a:cs typeface="Times New Roman" panose="02020603050405020304" pitchFamily="16" charset="0"/>
                          </a:rPr>
                          <m:t>𝐴</m:t>
                        </m:r>
                      </m:e>
                    </m:d>
                    <m:r>
                      <a:rPr lang="en-US" altLang="zh-CN">
                        <a:latin typeface="Cambria Math" panose="02040503050406030204" pitchFamily="18" charset="0"/>
                        <a:cs typeface="Times New Roman" panose="02020603050405020304" pitchFamily="16" charset="0"/>
                      </a:rPr>
                      <m:t>𝑃</m:t>
                    </m:r>
                    <m:r>
                      <a:rPr lang="en-US" altLang="zh-CN">
                        <a:latin typeface="Cambria Math" panose="02040503050406030204" pitchFamily="18" charset="0"/>
                        <a:cs typeface="Times New Roman" panose="02020603050405020304" pitchFamily="16" charset="0"/>
                      </a:rPr>
                      <m:t>(</m:t>
                    </m:r>
                    <m:r>
                      <a:rPr lang="en-US" altLang="zh-CN">
                        <a:latin typeface="Cambria Math" panose="02040503050406030204" pitchFamily="18" charset="0"/>
                        <a:cs typeface="Times New Roman" panose="02020603050405020304" pitchFamily="16" charset="0"/>
                      </a:rPr>
                      <m:t>𝐵</m:t>
                    </m:r>
                    <m:r>
                      <a:rPr lang="en-US" altLang="zh-CN">
                        <a:latin typeface="Cambria Math" panose="02040503050406030204" pitchFamily="18" charset="0"/>
                        <a:cs typeface="Times New Roman" panose="02020603050405020304" pitchFamily="16" charset="0"/>
                      </a:rPr>
                      <m:t>)</m:t>
                    </m:r>
                  </m:oMath>
                </a14:m>
                <a:r>
                  <a:rPr lang="zh-CN" altLang="en-US" dirty="0">
                    <a:latin typeface="Times New Roman" panose="02020603050405020304" pitchFamily="16" charset="0"/>
                    <a:cs typeface="Times New Roman" panose="02020603050405020304" pitchFamily="16" charset="0"/>
                  </a:rPr>
                  <a:t>，因此</a:t>
                </a:r>
                <a14:m>
                  <m:oMath xmlns:m="http://schemas.openxmlformats.org/officeDocument/2006/math">
                    <m:r>
                      <m:rPr>
                        <m:sty m:val="p"/>
                      </m:rPr>
                      <a:rPr lang="en-US" altLang="zh-CN">
                        <a:latin typeface="Cambria Math" panose="02040503050406030204" pitchFamily="18" charset="0"/>
                        <a:cs typeface="Times New Roman" panose="02020603050405020304" pitchFamily="16" charset="0"/>
                      </a:rPr>
                      <m:t>A</m:t>
                    </m:r>
                  </m:oMath>
                </a14:m>
                <a:r>
                  <a:rPr lang="zh-CN" altLang="en-US" dirty="0">
                    <a:latin typeface="Times New Roman" panose="02020603050405020304" pitchFamily="16" charset="0"/>
                    <a:cs typeface="Times New Roman" panose="02020603050405020304" pitchFamily="16" charset="0"/>
                  </a:rPr>
                  <a:t>和</a:t>
                </a:r>
                <a14:m>
                  <m:oMath xmlns:m="http://schemas.openxmlformats.org/officeDocument/2006/math">
                    <m:r>
                      <m:rPr>
                        <m:sty m:val="p"/>
                      </m:rPr>
                      <a:rPr lang="en-US" altLang="zh-CN">
                        <a:latin typeface="Cambria Math" panose="02040503050406030204" pitchFamily="18" charset="0"/>
                        <a:cs typeface="Times New Roman" panose="02020603050405020304" pitchFamily="16" charset="0"/>
                      </a:rPr>
                      <m:t>B</m:t>
                    </m:r>
                  </m:oMath>
                </a14:m>
                <a:r>
                  <a:rPr lang="zh-CN" altLang="en-US" dirty="0">
                    <a:latin typeface="Times New Roman" panose="02020603050405020304" pitchFamily="16" charset="0"/>
                    <a:cs typeface="Times New Roman" panose="02020603050405020304" pitchFamily="16" charset="0"/>
                  </a:rPr>
                  <a:t>在条件</a:t>
                </a:r>
                <a14:m>
                  <m:oMath xmlns:m="http://schemas.openxmlformats.org/officeDocument/2006/math">
                    <m:r>
                      <m:rPr>
                        <m:sty m:val="p"/>
                      </m:rPr>
                      <a:rPr lang="en-US" altLang="zh-CN">
                        <a:latin typeface="Cambria Math" panose="02040503050406030204" pitchFamily="18" charset="0"/>
                        <a:cs typeface="Times New Roman" panose="02020603050405020304" pitchFamily="16" charset="0"/>
                      </a:rPr>
                      <m:t>C</m:t>
                    </m:r>
                  </m:oMath>
                </a14:m>
                <a:r>
                  <a:rPr lang="zh-CN" altLang="en-US" dirty="0">
                    <a:latin typeface="Times New Roman" panose="02020603050405020304" pitchFamily="16" charset="0"/>
                    <a:cs typeface="Times New Roman" panose="02020603050405020304" pitchFamily="16" charset="0"/>
                  </a:rPr>
                  <a:t>下不独立的</a:t>
                </a:r>
                <a:endParaRPr lang="zh-CN" altLang="en-US" dirty="0">
                  <a:latin typeface="Times New Roman" panose="02020603050405020304" pitchFamily="16" charset="0"/>
                  <a:cs typeface="Times New Roman" panose="02020603050405020304" pitchFamily="16" charset="0"/>
                </a:endParaRPr>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661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矩形 13"/>
              <p:cNvSpPr/>
              <p:nvPr/>
            </p:nvSpPr>
            <p:spPr>
              <a:xfrm>
                <a:off x="7860268" y="1408021"/>
                <a:ext cx="3887754" cy="954107"/>
              </a:xfrm>
              <a:prstGeom prst="rect">
                <a:avLst/>
              </a:prstGeom>
            </p:spPr>
            <p:txBody>
              <a:bodyPr wrap="square">
                <a:spAutoFit/>
              </a:bodyPr>
              <a:lstStyle/>
              <a:p>
                <a:pPr algn="ctr"/>
                <a14:m>
                  <m:oMath xmlns:m="http://schemas.openxmlformats.org/officeDocument/2006/math">
                    <m:r>
                      <a:rPr lang="en-US" altLang="zh-CN" sz="2800" i="1">
                        <a:latin typeface="Cambria Math" panose="02040503050406030204"/>
                      </a:rPr>
                      <m:t>𝐷</m:t>
                    </m:r>
                  </m:oMath>
                </a14:m>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a:t>
                </a:r>
                <a:r>
                  <a:rPr lang="zh-CN" altLang="zh-CN" sz="2800" dirty="0">
                    <a:latin typeface="Times New Roman" panose="02020603050405020304" pitchFamily="16" charset="0"/>
                    <a:ea typeface="黑体" panose="02010609060101010101" pitchFamily="49" charset="-122"/>
                    <a:cs typeface="Times New Roman" panose="02020603050405020304" pitchFamily="16" charset="0"/>
                  </a:rPr>
                  <a:t>分离</a:t>
                </a: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的例子</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(diverging connection)</a:t>
                </a:r>
                <a:endParaRPr lang="zh-CN" altLang="en-US" sz="2800" dirty="0"/>
              </a:p>
            </p:txBody>
          </p:sp>
        </mc:Choice>
        <mc:Fallback>
          <p:sp>
            <p:nvSpPr>
              <p:cNvPr id="14" name="矩形 13"/>
              <p:cNvSpPr>
                <a:spLocks noRot="1" noChangeAspect="1" noMove="1" noResize="1" noEditPoints="1" noAdjustHandles="1" noChangeArrowheads="1" noChangeShapeType="1" noTextEdit="1"/>
              </p:cNvSpPr>
              <p:nvPr/>
            </p:nvSpPr>
            <p:spPr>
              <a:xfrm>
                <a:off x="7860268" y="1408021"/>
                <a:ext cx="3887754" cy="954107"/>
              </a:xfrm>
              <a:prstGeom prst="rect">
                <a:avLst/>
              </a:prstGeom>
              <a:blipFill rotWithShape="1">
                <a:blip r:embed="rId2"/>
                <a:stretch>
                  <a:fillRect l="-6" t="-24" r="13" b="59"/>
                </a:stretch>
              </a:blipFill>
            </p:spPr>
            <p:txBody>
              <a:bodyPr/>
              <a:lstStyle/>
              <a:p>
                <a:r>
                  <a:rPr lang="zh-CN" altLang="en-US">
                    <a:noFill/>
                  </a:rPr>
                  <a:t> </a:t>
                </a:r>
              </a:p>
            </p:txBody>
          </p:sp>
        </mc:Fallback>
      </mc:AlternateContent>
      <p:grpSp>
        <p:nvGrpSpPr>
          <p:cNvPr id="15" name="组合 14"/>
          <p:cNvGrpSpPr/>
          <p:nvPr/>
        </p:nvGrpSpPr>
        <p:grpSpPr>
          <a:xfrm>
            <a:off x="8292283" y="2390918"/>
            <a:ext cx="2972902" cy="770167"/>
            <a:chOff x="-37189" y="2809856"/>
            <a:chExt cx="3227113" cy="770167"/>
          </a:xfrm>
        </p:grpSpPr>
        <p:grpSp>
          <p:nvGrpSpPr>
            <p:cNvPr id="17" name="组合 16"/>
            <p:cNvGrpSpPr/>
            <p:nvPr/>
          </p:nvGrpSpPr>
          <p:grpSpPr>
            <a:xfrm>
              <a:off x="-37189" y="2809856"/>
              <a:ext cx="3227113" cy="770167"/>
              <a:chOff x="-78426" y="2835215"/>
              <a:chExt cx="3456359" cy="755123"/>
            </a:xfrm>
          </p:grpSpPr>
          <p:sp>
            <p:nvSpPr>
              <p:cNvPr id="18" name="椭圆 17"/>
              <p:cNvSpPr/>
              <p:nvPr/>
            </p:nvSpPr>
            <p:spPr>
              <a:xfrm>
                <a:off x="1378441" y="2902480"/>
                <a:ext cx="513481" cy="430146"/>
              </a:xfrm>
              <a:prstGeom prst="ellipse">
                <a:avLst/>
              </a:prstGeom>
              <a:solidFill>
                <a:schemeClr val="tx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cxnSp>
            <p:nvCxnSpPr>
              <p:cNvPr id="19" name="直接箭头连接符 18"/>
              <p:cNvCxnSpPr>
                <a:stCxn id="18" idx="2"/>
                <a:endCxn id="21" idx="6"/>
              </p:cNvCxnSpPr>
              <p:nvPr/>
            </p:nvCxnSpPr>
            <p:spPr>
              <a:xfrm flipH="1">
                <a:off x="595114" y="3117553"/>
                <a:ext cx="783327" cy="0"/>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8" idx="6"/>
                <a:endCxn id="22" idx="2"/>
              </p:cNvCxnSpPr>
              <p:nvPr/>
            </p:nvCxnSpPr>
            <p:spPr>
              <a:xfrm>
                <a:off x="1891922" y="3117553"/>
                <a:ext cx="812471" cy="0"/>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78426" y="2835215"/>
                <a:ext cx="673540" cy="564676"/>
              </a:xfrm>
              <a:prstGeom prst="ellipse">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2" name="椭圆 21"/>
              <p:cNvSpPr/>
              <p:nvPr/>
            </p:nvSpPr>
            <p:spPr>
              <a:xfrm>
                <a:off x="2704393" y="2835215"/>
                <a:ext cx="673540" cy="564676"/>
              </a:xfrm>
              <a:prstGeom prst="ellipse">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mc:AlternateContent xmlns:mc="http://schemas.openxmlformats.org/markup-compatibility/2006">
            <mc:Choice xmlns:a14="http://schemas.microsoft.com/office/drawing/2010/main" Requires="a14">
              <p:sp>
                <p:nvSpPr>
                  <p:cNvPr id="23" name="矩形 22"/>
                  <p:cNvSpPr/>
                  <p:nvPr/>
                </p:nvSpPr>
                <p:spPr>
                  <a:xfrm>
                    <a:off x="1738523" y="3137691"/>
                    <a:ext cx="483540" cy="45264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a:rPr>
                            <m:t>𝐶</m:t>
                          </m:r>
                        </m:oMath>
                      </m:oMathPara>
                    </a14:m>
                    <a:endParaRPr lang="zh-CN" altLang="en-US" sz="2400" dirty="0"/>
                  </a:p>
                </p:txBody>
              </p:sp>
            </mc:Choice>
            <mc:Fallback>
              <p:sp>
                <p:nvSpPr>
                  <p:cNvPr id="23" name="矩形 22"/>
                  <p:cNvSpPr>
                    <a:spLocks noRot="1" noChangeAspect="1" noMove="1" noResize="1" noEditPoints="1" noAdjustHandles="1" noChangeArrowheads="1" noChangeShapeType="1" noTextEdit="1"/>
                  </p:cNvSpPr>
                  <p:nvPr/>
                </p:nvSpPr>
                <p:spPr>
                  <a:xfrm>
                    <a:off x="1738523" y="3137691"/>
                    <a:ext cx="483540" cy="452647"/>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矩形 23"/>
                  <p:cNvSpPr/>
                  <p:nvPr/>
                </p:nvSpPr>
                <p:spPr>
                  <a:xfrm>
                    <a:off x="2792765" y="2891229"/>
                    <a:ext cx="496795" cy="45264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a:rPr>
                            <m:t>𝐵</m:t>
                          </m:r>
                        </m:oMath>
                      </m:oMathPara>
                    </a14:m>
                    <a:endParaRPr lang="zh-CN" altLang="en-US" sz="2400" dirty="0"/>
                  </a:p>
                </p:txBody>
              </p:sp>
            </mc:Choice>
            <mc:Fallback>
              <p:sp>
                <p:nvSpPr>
                  <p:cNvPr id="24" name="矩形 23"/>
                  <p:cNvSpPr>
                    <a:spLocks noRot="1" noChangeAspect="1" noMove="1" noResize="1" noEditPoints="1" noAdjustHandles="1" noChangeArrowheads="1" noChangeShapeType="1" noTextEdit="1"/>
                  </p:cNvSpPr>
                  <p:nvPr/>
                </p:nvSpPr>
                <p:spPr>
                  <a:xfrm>
                    <a:off x="2792765" y="2891229"/>
                    <a:ext cx="496795" cy="452647"/>
                  </a:xfrm>
                  <a:prstGeom prst="rect">
                    <a:avLst/>
                  </a:prstGeom>
                  <a:blipFill rotWithShape="1">
                    <a:blip r:embed="rId4"/>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16" name="矩形 15"/>
                <p:cNvSpPr/>
                <p:nvPr/>
              </p:nvSpPr>
              <p:spPr>
                <a:xfrm>
                  <a:off x="46704" y="2850135"/>
                  <a:ext cx="452175"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a:rPr>
                          <m:t>𝐴</m:t>
                        </m:r>
                      </m:oMath>
                    </m:oMathPara>
                  </a14:m>
                  <a:endParaRPr lang="zh-CN" altLang="en-US" sz="2400" dirty="0"/>
                </a:p>
              </p:txBody>
            </p:sp>
          </mc:Choice>
          <mc:Fallback>
            <p:sp>
              <p:nvSpPr>
                <p:cNvPr id="16" name="矩形 15"/>
                <p:cNvSpPr>
                  <a:spLocks noRot="1" noChangeAspect="1" noMove="1" noResize="1" noEditPoints="1" noAdjustHandles="1" noChangeArrowheads="1" noChangeShapeType="1" noTextEdit="1"/>
                </p:cNvSpPr>
                <p:nvPr/>
              </p:nvSpPr>
              <p:spPr>
                <a:xfrm>
                  <a:off x="46704" y="2850135"/>
                  <a:ext cx="452175" cy="461665"/>
                </a:xfrm>
                <a:prstGeom prst="rect">
                  <a:avLst/>
                </a:prstGeom>
                <a:blipFill rotWithShape="1">
                  <a:blip r:embed="rId5"/>
                </a:blipFill>
              </p:spPr>
              <p:txBody>
                <a:bodyPr/>
                <a:lstStyle/>
                <a:p>
                  <a:r>
                    <a:rPr lang="zh-CN" altLang="en-US">
                      <a:noFill/>
                    </a:rPr>
                    <a:t> </a:t>
                  </a:r>
                </a:p>
              </p:txBody>
            </p:sp>
          </mc:Fallback>
        </mc:AlternateContent>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因果推理：𝐷</a:t>
            </a:r>
            <a:r>
              <a:rPr lang="en-US" altLang="zh-CN" dirty="0"/>
              <a:t>-</a:t>
            </a:r>
            <a:r>
              <a:rPr lang="zh-CN" altLang="en-US" dirty="0"/>
              <a:t>分离</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dirty="0"/>
                  <a:t>𝐷</a:t>
                </a:r>
                <a:r>
                  <a:rPr lang="en-US" altLang="zh-CN" dirty="0"/>
                  <a:t>-</a:t>
                </a:r>
                <a:r>
                  <a:rPr lang="zh-CN" altLang="en-US" dirty="0"/>
                  <a:t>分离用于判断集合𝐴中变量是否与集合𝐵中变量相互独立（给定集合𝐶），记为</a:t>
                </a:r>
                <a14:m>
                  <m:oMath xmlns:m="http://schemas.openxmlformats.org/officeDocument/2006/math">
                    <m:r>
                      <a:rPr lang="en-US" altLang="zh-CN" i="1">
                        <a:latin typeface="Cambria Math" panose="02040503050406030204"/>
                      </a:rPr>
                      <m:t>𝐴</m:t>
                    </m:r>
                    <m:r>
                      <a:rPr lang="en-US" altLang="zh-CN" b="0" i="1">
                        <a:latin typeface="Cambria Math" panose="02040503050406030204"/>
                        <a:ea typeface="Cambria Math" panose="02040503050406030204"/>
                      </a:rPr>
                      <m:t>⊥</m:t>
                    </m:r>
                    <m:r>
                      <a:rPr lang="en-US" altLang="zh-CN" b="0" i="1">
                        <a:latin typeface="Cambria Math" panose="02040503050406030204"/>
                        <a:ea typeface="Cambria Math" panose="02040503050406030204"/>
                      </a:rPr>
                      <m:t>𝐵</m:t>
                    </m:r>
                    <m:r>
                      <a:rPr lang="en-US" altLang="zh-CN" b="0" i="1">
                        <a:latin typeface="Cambria Math" panose="02040503050406030204"/>
                        <a:ea typeface="Cambria Math" panose="02040503050406030204"/>
                      </a:rPr>
                      <m:t> | </m:t>
                    </m:r>
                    <m:r>
                      <a:rPr lang="en-US" altLang="zh-CN" b="0" i="1">
                        <a:latin typeface="Cambria Math" panose="02040503050406030204"/>
                        <a:ea typeface="Cambria Math" panose="02040503050406030204"/>
                      </a:rPr>
                      <m:t>𝐶</m:t>
                    </m:r>
                  </m:oMath>
                </a14:m>
                <a:endParaRPr lang="en-US" altLang="zh-CN" b="0" dirty="0">
                  <a:ea typeface="Cambria Math" panose="02040503050406030204"/>
                </a:endParaRPr>
              </a:p>
              <a:p>
                <a:pPr marL="0" indent="0">
                  <a:buNone/>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    </m:t>
                      </m:r>
                      <m:r>
                        <a:rPr lang="en-US" altLang="zh-CN" b="0" i="1">
                          <a:latin typeface="Cambria Math" panose="02040503050406030204"/>
                        </a:rPr>
                        <m:t>𝑃</m:t>
                      </m:r>
                      <m:d>
                        <m:dPr>
                          <m:ctrlPr>
                            <a:rPr lang="en-US" altLang="zh-CN" b="0" i="1">
                              <a:latin typeface="Cambria Math" panose="02040503050406030204" pitchFamily="18" charset="0"/>
                            </a:rPr>
                          </m:ctrlPr>
                        </m:dPr>
                        <m:e>
                          <m:r>
                            <a:rPr lang="en-US" altLang="zh-CN" b="0" i="1">
                              <a:latin typeface="Cambria Math" panose="02040503050406030204"/>
                            </a:rPr>
                            <m:t>𝐴</m:t>
                          </m:r>
                          <m:r>
                            <a:rPr lang="en-US" altLang="zh-CN" b="0" i="1">
                              <a:latin typeface="Cambria Math" panose="02040503050406030204"/>
                            </a:rPr>
                            <m:t>,</m:t>
                          </m:r>
                          <m:r>
                            <a:rPr lang="en-US" altLang="zh-CN" b="0" i="1">
                              <a:latin typeface="Cambria Math" panose="02040503050406030204"/>
                            </a:rPr>
                            <m:t>𝐵</m:t>
                          </m:r>
                          <m:r>
                            <a:rPr lang="en-US" altLang="zh-CN" b="0" i="1">
                              <a:latin typeface="Cambria Math" panose="02040503050406030204"/>
                            </a:rPr>
                            <m:t>,</m:t>
                          </m:r>
                          <m:r>
                            <a:rPr lang="en-US" altLang="zh-CN" b="0" i="1">
                              <a:latin typeface="Cambria Math" panose="02040503050406030204"/>
                            </a:rPr>
                            <m:t>𝐶</m:t>
                          </m:r>
                        </m:e>
                      </m:d>
                      <m:r>
                        <a:rPr lang="en-US" altLang="zh-CN" b="0" i="1">
                          <a:latin typeface="Cambria Math" panose="02040503050406030204"/>
                        </a:rPr>
                        <m:t>=</m:t>
                      </m:r>
                      <m:r>
                        <a:rPr lang="en-US" altLang="zh-CN" b="0" i="1">
                          <a:latin typeface="Cambria Math" panose="02040503050406030204"/>
                        </a:rPr>
                        <m:t>𝑃</m:t>
                      </m:r>
                      <m:d>
                        <m:dPr>
                          <m:ctrlPr>
                            <a:rPr lang="en-US" altLang="zh-CN" b="0" i="1">
                              <a:latin typeface="Cambria Math" panose="02040503050406030204" pitchFamily="18" charset="0"/>
                            </a:rPr>
                          </m:ctrlPr>
                        </m:dPr>
                        <m:e>
                          <m:r>
                            <a:rPr lang="en-US" altLang="zh-CN" b="0" i="1">
                              <a:latin typeface="Cambria Math" panose="02040503050406030204"/>
                            </a:rPr>
                            <m:t>𝐴</m:t>
                          </m:r>
                        </m:e>
                      </m:d>
                      <m:r>
                        <a:rPr lang="en-US" altLang="zh-CN" b="0" i="1">
                          <a:latin typeface="Cambria Math" panose="02040503050406030204"/>
                        </a:rPr>
                        <m:t>𝑃</m:t>
                      </m:r>
                      <m:d>
                        <m:dPr>
                          <m:ctrlPr>
                            <a:rPr lang="en-US" altLang="zh-CN" b="0" i="1">
                              <a:latin typeface="Cambria Math" panose="02040503050406030204" pitchFamily="18" charset="0"/>
                            </a:rPr>
                          </m:ctrlPr>
                        </m:dPr>
                        <m:e>
                          <m:r>
                            <a:rPr lang="en-US" altLang="zh-CN" b="0" i="1">
                              <a:latin typeface="Cambria Math" panose="02040503050406030204"/>
                            </a:rPr>
                            <m:t>𝐵</m:t>
                          </m:r>
                        </m:e>
                      </m:d>
                      <m:r>
                        <a:rPr lang="en-US" altLang="zh-CN" b="0" i="1">
                          <a:latin typeface="Cambria Math" panose="02040503050406030204"/>
                        </a:rPr>
                        <m:t>𝑃</m:t>
                      </m:r>
                      <m:r>
                        <a:rPr lang="en-US" altLang="zh-CN" b="0" i="1">
                          <a:latin typeface="Cambria Math" panose="02040503050406030204"/>
                        </a:rPr>
                        <m:t>(</m:t>
                      </m:r>
                      <m:r>
                        <a:rPr lang="en-US" altLang="zh-CN" b="0" i="1">
                          <a:latin typeface="Cambria Math" panose="02040503050406030204"/>
                        </a:rPr>
                        <m:t>𝐶</m:t>
                      </m:r>
                      <m:r>
                        <a:rPr lang="en-US" altLang="zh-CN" b="0" i="1">
                          <a:latin typeface="Cambria Math" panose="02040503050406030204"/>
                        </a:rPr>
                        <m:t>|</m:t>
                      </m:r>
                      <m:r>
                        <a:rPr lang="en-US" altLang="zh-CN" b="0" i="1">
                          <a:latin typeface="Cambria Math" panose="02040503050406030204"/>
                        </a:rPr>
                        <m:t>𝐴</m:t>
                      </m:r>
                      <m:r>
                        <a:rPr lang="en-US" altLang="zh-CN" b="0" i="1">
                          <a:latin typeface="Cambria Math" panose="02040503050406030204"/>
                        </a:rPr>
                        <m:t>,</m:t>
                      </m:r>
                      <m:r>
                        <a:rPr lang="en-US" altLang="zh-CN" b="0" i="1">
                          <a:latin typeface="Cambria Math" panose="02040503050406030204"/>
                        </a:rPr>
                        <m:t>𝐵</m:t>
                      </m:r>
                      <m:r>
                        <a:rPr lang="en-US" altLang="zh-CN" b="0" i="1">
                          <a:latin typeface="Cambria Math" panose="02040503050406030204"/>
                        </a:rPr>
                        <m:t>)</m:t>
                      </m:r>
                    </m:oMath>
                  </m:oMathPara>
                </a14:m>
                <a:endParaRPr lang="en-US" altLang="zh-CN" dirty="0"/>
              </a:p>
              <a:p>
                <a:pPr>
                  <a:lnSpc>
                    <a:spcPct val="150000"/>
                  </a:lnSpc>
                </a:pPr>
                <a:r>
                  <a:rPr lang="zh-CN" altLang="en-US" dirty="0">
                    <a:latin typeface="Times New Roman" panose="02020603050405020304" pitchFamily="16" charset="0"/>
                    <a:cs typeface="Times New Roman" panose="02020603050405020304" pitchFamily="16" charset="0"/>
                  </a:rPr>
                  <a:t>当</a:t>
                </a:r>
                <a14:m>
                  <m:oMath xmlns:m="http://schemas.openxmlformats.org/officeDocument/2006/math">
                    <m:r>
                      <a:rPr lang="en-US" altLang="zh-CN" b="0" i="1">
                        <a:latin typeface="Cambria Math" panose="02040503050406030204"/>
                      </a:rPr>
                      <m:t>𝐶</m:t>
                    </m:r>
                  </m:oMath>
                </a14:m>
                <a:r>
                  <a:rPr lang="zh-CN" altLang="en-US" dirty="0">
                    <a:latin typeface="Times New Roman" panose="02020603050405020304" pitchFamily="16" charset="0"/>
                    <a:cs typeface="Times New Roman" panose="02020603050405020304" pitchFamily="16" charset="0"/>
                  </a:rPr>
                  <a:t>取值固定</a:t>
                </a:r>
                <a:r>
                  <a:rPr lang="en-US" altLang="zh-CN" dirty="0">
                    <a:latin typeface="Times New Roman" panose="02020603050405020304" pitchFamily="16" charset="0"/>
                    <a:cs typeface="Times New Roman" panose="02020603050405020304" pitchFamily="16" charset="0"/>
                  </a:rPr>
                  <a:t>(observed)</a:t>
                </a:r>
                <a:endParaRPr lang="en-US" altLang="zh-CN" dirty="0">
                  <a:latin typeface="Times New Roman" panose="02020603050405020304" pitchFamily="16" charset="0"/>
                  <a:cs typeface="Times New Roman" panose="02020603050405020304" pitchFamily="16" charset="0"/>
                </a:endParaRPr>
              </a:p>
              <a:p>
                <a:pPr marL="0" indent="0" algn="ctr">
                  <a:lnSpc>
                    <a:spcPct val="150000"/>
                  </a:lnSpc>
                  <a:buNone/>
                </a:pPr>
                <a14:m>
                  <m:oMathPara xmlns:m="http://schemas.openxmlformats.org/officeDocument/2006/math">
                    <m:oMathParaPr>
                      <m:jc m:val="centerGroup"/>
                    </m:oMathParaPr>
                    <m:oMath xmlns:m="http://schemas.openxmlformats.org/officeDocument/2006/math">
                      <m:r>
                        <a:rPr lang="en-US" altLang="zh-CN" b="0" i="1">
                          <a:latin typeface="Cambria Math" panose="02040503050406030204"/>
                        </a:rPr>
                        <m:t>𝑃</m:t>
                      </m:r>
                      <m:d>
                        <m:dPr>
                          <m:ctrlPr>
                            <a:rPr lang="en-US" altLang="zh-CN" i="1">
                              <a:latin typeface="Cambria Math" panose="02040503050406030204" pitchFamily="18" charset="0"/>
                            </a:rPr>
                          </m:ctrlPr>
                        </m:dPr>
                        <m:e>
                          <m:r>
                            <a:rPr lang="en-US" altLang="zh-CN" b="0" i="1">
                              <a:latin typeface="Cambria Math" panose="02040503050406030204"/>
                            </a:rPr>
                            <m:t>𝐴</m:t>
                          </m:r>
                          <m:r>
                            <a:rPr lang="en-US" altLang="zh-CN" i="1">
                              <a:latin typeface="Cambria Math" panose="02040503050406030204"/>
                            </a:rPr>
                            <m:t>,</m:t>
                          </m:r>
                          <m:r>
                            <a:rPr lang="en-US" altLang="zh-CN" b="0" i="1">
                              <a:latin typeface="Cambria Math" panose="02040503050406030204"/>
                            </a:rPr>
                            <m:t>𝐵</m:t>
                          </m:r>
                          <m:r>
                            <a:rPr lang="en-US" altLang="zh-CN" b="0" i="1">
                              <a:latin typeface="Cambria Math" panose="02040503050406030204"/>
                            </a:rPr>
                            <m:t>|</m:t>
                          </m:r>
                          <m:r>
                            <a:rPr lang="en-US" altLang="zh-CN" b="0" i="1">
                              <a:latin typeface="Cambria Math" panose="02040503050406030204"/>
                            </a:rPr>
                            <m:t>𝐶</m:t>
                          </m:r>
                        </m:e>
                      </m:d>
                      <m:r>
                        <a:rPr lang="en-US" altLang="zh-CN" i="1">
                          <a:latin typeface="Cambria Math" panose="02040503050406030204"/>
                        </a:rPr>
                        <m:t>=</m:t>
                      </m:r>
                      <m:f>
                        <m:fPr>
                          <m:ctrlPr>
                            <a:rPr lang="en-US" altLang="zh-CN" i="1">
                              <a:latin typeface="Cambria Math" panose="02040503050406030204" pitchFamily="18" charset="0"/>
                            </a:rPr>
                          </m:ctrlPr>
                        </m:fPr>
                        <m:num>
                          <m:r>
                            <a:rPr lang="en-US" altLang="zh-CN" b="0" i="1">
                              <a:latin typeface="Cambria Math" panose="02040503050406030204"/>
                            </a:rPr>
                            <m:t>𝑃</m:t>
                          </m:r>
                          <m:r>
                            <a:rPr lang="en-US" altLang="zh-CN" b="0" i="1">
                              <a:latin typeface="Cambria Math" panose="02040503050406030204"/>
                            </a:rPr>
                            <m:t>(</m:t>
                          </m:r>
                          <m:r>
                            <a:rPr lang="en-US" altLang="zh-CN" b="0" i="1">
                              <a:latin typeface="Cambria Math" panose="02040503050406030204"/>
                            </a:rPr>
                            <m:t>𝐴</m:t>
                          </m:r>
                          <m:r>
                            <a:rPr lang="en-US" altLang="zh-CN" b="0" i="1">
                              <a:latin typeface="Cambria Math" panose="02040503050406030204"/>
                            </a:rPr>
                            <m:t>,</m:t>
                          </m:r>
                          <m:r>
                            <a:rPr lang="en-US" altLang="zh-CN" b="0" i="1">
                              <a:latin typeface="Cambria Math" panose="02040503050406030204"/>
                            </a:rPr>
                            <m:t>𝐵</m:t>
                          </m:r>
                          <m:r>
                            <a:rPr lang="en-US" altLang="zh-CN" b="0" i="1">
                              <a:latin typeface="Cambria Math" panose="02040503050406030204"/>
                            </a:rPr>
                            <m:t>,</m:t>
                          </m:r>
                          <m:r>
                            <a:rPr lang="en-US" altLang="zh-CN" b="0" i="1">
                              <a:latin typeface="Cambria Math" panose="02040503050406030204"/>
                            </a:rPr>
                            <m:t>𝐶</m:t>
                          </m:r>
                          <m:r>
                            <a:rPr lang="en-US" altLang="zh-CN" b="0" i="1">
                              <a:latin typeface="Cambria Math" panose="02040503050406030204"/>
                            </a:rPr>
                            <m:t>)</m:t>
                          </m:r>
                        </m:num>
                        <m:den>
                          <m:r>
                            <a:rPr lang="en-US" altLang="zh-CN" b="0" i="1">
                              <a:latin typeface="Cambria Math" panose="02040503050406030204"/>
                            </a:rPr>
                            <m:t>𝑃</m:t>
                          </m:r>
                          <m:r>
                            <a:rPr lang="en-US" altLang="zh-CN" b="0" i="1">
                              <a:latin typeface="Cambria Math" panose="02040503050406030204"/>
                            </a:rPr>
                            <m:t>(</m:t>
                          </m:r>
                          <m:r>
                            <a:rPr lang="en-US" altLang="zh-CN" b="0" i="1">
                              <a:latin typeface="Cambria Math" panose="02040503050406030204"/>
                            </a:rPr>
                            <m:t>𝐶</m:t>
                          </m:r>
                          <m:r>
                            <a:rPr lang="en-US" altLang="zh-CN" b="0" i="1">
                              <a:latin typeface="Cambria Math" panose="02040503050406030204"/>
                            </a:rPr>
                            <m:t>)</m:t>
                          </m:r>
                        </m:den>
                      </m:f>
                      <m:r>
                        <a:rPr lang="en-US" altLang="zh-CN" b="0" i="1">
                          <a:latin typeface="Cambria Math" panose="02040503050406030204"/>
                        </a:rPr>
                        <m:t>=</m:t>
                      </m:r>
                      <m:f>
                        <m:fPr>
                          <m:ctrlPr>
                            <a:rPr lang="en-US" altLang="zh-CN" b="0" i="1">
                              <a:latin typeface="Cambria Math" panose="02040503050406030204" pitchFamily="18" charset="0"/>
                            </a:rPr>
                          </m:ctrlPr>
                        </m:fPr>
                        <m:num>
                          <m:r>
                            <a:rPr lang="en-US" altLang="zh-CN" b="0" i="1">
                              <a:latin typeface="Cambria Math" panose="02040503050406030204"/>
                            </a:rPr>
                            <m:t>𝑃</m:t>
                          </m:r>
                          <m:d>
                            <m:dPr>
                              <m:ctrlPr>
                                <a:rPr lang="en-US" altLang="zh-CN" b="0" i="1">
                                  <a:latin typeface="Cambria Math" panose="02040503050406030204" pitchFamily="18" charset="0"/>
                                </a:rPr>
                              </m:ctrlPr>
                            </m:dPr>
                            <m:e>
                              <m:r>
                                <a:rPr lang="en-US" altLang="zh-CN" b="0" i="1">
                                  <a:latin typeface="Cambria Math" panose="02040503050406030204"/>
                                </a:rPr>
                                <m:t>𝐴</m:t>
                              </m:r>
                            </m:e>
                          </m:d>
                          <m:r>
                            <a:rPr lang="en-US" altLang="zh-CN" b="0" i="1">
                              <a:latin typeface="Cambria Math" panose="02040503050406030204"/>
                            </a:rPr>
                            <m:t>𝑃</m:t>
                          </m:r>
                          <m:d>
                            <m:dPr>
                              <m:ctrlPr>
                                <a:rPr lang="en-US" altLang="zh-CN" b="0" i="1">
                                  <a:latin typeface="Cambria Math" panose="02040503050406030204" pitchFamily="18" charset="0"/>
                                </a:rPr>
                              </m:ctrlPr>
                            </m:dPr>
                            <m:e>
                              <m:r>
                                <a:rPr lang="en-US" altLang="zh-CN" b="0" i="1">
                                  <a:latin typeface="Cambria Math" panose="02040503050406030204"/>
                                </a:rPr>
                                <m:t>𝐵</m:t>
                              </m:r>
                            </m:e>
                          </m:d>
                          <m:r>
                            <a:rPr lang="en-US" altLang="zh-CN" b="0" i="1">
                              <a:latin typeface="Cambria Math" panose="02040503050406030204"/>
                            </a:rPr>
                            <m:t>𝑃</m:t>
                          </m:r>
                          <m:r>
                            <a:rPr lang="en-US" altLang="zh-CN" b="0" i="1">
                              <a:latin typeface="Cambria Math" panose="02040503050406030204"/>
                            </a:rPr>
                            <m:t>(</m:t>
                          </m:r>
                          <m:r>
                            <a:rPr lang="en-US" altLang="zh-CN" b="0" i="1">
                              <a:latin typeface="Cambria Math" panose="02040503050406030204"/>
                            </a:rPr>
                            <m:t>𝐶</m:t>
                          </m:r>
                          <m:r>
                            <a:rPr lang="en-US" altLang="zh-CN" b="0" i="1">
                              <a:latin typeface="Cambria Math" panose="02040503050406030204"/>
                            </a:rPr>
                            <m:t>|</m:t>
                          </m:r>
                          <m:r>
                            <a:rPr lang="en-US" altLang="zh-CN" b="0" i="1">
                              <a:latin typeface="Cambria Math" panose="02040503050406030204"/>
                            </a:rPr>
                            <m:t>𝐴</m:t>
                          </m:r>
                          <m:r>
                            <a:rPr lang="en-US" altLang="zh-CN" b="0" i="1">
                              <a:latin typeface="Cambria Math" panose="02040503050406030204"/>
                            </a:rPr>
                            <m:t>,</m:t>
                          </m:r>
                          <m:r>
                            <a:rPr lang="en-US" altLang="zh-CN" b="0" i="1">
                              <a:latin typeface="Cambria Math" panose="02040503050406030204"/>
                            </a:rPr>
                            <m:t>𝐵</m:t>
                          </m:r>
                          <m:r>
                            <a:rPr lang="en-US" altLang="zh-CN" b="0" i="1">
                              <a:latin typeface="Cambria Math" panose="02040503050406030204"/>
                            </a:rPr>
                            <m:t>)</m:t>
                          </m:r>
                        </m:num>
                        <m:den>
                          <m:r>
                            <a:rPr lang="en-US" altLang="zh-CN" b="0" i="1">
                              <a:latin typeface="Cambria Math" panose="02040503050406030204"/>
                            </a:rPr>
                            <m:t>𝑃</m:t>
                          </m:r>
                          <m:r>
                            <a:rPr lang="en-US" altLang="zh-CN" b="0" i="1">
                              <a:latin typeface="Cambria Math" panose="02040503050406030204"/>
                            </a:rPr>
                            <m:t>(</m:t>
                          </m:r>
                          <m:r>
                            <a:rPr lang="en-US" altLang="zh-CN" b="0" i="1">
                              <a:latin typeface="Cambria Math" panose="02040503050406030204"/>
                            </a:rPr>
                            <m:t>𝐶</m:t>
                          </m:r>
                          <m:r>
                            <a:rPr lang="en-US" altLang="zh-CN" b="0" i="1">
                              <a:latin typeface="Cambria Math" panose="02040503050406030204"/>
                            </a:rPr>
                            <m:t>)</m:t>
                          </m:r>
                        </m:den>
                      </m:f>
                      <m:r>
                        <a:rPr lang="en-US" altLang="zh-CN" b="0" i="1">
                          <a:latin typeface="Cambria Math" panose="02040503050406030204"/>
                          <a:ea typeface="Cambria Math" panose="02040503050406030204"/>
                        </a:rPr>
                        <m:t>≠</m:t>
                      </m:r>
                      <m:r>
                        <a:rPr lang="en-US" altLang="zh-CN" b="0" i="1">
                          <a:latin typeface="Cambria Math" panose="02040503050406030204"/>
                          <a:ea typeface="Cambria Math" panose="02040503050406030204"/>
                        </a:rPr>
                        <m:t>𝑃</m:t>
                      </m:r>
                      <m:d>
                        <m:dPr>
                          <m:ctrlPr>
                            <a:rPr lang="en-US" altLang="zh-CN" b="0" i="1">
                              <a:latin typeface="Cambria Math" panose="02040503050406030204" pitchFamily="18" charset="0"/>
                              <a:ea typeface="Cambria Math" panose="02040503050406030204"/>
                            </a:rPr>
                          </m:ctrlPr>
                        </m:dPr>
                        <m:e>
                          <m:r>
                            <a:rPr lang="en-US" altLang="zh-CN" b="0" i="1">
                              <a:latin typeface="Cambria Math" panose="02040503050406030204"/>
                              <a:ea typeface="Cambria Math" panose="02040503050406030204"/>
                            </a:rPr>
                            <m:t>𝐴</m:t>
                          </m:r>
                        </m:e>
                      </m:d>
                      <m:r>
                        <a:rPr lang="en-US" altLang="zh-CN" b="0" i="1">
                          <a:latin typeface="Cambria Math" panose="02040503050406030204"/>
                          <a:ea typeface="Cambria Math" panose="02040503050406030204"/>
                        </a:rPr>
                        <m:t>𝑃</m:t>
                      </m:r>
                      <m:r>
                        <a:rPr lang="en-US" altLang="zh-CN" b="0" i="1">
                          <a:latin typeface="Cambria Math" panose="02040503050406030204"/>
                          <a:ea typeface="Cambria Math" panose="02040503050406030204"/>
                        </a:rPr>
                        <m:t>(</m:t>
                      </m:r>
                      <m:r>
                        <a:rPr lang="en-US" altLang="zh-CN" b="0" i="1">
                          <a:latin typeface="Cambria Math" panose="02040503050406030204"/>
                          <a:ea typeface="Cambria Math" panose="02040503050406030204"/>
                        </a:rPr>
                        <m:t>𝐵</m:t>
                      </m:r>
                      <m:r>
                        <a:rPr lang="en-US" altLang="zh-CN" b="0" i="1">
                          <a:latin typeface="Cambria Math" panose="02040503050406030204"/>
                          <a:ea typeface="Cambria Math" panose="02040503050406030204"/>
                        </a:rPr>
                        <m:t>)</m:t>
                      </m:r>
                    </m:oMath>
                  </m:oMathPara>
                </a14:m>
                <a:endParaRPr lang="en-US" altLang="zh-CN" dirty="0">
                  <a:latin typeface="Times New Roman" panose="02020603050405020304" pitchFamily="16" charset="0"/>
                  <a:cs typeface="Times New Roman" panose="02020603050405020304" pitchFamily="16" charset="0"/>
                </a:endParaRPr>
              </a:p>
              <a:p>
                <a14:m>
                  <m:oMath xmlns:m="http://schemas.openxmlformats.org/officeDocument/2006/math">
                    <m:r>
                      <m:rPr>
                        <m:sty m:val="p"/>
                      </m:rPr>
                      <a:rPr lang="en-US" altLang="zh-CN" b="0">
                        <a:latin typeface="Cambria Math" panose="02040503050406030204"/>
                      </a:rPr>
                      <m:t>A</m:t>
                    </m:r>
                  </m:oMath>
                </a14:m>
                <a:r>
                  <a:rPr lang="zh-CN" altLang="en-US" dirty="0">
                    <a:latin typeface="Times New Roman" panose="02020603050405020304" pitchFamily="16" charset="0"/>
                    <a:cs typeface="Times New Roman" panose="02020603050405020304" pitchFamily="16" charset="0"/>
                  </a:rPr>
                  <a:t>和</a:t>
                </a:r>
                <a14:m>
                  <m:oMath xmlns:m="http://schemas.openxmlformats.org/officeDocument/2006/math">
                    <m:r>
                      <m:rPr>
                        <m:sty m:val="p"/>
                      </m:rPr>
                      <a:rPr lang="en-US" altLang="zh-CN" b="0">
                        <a:latin typeface="Cambria Math" panose="02040503050406030204"/>
                      </a:rPr>
                      <m:t>B</m:t>
                    </m:r>
                  </m:oMath>
                </a14:m>
                <a:r>
                  <a:rPr lang="zh-CN" altLang="en-US" dirty="0">
                    <a:latin typeface="Times New Roman" panose="02020603050405020304" pitchFamily="16" charset="0"/>
                    <a:cs typeface="Times New Roman" panose="02020603050405020304" pitchFamily="16" charset="0"/>
                  </a:rPr>
                  <a:t>在条件</a:t>
                </a:r>
                <a14:m>
                  <m:oMath xmlns:m="http://schemas.openxmlformats.org/officeDocument/2006/math">
                    <m:r>
                      <m:rPr>
                        <m:sty m:val="p"/>
                      </m:rPr>
                      <a:rPr lang="en-US" altLang="zh-CN" b="0">
                        <a:latin typeface="Cambria Math" panose="02040503050406030204"/>
                      </a:rPr>
                      <m:t>C</m:t>
                    </m:r>
                  </m:oMath>
                </a14:m>
                <a:r>
                  <a:rPr lang="zh-CN" altLang="en-US" dirty="0">
                    <a:latin typeface="Times New Roman" panose="02020603050405020304" pitchFamily="16" charset="0"/>
                    <a:cs typeface="Times New Roman" panose="02020603050405020304" pitchFamily="16" charset="0"/>
                  </a:rPr>
                  <a:t>下是不独立的（是相关的）</a:t>
                </a:r>
                <a:endParaRPr lang="en-US" altLang="zh-CN" dirty="0">
                  <a:latin typeface="Times New Roman" panose="02020603050405020304" pitchFamily="16" charset="0"/>
                  <a:cs typeface="Times New Roman" panose="02020603050405020304" pitchFamily="16" charset="0"/>
                </a:endParaRPr>
              </a:p>
              <a:p>
                <a:endParaRPr lang="en-US" altLang="zh-CN" dirty="0">
                  <a:latin typeface="Times New Roman" panose="02020603050405020304" pitchFamily="16" charset="0"/>
                  <a:cs typeface="Times New Roman" panose="02020603050405020304" pitchFamily="16" charset="0"/>
                </a:endParaRPr>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918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矩形 13"/>
              <p:cNvSpPr/>
              <p:nvPr/>
            </p:nvSpPr>
            <p:spPr>
              <a:xfrm>
                <a:off x="7860268" y="1408021"/>
                <a:ext cx="3887754" cy="954107"/>
              </a:xfrm>
              <a:prstGeom prst="rect">
                <a:avLst/>
              </a:prstGeom>
            </p:spPr>
            <p:txBody>
              <a:bodyPr wrap="square">
                <a:spAutoFit/>
              </a:bodyPr>
              <a:lstStyle/>
              <a:p>
                <a:pPr algn="ctr"/>
                <a14:m>
                  <m:oMath xmlns:m="http://schemas.openxmlformats.org/officeDocument/2006/math">
                    <m:r>
                      <a:rPr lang="en-US" altLang="zh-CN" sz="2800" i="1">
                        <a:latin typeface="Cambria Math" panose="02040503050406030204"/>
                      </a:rPr>
                      <m:t>𝐷</m:t>
                    </m:r>
                  </m:oMath>
                </a14:m>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a:t>
                </a:r>
                <a:r>
                  <a:rPr lang="zh-CN" altLang="zh-CN" sz="2800" dirty="0">
                    <a:latin typeface="Times New Roman" panose="02020603050405020304" pitchFamily="16" charset="0"/>
                    <a:ea typeface="黑体" panose="02010609060101010101" pitchFamily="49" charset="-122"/>
                    <a:cs typeface="Times New Roman" panose="02020603050405020304" pitchFamily="16" charset="0"/>
                  </a:rPr>
                  <a:t>分离</a:t>
                </a: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的例子</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(V-structure connection)</a:t>
                </a:r>
                <a:endParaRPr lang="zh-CN" altLang="en-US" sz="2800" dirty="0"/>
              </a:p>
            </p:txBody>
          </p:sp>
        </mc:Choice>
        <mc:Fallback>
          <p:sp>
            <p:nvSpPr>
              <p:cNvPr id="14" name="矩形 13"/>
              <p:cNvSpPr>
                <a:spLocks noRot="1" noChangeAspect="1" noMove="1" noResize="1" noEditPoints="1" noAdjustHandles="1" noChangeArrowheads="1" noChangeShapeType="1" noTextEdit="1"/>
              </p:cNvSpPr>
              <p:nvPr/>
            </p:nvSpPr>
            <p:spPr>
              <a:xfrm>
                <a:off x="7860268" y="1408021"/>
                <a:ext cx="3887754" cy="954107"/>
              </a:xfrm>
              <a:prstGeom prst="rect">
                <a:avLst/>
              </a:prstGeom>
              <a:blipFill rotWithShape="1">
                <a:blip r:embed="rId2"/>
                <a:stretch>
                  <a:fillRect l="-6" t="-24" r="13" b="59"/>
                </a:stretch>
              </a:blipFill>
            </p:spPr>
            <p:txBody>
              <a:bodyPr/>
              <a:lstStyle/>
              <a:p>
                <a:r>
                  <a:rPr lang="zh-CN" altLang="en-US">
                    <a:noFill/>
                  </a:rPr>
                  <a:t> </a:t>
                </a:r>
              </a:p>
            </p:txBody>
          </p:sp>
        </mc:Fallback>
      </mc:AlternateContent>
      <p:grpSp>
        <p:nvGrpSpPr>
          <p:cNvPr id="15" name="组合 14"/>
          <p:cNvGrpSpPr/>
          <p:nvPr/>
        </p:nvGrpSpPr>
        <p:grpSpPr>
          <a:xfrm>
            <a:off x="8292283" y="2390917"/>
            <a:ext cx="2972902" cy="1061887"/>
            <a:chOff x="-37189" y="2809855"/>
            <a:chExt cx="3227113" cy="1061887"/>
          </a:xfrm>
        </p:grpSpPr>
        <p:grpSp>
          <p:nvGrpSpPr>
            <p:cNvPr id="17" name="组合 16"/>
            <p:cNvGrpSpPr/>
            <p:nvPr/>
          </p:nvGrpSpPr>
          <p:grpSpPr>
            <a:xfrm>
              <a:off x="-37189" y="2809855"/>
              <a:ext cx="3227113" cy="1061887"/>
              <a:chOff x="-78426" y="2835215"/>
              <a:chExt cx="3456359" cy="1041145"/>
            </a:xfrm>
          </p:grpSpPr>
          <p:sp>
            <p:nvSpPr>
              <p:cNvPr id="18" name="椭圆 17"/>
              <p:cNvSpPr/>
              <p:nvPr/>
            </p:nvSpPr>
            <p:spPr>
              <a:xfrm>
                <a:off x="1363977" y="3446214"/>
                <a:ext cx="513481" cy="430146"/>
              </a:xfrm>
              <a:prstGeom prst="ellipse">
                <a:avLst/>
              </a:prstGeom>
              <a:solidFill>
                <a:schemeClr val="tx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cxnSp>
            <p:nvCxnSpPr>
              <p:cNvPr id="19" name="直接箭头连接符 18"/>
              <p:cNvCxnSpPr>
                <a:stCxn id="21" idx="5"/>
                <a:endCxn id="18" idx="2"/>
              </p:cNvCxnSpPr>
              <p:nvPr/>
            </p:nvCxnSpPr>
            <p:spPr>
              <a:xfrm>
                <a:off x="496476" y="3317197"/>
                <a:ext cx="867500" cy="344091"/>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22" idx="3"/>
                <a:endCxn id="18" idx="6"/>
              </p:cNvCxnSpPr>
              <p:nvPr/>
            </p:nvCxnSpPr>
            <p:spPr>
              <a:xfrm flipH="1">
                <a:off x="1877458" y="3317197"/>
                <a:ext cx="925573" cy="344091"/>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78426" y="2835215"/>
                <a:ext cx="673540" cy="564676"/>
              </a:xfrm>
              <a:prstGeom prst="ellipse">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2" name="椭圆 21"/>
              <p:cNvSpPr/>
              <p:nvPr/>
            </p:nvSpPr>
            <p:spPr>
              <a:xfrm>
                <a:off x="2704393" y="2835215"/>
                <a:ext cx="673540" cy="564676"/>
              </a:xfrm>
              <a:prstGeom prst="ellipse">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mc:AlternateContent xmlns:mc="http://schemas.openxmlformats.org/markup-compatibility/2006">
            <mc:Choice xmlns:a14="http://schemas.microsoft.com/office/drawing/2010/main" Requires="a14">
              <p:sp>
                <p:nvSpPr>
                  <p:cNvPr id="23" name="矩形 22"/>
                  <p:cNvSpPr/>
                  <p:nvPr/>
                </p:nvSpPr>
                <p:spPr>
                  <a:xfrm>
                    <a:off x="1393918" y="3090417"/>
                    <a:ext cx="483540" cy="45264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a:rPr>
                            <m:t>𝐶</m:t>
                          </m:r>
                        </m:oMath>
                      </m:oMathPara>
                    </a14:m>
                    <a:endParaRPr lang="zh-CN" altLang="en-US" sz="2400" dirty="0"/>
                  </a:p>
                </p:txBody>
              </p:sp>
            </mc:Choice>
            <mc:Fallback>
              <p:sp>
                <p:nvSpPr>
                  <p:cNvPr id="23" name="矩形 22"/>
                  <p:cNvSpPr>
                    <a:spLocks noRot="1" noChangeAspect="1" noMove="1" noResize="1" noEditPoints="1" noAdjustHandles="1" noChangeArrowheads="1" noChangeShapeType="1" noTextEdit="1"/>
                  </p:cNvSpPr>
                  <p:nvPr/>
                </p:nvSpPr>
                <p:spPr>
                  <a:xfrm>
                    <a:off x="1393918" y="3090417"/>
                    <a:ext cx="483540" cy="452647"/>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矩形 23"/>
                  <p:cNvSpPr/>
                  <p:nvPr/>
                </p:nvSpPr>
                <p:spPr>
                  <a:xfrm>
                    <a:off x="2792765" y="2891229"/>
                    <a:ext cx="496795" cy="45264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a:rPr>
                            <m:t>𝐵</m:t>
                          </m:r>
                        </m:oMath>
                      </m:oMathPara>
                    </a14:m>
                    <a:endParaRPr lang="zh-CN" altLang="en-US" sz="2400" dirty="0"/>
                  </a:p>
                </p:txBody>
              </p:sp>
            </mc:Choice>
            <mc:Fallback>
              <p:sp>
                <p:nvSpPr>
                  <p:cNvPr id="24" name="矩形 23"/>
                  <p:cNvSpPr>
                    <a:spLocks noRot="1" noChangeAspect="1" noMove="1" noResize="1" noEditPoints="1" noAdjustHandles="1" noChangeArrowheads="1" noChangeShapeType="1" noTextEdit="1"/>
                  </p:cNvSpPr>
                  <p:nvPr/>
                </p:nvSpPr>
                <p:spPr>
                  <a:xfrm>
                    <a:off x="2792765" y="2891229"/>
                    <a:ext cx="496795" cy="452647"/>
                  </a:xfrm>
                  <a:prstGeom prst="rect">
                    <a:avLst/>
                  </a:prstGeom>
                  <a:blipFill rotWithShape="1">
                    <a:blip r:embed="rId4"/>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16" name="矩形 15"/>
                <p:cNvSpPr/>
                <p:nvPr/>
              </p:nvSpPr>
              <p:spPr>
                <a:xfrm>
                  <a:off x="46704" y="2850135"/>
                  <a:ext cx="452175"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a:rPr>
                          <m:t>𝐴</m:t>
                        </m:r>
                      </m:oMath>
                    </m:oMathPara>
                  </a14:m>
                  <a:endParaRPr lang="zh-CN" altLang="en-US" sz="2400" dirty="0"/>
                </a:p>
              </p:txBody>
            </p:sp>
          </mc:Choice>
          <mc:Fallback>
            <p:sp>
              <p:nvSpPr>
                <p:cNvPr id="16" name="矩形 15"/>
                <p:cNvSpPr>
                  <a:spLocks noRot="1" noChangeAspect="1" noMove="1" noResize="1" noEditPoints="1" noAdjustHandles="1" noChangeArrowheads="1" noChangeShapeType="1" noTextEdit="1"/>
                </p:cNvSpPr>
                <p:nvPr/>
              </p:nvSpPr>
              <p:spPr>
                <a:xfrm>
                  <a:off x="46704" y="2850135"/>
                  <a:ext cx="452175" cy="461665"/>
                </a:xfrm>
                <a:prstGeom prst="rect">
                  <a:avLst/>
                </a:prstGeom>
                <a:blipFill rotWithShape="1">
                  <a:blip r:embed="rId5"/>
                </a:blipFill>
              </p:spPr>
              <p:txBody>
                <a:bodyPr/>
                <a:lstStyle/>
                <a:p>
                  <a:r>
                    <a:rPr lang="zh-CN" altLang="en-US">
                      <a:noFill/>
                    </a:rPr>
                    <a:t> </a:t>
                  </a:r>
                </a:p>
              </p:txBody>
            </p:sp>
          </mc:Fallback>
        </mc:AlternateContent>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因果推理：𝐷</a:t>
            </a:r>
            <a:r>
              <a:rPr lang="en-US" altLang="zh-CN" dirty="0"/>
              <a:t>-</a:t>
            </a:r>
            <a:r>
              <a:rPr lang="zh-CN" altLang="en-US" dirty="0"/>
              <a:t>分离</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dirty="0"/>
                  <a:t>𝐷</a:t>
                </a:r>
                <a:r>
                  <a:rPr lang="en-US" altLang="zh-CN" dirty="0"/>
                  <a:t>-</a:t>
                </a:r>
                <a:r>
                  <a:rPr lang="zh-CN" altLang="en-US" dirty="0"/>
                  <a:t>分离用于判断集合𝐴中变量是否与集合𝐵中变量相互独立（给定集合𝐶），记为</a:t>
                </a:r>
                <a14:m>
                  <m:oMath xmlns:m="http://schemas.openxmlformats.org/officeDocument/2006/math">
                    <m:r>
                      <a:rPr lang="en-US" altLang="zh-CN" i="1">
                        <a:latin typeface="Cambria Math" panose="02040503050406030204"/>
                      </a:rPr>
                      <m:t>𝐴</m:t>
                    </m:r>
                    <m:r>
                      <a:rPr lang="en-US" altLang="zh-CN" b="0" i="1">
                        <a:latin typeface="Cambria Math" panose="02040503050406030204"/>
                        <a:ea typeface="Cambria Math" panose="02040503050406030204"/>
                      </a:rPr>
                      <m:t>⊥</m:t>
                    </m:r>
                    <m:r>
                      <a:rPr lang="en-US" altLang="zh-CN" b="0" i="1">
                        <a:latin typeface="Cambria Math" panose="02040503050406030204"/>
                        <a:ea typeface="Cambria Math" panose="02040503050406030204"/>
                      </a:rPr>
                      <m:t>𝐵</m:t>
                    </m:r>
                    <m:r>
                      <a:rPr lang="en-US" altLang="zh-CN" b="0" i="1">
                        <a:latin typeface="Cambria Math" panose="02040503050406030204"/>
                        <a:ea typeface="Cambria Math" panose="02040503050406030204"/>
                      </a:rPr>
                      <m:t> | </m:t>
                    </m:r>
                    <m:r>
                      <a:rPr lang="en-US" altLang="zh-CN" b="0" i="1">
                        <a:latin typeface="Cambria Math" panose="02040503050406030204"/>
                        <a:ea typeface="Cambria Math" panose="02040503050406030204"/>
                      </a:rPr>
                      <m:t>𝐶</m:t>
                    </m:r>
                  </m:oMath>
                </a14:m>
                <a:endParaRPr lang="en-US" altLang="zh-CN" b="0" dirty="0">
                  <a:ea typeface="Cambria Math" panose="02040503050406030204"/>
                </a:endParaRPr>
              </a:p>
              <a:p>
                <a:pPr marL="0" indent="0">
                  <a:buNone/>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    </m:t>
                      </m:r>
                      <m:r>
                        <a:rPr lang="en-US" altLang="zh-CN" b="0" i="1">
                          <a:latin typeface="Cambria Math" panose="02040503050406030204"/>
                        </a:rPr>
                        <m:t>𝑃</m:t>
                      </m:r>
                      <m:d>
                        <m:dPr>
                          <m:ctrlPr>
                            <a:rPr lang="en-US" altLang="zh-CN" b="0" i="1">
                              <a:latin typeface="Cambria Math" panose="02040503050406030204" pitchFamily="18" charset="0"/>
                            </a:rPr>
                          </m:ctrlPr>
                        </m:dPr>
                        <m:e>
                          <m:r>
                            <a:rPr lang="en-US" altLang="zh-CN" b="0" i="1">
                              <a:latin typeface="Cambria Math" panose="02040503050406030204"/>
                            </a:rPr>
                            <m:t>𝐴</m:t>
                          </m:r>
                          <m:r>
                            <a:rPr lang="en-US" altLang="zh-CN" b="0" i="1">
                              <a:latin typeface="Cambria Math" panose="02040503050406030204"/>
                            </a:rPr>
                            <m:t>,</m:t>
                          </m:r>
                          <m:r>
                            <a:rPr lang="en-US" altLang="zh-CN" b="0" i="1">
                              <a:latin typeface="Cambria Math" panose="02040503050406030204"/>
                            </a:rPr>
                            <m:t>𝐵</m:t>
                          </m:r>
                          <m:r>
                            <a:rPr lang="en-US" altLang="zh-CN" b="0" i="1">
                              <a:latin typeface="Cambria Math" panose="02040503050406030204"/>
                            </a:rPr>
                            <m:t>,</m:t>
                          </m:r>
                          <m:r>
                            <a:rPr lang="en-US" altLang="zh-CN" b="0" i="1">
                              <a:latin typeface="Cambria Math" panose="02040503050406030204"/>
                            </a:rPr>
                            <m:t>𝐶</m:t>
                          </m:r>
                        </m:e>
                      </m:d>
                      <m:r>
                        <a:rPr lang="en-US" altLang="zh-CN" b="0" i="1">
                          <a:latin typeface="Cambria Math" panose="02040503050406030204"/>
                        </a:rPr>
                        <m:t>=</m:t>
                      </m:r>
                      <m:r>
                        <a:rPr lang="en-US" altLang="zh-CN" b="0" i="1">
                          <a:latin typeface="Cambria Math" panose="02040503050406030204"/>
                        </a:rPr>
                        <m:t>𝑃</m:t>
                      </m:r>
                      <m:d>
                        <m:dPr>
                          <m:ctrlPr>
                            <a:rPr lang="en-US" altLang="zh-CN" b="0" i="1">
                              <a:latin typeface="Cambria Math" panose="02040503050406030204" pitchFamily="18" charset="0"/>
                            </a:rPr>
                          </m:ctrlPr>
                        </m:dPr>
                        <m:e>
                          <m:r>
                            <a:rPr lang="en-US" altLang="zh-CN" b="0" i="1">
                              <a:latin typeface="Cambria Math" panose="02040503050406030204"/>
                            </a:rPr>
                            <m:t>𝐴</m:t>
                          </m:r>
                        </m:e>
                      </m:d>
                      <m:r>
                        <a:rPr lang="en-US" altLang="zh-CN" b="0" i="1">
                          <a:latin typeface="Cambria Math" panose="02040503050406030204"/>
                        </a:rPr>
                        <m:t>𝑃</m:t>
                      </m:r>
                      <m:d>
                        <m:dPr>
                          <m:ctrlPr>
                            <a:rPr lang="en-US" altLang="zh-CN" b="0" i="1">
                              <a:latin typeface="Cambria Math" panose="02040503050406030204" pitchFamily="18" charset="0"/>
                            </a:rPr>
                          </m:ctrlPr>
                        </m:dPr>
                        <m:e>
                          <m:r>
                            <a:rPr lang="en-US" altLang="zh-CN" b="0" i="1">
                              <a:latin typeface="Cambria Math" panose="02040503050406030204"/>
                            </a:rPr>
                            <m:t>𝐵</m:t>
                          </m:r>
                        </m:e>
                      </m:d>
                      <m:r>
                        <a:rPr lang="en-US" altLang="zh-CN" b="0" i="1">
                          <a:latin typeface="Cambria Math" panose="02040503050406030204"/>
                        </a:rPr>
                        <m:t>𝑃</m:t>
                      </m:r>
                      <m:r>
                        <a:rPr lang="en-US" altLang="zh-CN" b="0" i="1">
                          <a:latin typeface="Cambria Math" panose="02040503050406030204"/>
                        </a:rPr>
                        <m:t>(</m:t>
                      </m:r>
                      <m:r>
                        <a:rPr lang="en-US" altLang="zh-CN" b="0" i="1">
                          <a:latin typeface="Cambria Math" panose="02040503050406030204"/>
                        </a:rPr>
                        <m:t>𝐶</m:t>
                      </m:r>
                      <m:r>
                        <a:rPr lang="en-US" altLang="zh-CN" b="0" i="1">
                          <a:latin typeface="Cambria Math" panose="02040503050406030204"/>
                        </a:rPr>
                        <m:t>|</m:t>
                      </m:r>
                      <m:r>
                        <a:rPr lang="en-US" altLang="zh-CN" b="0" i="1">
                          <a:latin typeface="Cambria Math" panose="02040503050406030204"/>
                        </a:rPr>
                        <m:t>𝐴</m:t>
                      </m:r>
                      <m:r>
                        <a:rPr lang="en-US" altLang="zh-CN" b="0" i="1">
                          <a:latin typeface="Cambria Math" panose="02040503050406030204"/>
                        </a:rPr>
                        <m:t>,</m:t>
                      </m:r>
                      <m:r>
                        <a:rPr lang="en-US" altLang="zh-CN" b="0" i="1">
                          <a:latin typeface="Cambria Math" panose="02040503050406030204"/>
                        </a:rPr>
                        <m:t>𝐵</m:t>
                      </m:r>
                      <m:r>
                        <a:rPr lang="en-US" altLang="zh-CN" b="0" i="1">
                          <a:latin typeface="Cambria Math" panose="02040503050406030204"/>
                        </a:rPr>
                        <m:t>)</m:t>
                      </m:r>
                    </m:oMath>
                  </m:oMathPara>
                </a14:m>
                <a:endParaRPr lang="en-US" altLang="zh-CN" dirty="0"/>
              </a:p>
              <a:p>
                <a:pPr>
                  <a:lnSpc>
                    <a:spcPct val="150000"/>
                  </a:lnSpc>
                </a:pPr>
                <a:r>
                  <a:rPr lang="zh-CN" altLang="en-US" dirty="0">
                    <a:latin typeface="Times New Roman" panose="02020603050405020304" pitchFamily="16" charset="0"/>
                    <a:cs typeface="Times New Roman" panose="02020603050405020304" pitchFamily="16" charset="0"/>
                  </a:rPr>
                  <a:t>当</a:t>
                </a:r>
                <a14:m>
                  <m:oMath xmlns:m="http://schemas.openxmlformats.org/officeDocument/2006/math">
                    <m:r>
                      <a:rPr lang="en-US" altLang="zh-CN" b="0" i="1">
                        <a:latin typeface="Cambria Math" panose="02040503050406030204"/>
                      </a:rPr>
                      <m:t>𝐶</m:t>
                    </m:r>
                  </m:oMath>
                </a14:m>
                <a:r>
                  <a:rPr lang="zh-CN" altLang="en-US" dirty="0">
                    <a:latin typeface="Times New Roman" panose="02020603050405020304" pitchFamily="16" charset="0"/>
                    <a:cs typeface="Times New Roman" panose="02020603050405020304" pitchFamily="16" charset="0"/>
                  </a:rPr>
                  <a:t>不作为观测点</a:t>
                </a:r>
                <a:endParaRPr lang="en-US" altLang="zh-CN" dirty="0">
                  <a:latin typeface="Times New Roman" panose="02020603050405020304" pitchFamily="16" charset="0"/>
                  <a:cs typeface="Times New Roman" panose="02020603050405020304" pitchFamily="16" charset="0"/>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sz="2800" b="0" i="1">
                          <a:latin typeface="Cambria Math" panose="02040503050406030204" pitchFamily="18" charset="0"/>
                          <a:ea typeface="Cambria Math" panose="02040503050406030204" pitchFamily="18" charset="0"/>
                        </a:rPr>
                        <m:t>𝑃</m:t>
                      </m:r>
                      <m:d>
                        <m:dPr>
                          <m:ctrlPr>
                            <a:rPr lang="en-US" altLang="zh-CN" sz="2800" i="1">
                              <a:latin typeface="Cambria Math" panose="02040503050406030204" pitchFamily="18" charset="0"/>
                              <a:ea typeface="Cambria Math" panose="02040503050406030204" pitchFamily="18" charset="0"/>
                            </a:rPr>
                          </m:ctrlPr>
                        </m:dPr>
                        <m:e>
                          <m:r>
                            <a:rPr lang="en-US" altLang="zh-CN" sz="2800" b="0" i="1">
                              <a:latin typeface="Cambria Math" panose="02040503050406030204" pitchFamily="18" charset="0"/>
                              <a:ea typeface="Cambria Math" panose="02040503050406030204" pitchFamily="18" charset="0"/>
                            </a:rPr>
                            <m:t>𝐴</m:t>
                          </m:r>
                          <m:r>
                            <a:rPr lang="en-US" altLang="zh-CN" sz="2800" i="1">
                              <a:latin typeface="Cambria Math" panose="02040503050406030204" pitchFamily="18" charset="0"/>
                              <a:ea typeface="Cambria Math" panose="02040503050406030204" pitchFamily="18" charset="0"/>
                            </a:rPr>
                            <m:t>,</m:t>
                          </m:r>
                          <m:r>
                            <a:rPr lang="en-US" altLang="zh-CN" sz="2800" b="0" i="1">
                              <a:latin typeface="Cambria Math" panose="02040503050406030204" pitchFamily="18" charset="0"/>
                              <a:ea typeface="Cambria Math" panose="02040503050406030204" pitchFamily="18" charset="0"/>
                            </a:rPr>
                            <m:t>𝐵</m:t>
                          </m:r>
                        </m:e>
                      </m:d>
                      <m:r>
                        <a:rPr lang="en-US" altLang="zh-CN" sz="2800" i="1">
                          <a:latin typeface="Cambria Math" panose="02040503050406030204" pitchFamily="18" charset="0"/>
                          <a:ea typeface="Cambria Math" panose="02040503050406030204" pitchFamily="18" charset="0"/>
                        </a:rPr>
                        <m:t>=</m:t>
                      </m:r>
                      <m:nary>
                        <m:naryPr>
                          <m:chr m:val="∑"/>
                          <m:supHide m:val="on"/>
                          <m:ctrlPr>
                            <a:rPr lang="en-US" altLang="zh-CN" sz="2800" i="1">
                              <a:latin typeface="Cambria Math" panose="02040503050406030204" pitchFamily="18" charset="0"/>
                              <a:ea typeface="Cambria Math" panose="02040503050406030204" pitchFamily="18" charset="0"/>
                            </a:rPr>
                          </m:ctrlPr>
                        </m:naryPr>
                        <m:sub>
                          <m:r>
                            <a:rPr lang="en-US" altLang="zh-CN" sz="2800" b="0" i="1">
                              <a:latin typeface="Cambria Math" panose="02040503050406030204" pitchFamily="18" charset="0"/>
                              <a:ea typeface="Cambria Math" panose="02040503050406030204" pitchFamily="18" charset="0"/>
                            </a:rPr>
                            <m:t>𝐶</m:t>
                          </m:r>
                        </m:sub>
                        <m:sup/>
                        <m:e>
                          <m:d>
                            <m:dPr>
                              <m:ctrlPr>
                                <a:rPr lang="en-US" altLang="zh-CN" sz="2800" b="0" i="1">
                                  <a:latin typeface="Cambria Math" panose="02040503050406030204" pitchFamily="18" charset="0"/>
                                  <a:ea typeface="Cambria Math" panose="02040503050406030204" pitchFamily="18" charset="0"/>
                                </a:rPr>
                              </m:ctrlPr>
                            </m:dPr>
                            <m:e>
                              <m:r>
                                <a:rPr lang="en-US" altLang="zh-CN" sz="2800" b="0" i="1">
                                  <a:latin typeface="Cambria Math" panose="02040503050406030204" pitchFamily="18" charset="0"/>
                                  <a:ea typeface="Cambria Math" panose="02040503050406030204" pitchFamily="18" charset="0"/>
                                </a:rPr>
                                <m:t>𝑃</m:t>
                              </m:r>
                              <m:d>
                                <m:dPr>
                                  <m:ctrlPr>
                                    <a:rPr lang="en-US" altLang="zh-CN" sz="2800" i="1">
                                      <a:latin typeface="Cambria Math" panose="02040503050406030204" pitchFamily="18" charset="0"/>
                                      <a:ea typeface="Cambria Math" panose="02040503050406030204" pitchFamily="18" charset="0"/>
                                    </a:rPr>
                                  </m:ctrlPr>
                                </m:dPr>
                                <m:e>
                                  <m:r>
                                    <a:rPr lang="en-US" altLang="zh-CN" sz="2800" b="0" i="1">
                                      <a:latin typeface="Cambria Math" panose="02040503050406030204" pitchFamily="18" charset="0"/>
                                      <a:ea typeface="Cambria Math" panose="02040503050406030204" pitchFamily="18" charset="0"/>
                                    </a:rPr>
                                    <m:t>𝐴</m:t>
                                  </m:r>
                                </m:e>
                              </m:d>
                              <m:r>
                                <a:rPr lang="en-US" altLang="zh-CN" sz="2800" b="0" i="1">
                                  <a:latin typeface="Cambria Math" panose="02040503050406030204" pitchFamily="18" charset="0"/>
                                  <a:ea typeface="Cambria Math" panose="02040503050406030204" pitchFamily="18" charset="0"/>
                                </a:rPr>
                                <m:t>𝑃</m:t>
                              </m:r>
                              <m:d>
                                <m:dPr>
                                  <m:ctrlPr>
                                    <a:rPr lang="en-US" altLang="zh-CN" sz="2800" i="1">
                                      <a:latin typeface="Cambria Math" panose="02040503050406030204" pitchFamily="18" charset="0"/>
                                      <a:ea typeface="Cambria Math" panose="02040503050406030204" pitchFamily="18" charset="0"/>
                                    </a:rPr>
                                  </m:ctrlPr>
                                </m:dPr>
                                <m:e>
                                  <m:r>
                                    <a:rPr lang="en-US" altLang="zh-CN" sz="2800" b="0" i="1">
                                      <a:latin typeface="Cambria Math" panose="02040503050406030204" pitchFamily="18" charset="0"/>
                                      <a:ea typeface="Cambria Math" panose="02040503050406030204" pitchFamily="18" charset="0"/>
                                    </a:rPr>
                                    <m:t>𝐵</m:t>
                                  </m:r>
                                </m:e>
                              </m:d>
                              <m:r>
                                <a:rPr lang="en-US" altLang="zh-CN" sz="2800" b="0" i="1">
                                  <a:latin typeface="Cambria Math" panose="02040503050406030204" pitchFamily="18" charset="0"/>
                                  <a:ea typeface="Cambria Math" panose="02040503050406030204" pitchFamily="18" charset="0"/>
                                </a:rPr>
                                <m:t>𝑃</m:t>
                              </m:r>
                              <m:r>
                                <a:rPr lang="en-US" altLang="zh-CN" sz="2800" b="0" i="1">
                                  <a:latin typeface="Cambria Math" panose="02040503050406030204" pitchFamily="18" charset="0"/>
                                  <a:ea typeface="Cambria Math" panose="02040503050406030204" pitchFamily="18" charset="0"/>
                                </a:rPr>
                                <m:t>(</m:t>
                              </m:r>
                              <m:r>
                                <a:rPr lang="en-US" altLang="zh-CN" sz="2800" b="0" i="1">
                                  <a:latin typeface="Cambria Math" panose="02040503050406030204" pitchFamily="18" charset="0"/>
                                  <a:ea typeface="Cambria Math" panose="02040503050406030204" pitchFamily="18" charset="0"/>
                                </a:rPr>
                                <m:t>𝐶</m:t>
                              </m:r>
                              <m:r>
                                <a:rPr lang="en-US" altLang="zh-CN" sz="2800" b="0" i="1">
                                  <a:latin typeface="Cambria Math" panose="02040503050406030204" pitchFamily="18" charset="0"/>
                                  <a:ea typeface="Cambria Math" panose="02040503050406030204" pitchFamily="18" charset="0"/>
                                </a:rPr>
                                <m:t>|</m:t>
                              </m:r>
                              <m:r>
                                <a:rPr lang="en-US" altLang="zh-CN" sz="2800" b="0" i="1">
                                  <a:latin typeface="Cambria Math" panose="02040503050406030204" pitchFamily="18" charset="0"/>
                                  <a:ea typeface="Cambria Math" panose="02040503050406030204" pitchFamily="18" charset="0"/>
                                </a:rPr>
                                <m:t>𝐴</m:t>
                              </m:r>
                              <m:r>
                                <a:rPr lang="en-US" altLang="zh-CN" sz="2800" b="0" i="1">
                                  <a:latin typeface="Cambria Math" panose="02040503050406030204" pitchFamily="18" charset="0"/>
                                  <a:ea typeface="Cambria Math" panose="02040503050406030204" pitchFamily="18" charset="0"/>
                                </a:rPr>
                                <m:t>,</m:t>
                              </m:r>
                              <m:r>
                                <a:rPr lang="en-US" altLang="zh-CN" sz="2800" b="0" i="1">
                                  <a:latin typeface="Cambria Math" panose="02040503050406030204" pitchFamily="18" charset="0"/>
                                  <a:ea typeface="Cambria Math" panose="02040503050406030204" pitchFamily="18" charset="0"/>
                                </a:rPr>
                                <m:t>𝐵</m:t>
                              </m:r>
                              <m:r>
                                <a:rPr lang="en-US" altLang="zh-CN" sz="2800" b="0" i="1">
                                  <a:latin typeface="Cambria Math" panose="02040503050406030204" pitchFamily="18" charset="0"/>
                                  <a:ea typeface="Cambria Math" panose="02040503050406030204" pitchFamily="18" charset="0"/>
                                </a:rPr>
                                <m:t>)</m:t>
                              </m:r>
                            </m:e>
                          </m:d>
                        </m:e>
                      </m:nary>
                      <m:r>
                        <a:rPr lang="en-US" altLang="zh-CN" sz="2800" b="0" i="1">
                          <a:latin typeface="Cambria Math" panose="02040503050406030204" pitchFamily="18" charset="0"/>
                          <a:ea typeface="Cambria Math" panose="02040503050406030204" pitchFamily="18" charset="0"/>
                        </a:rPr>
                        <m:t>=</m:t>
                      </m:r>
                      <m:r>
                        <a:rPr lang="en-US" altLang="zh-CN" sz="2800" b="0" i="1">
                          <a:latin typeface="Cambria Math" panose="02040503050406030204" pitchFamily="18" charset="0"/>
                          <a:ea typeface="Cambria Math" panose="02040503050406030204" pitchFamily="18" charset="0"/>
                        </a:rPr>
                        <m:t>𝑃</m:t>
                      </m:r>
                      <m:d>
                        <m:dPr>
                          <m:ctrlPr>
                            <a:rPr lang="en-US" altLang="zh-CN" sz="2800" b="0" i="1">
                              <a:latin typeface="Cambria Math" panose="02040503050406030204" pitchFamily="18" charset="0"/>
                              <a:ea typeface="Cambria Math" panose="02040503050406030204" pitchFamily="18" charset="0"/>
                            </a:rPr>
                          </m:ctrlPr>
                        </m:dPr>
                        <m:e>
                          <m:r>
                            <a:rPr lang="en-US" altLang="zh-CN" sz="2800" b="0" i="1">
                              <a:latin typeface="Cambria Math" panose="02040503050406030204" pitchFamily="18" charset="0"/>
                              <a:ea typeface="Cambria Math" panose="02040503050406030204" pitchFamily="18" charset="0"/>
                            </a:rPr>
                            <m:t>𝐴</m:t>
                          </m:r>
                        </m:e>
                      </m:d>
                      <m:r>
                        <a:rPr lang="en-US" altLang="zh-CN" sz="2800" b="0" i="1">
                          <a:latin typeface="Cambria Math" panose="02040503050406030204" pitchFamily="18" charset="0"/>
                          <a:ea typeface="Cambria Math" panose="02040503050406030204" pitchFamily="18" charset="0"/>
                        </a:rPr>
                        <m:t>𝑃</m:t>
                      </m:r>
                      <m:d>
                        <m:dPr>
                          <m:ctrlPr>
                            <a:rPr lang="en-US" altLang="zh-CN" sz="2800" b="0" i="1">
                              <a:latin typeface="Cambria Math" panose="02040503050406030204" pitchFamily="18" charset="0"/>
                              <a:ea typeface="Cambria Math" panose="02040503050406030204" pitchFamily="18" charset="0"/>
                            </a:rPr>
                          </m:ctrlPr>
                        </m:dPr>
                        <m:e>
                          <m:r>
                            <a:rPr lang="en-US" altLang="zh-CN" sz="2800" b="0" i="1">
                              <a:latin typeface="Cambria Math" panose="02040503050406030204" pitchFamily="18" charset="0"/>
                              <a:ea typeface="Cambria Math" panose="02040503050406030204" pitchFamily="18" charset="0"/>
                            </a:rPr>
                            <m:t>𝐵</m:t>
                          </m:r>
                        </m:e>
                      </m:d>
                      <m:r>
                        <m:rPr>
                          <m:nor/>
                        </m:rPr>
                        <a:rPr lang="en-US" altLang="zh-CN" sz="2800" dirty="0">
                          <a:latin typeface="Cambria Math" panose="02040503050406030204" pitchFamily="18" charset="0"/>
                          <a:ea typeface="Cambria Math" panose="02040503050406030204" pitchFamily="18" charset="0"/>
                          <a:cs typeface="Times New Roman" panose="02020603050405020304" pitchFamily="16" charset="0"/>
                        </a:rPr>
                        <m:t> </m:t>
                      </m:r>
                      <m:nary>
                        <m:naryPr>
                          <m:chr m:val="∑"/>
                          <m:supHide m:val="on"/>
                          <m:ctrlPr>
                            <a:rPr lang="en-US" altLang="zh-CN" sz="2800" i="1">
                              <a:latin typeface="Cambria Math" panose="02040503050406030204" pitchFamily="18" charset="0"/>
                              <a:ea typeface="Cambria Math" panose="02040503050406030204" pitchFamily="18" charset="0"/>
                            </a:rPr>
                          </m:ctrlPr>
                        </m:naryPr>
                        <m:sub>
                          <m:r>
                            <a:rPr lang="en-US" altLang="zh-CN" sz="2800" b="0" i="1">
                              <a:latin typeface="Cambria Math" panose="02040503050406030204" pitchFamily="18" charset="0"/>
                              <a:ea typeface="Cambria Math" panose="02040503050406030204" pitchFamily="18" charset="0"/>
                            </a:rPr>
                            <m:t>𝐶</m:t>
                          </m:r>
                        </m:sub>
                        <m:sup/>
                        <m:e>
                          <m:r>
                            <a:rPr lang="en-US" altLang="zh-CN" sz="2800" b="0" i="1">
                              <a:latin typeface="Cambria Math" panose="02040503050406030204" pitchFamily="18" charset="0"/>
                              <a:ea typeface="Cambria Math" panose="02040503050406030204" pitchFamily="18" charset="0"/>
                            </a:rPr>
                            <m:t>𝑃</m:t>
                          </m:r>
                          <m:d>
                            <m:dPr>
                              <m:ctrlPr>
                                <a:rPr lang="en-US" altLang="zh-CN" sz="2800" b="0" i="1">
                                  <a:latin typeface="Cambria Math" panose="02040503050406030204" pitchFamily="18" charset="0"/>
                                  <a:ea typeface="Cambria Math" panose="02040503050406030204" pitchFamily="18" charset="0"/>
                                </a:rPr>
                              </m:ctrlPr>
                            </m:dPr>
                            <m:e>
                              <m:r>
                                <a:rPr lang="en-US" altLang="zh-CN" sz="2800" b="0" i="1">
                                  <a:latin typeface="Cambria Math" panose="02040503050406030204" pitchFamily="18" charset="0"/>
                                  <a:ea typeface="Cambria Math" panose="02040503050406030204" pitchFamily="18" charset="0"/>
                                </a:rPr>
                                <m:t>𝐶</m:t>
                              </m:r>
                            </m:e>
                            <m:e>
                              <m:r>
                                <a:rPr lang="en-US" altLang="zh-CN" sz="2800" b="0" i="1">
                                  <a:latin typeface="Cambria Math" panose="02040503050406030204" pitchFamily="18" charset="0"/>
                                  <a:ea typeface="Cambria Math" panose="02040503050406030204" pitchFamily="18" charset="0"/>
                                </a:rPr>
                                <m:t>𝐴</m:t>
                              </m:r>
                              <m:r>
                                <a:rPr lang="en-US" altLang="zh-CN" sz="2800" i="1">
                                  <a:latin typeface="Cambria Math" panose="02040503050406030204" pitchFamily="18" charset="0"/>
                                  <a:ea typeface="Cambria Math" panose="02040503050406030204" pitchFamily="18" charset="0"/>
                                </a:rPr>
                                <m:t>,</m:t>
                              </m:r>
                              <m:r>
                                <a:rPr lang="en-US" altLang="zh-CN" sz="2800" b="0" i="1">
                                  <a:latin typeface="Cambria Math" panose="02040503050406030204" pitchFamily="18" charset="0"/>
                                  <a:ea typeface="Cambria Math" panose="02040503050406030204" pitchFamily="18" charset="0"/>
                                </a:rPr>
                                <m:t>𝐵</m:t>
                              </m:r>
                            </m:e>
                          </m:d>
                        </m:e>
                      </m:nary>
                    </m:oMath>
                  </m:oMathPara>
                </a14:m>
                <a:endParaRPr lang="en-US" altLang="zh-CN" sz="2800" b="0" i="1" dirty="0">
                  <a:latin typeface="Cambria Math" panose="02040503050406030204" pitchFamily="18" charset="0"/>
                  <a:ea typeface="Cambria Math" panose="02040503050406030204" pitchFamily="18" charset="0"/>
                </a:endParaRPr>
              </a:p>
              <a:p>
                <a:pPr>
                  <a:lnSpc>
                    <a:spcPct val="150000"/>
                  </a:lnSpc>
                </a:pPr>
                <a14:m>
                  <m:oMath xmlns:m="http://schemas.openxmlformats.org/officeDocument/2006/math">
                    <m:r>
                      <m:rPr>
                        <m:sty m:val="p"/>
                      </m:rPr>
                      <a:rPr lang="en-US" altLang="zh-CN">
                        <a:latin typeface="Times New Roman" panose="02020603050405020304" pitchFamily="16" charset="0"/>
                        <a:cs typeface="Times New Roman" panose="02020603050405020304" pitchFamily="16" charset="0"/>
                      </a:rPr>
                      <m:t>A</m:t>
                    </m:r>
                  </m:oMath>
                </a14:m>
                <a:r>
                  <a:rPr lang="zh-CN" altLang="en-US" dirty="0">
                    <a:latin typeface="Times New Roman" panose="02020603050405020304" pitchFamily="16" charset="0"/>
                    <a:cs typeface="Times New Roman" panose="02020603050405020304" pitchFamily="16" charset="0"/>
                  </a:rPr>
                  <a:t>和</a:t>
                </a:r>
                <a14:m>
                  <m:oMath xmlns:m="http://schemas.openxmlformats.org/officeDocument/2006/math">
                    <m:r>
                      <m:rPr>
                        <m:sty m:val="p"/>
                      </m:rPr>
                      <a:rPr lang="en-US" altLang="zh-CN">
                        <a:latin typeface="Times New Roman" panose="02020603050405020304" pitchFamily="16" charset="0"/>
                        <a:cs typeface="Times New Roman" panose="02020603050405020304" pitchFamily="16" charset="0"/>
                      </a:rPr>
                      <m:t>B</m:t>
                    </m:r>
                  </m:oMath>
                </a14:m>
                <a:r>
                  <a:rPr lang="zh-CN" altLang="en-US" dirty="0">
                    <a:latin typeface="Times New Roman" panose="02020603050405020304" pitchFamily="16" charset="0"/>
                    <a:cs typeface="Times New Roman" panose="02020603050405020304" pitchFamily="16" charset="0"/>
                  </a:rPr>
                  <a:t>在条件</a:t>
                </a:r>
                <a14:m>
                  <m:oMath xmlns:m="http://schemas.openxmlformats.org/officeDocument/2006/math">
                    <m:r>
                      <m:rPr>
                        <m:sty m:val="p"/>
                      </m:rPr>
                      <a:rPr lang="en-US" altLang="zh-CN">
                        <a:latin typeface="Times New Roman" panose="02020603050405020304" pitchFamily="16" charset="0"/>
                        <a:cs typeface="Times New Roman" panose="02020603050405020304" pitchFamily="16" charset="0"/>
                      </a:rPr>
                      <m:t>C</m:t>
                    </m:r>
                  </m:oMath>
                </a14:m>
                <a:r>
                  <a:rPr lang="zh-CN" altLang="en-US" dirty="0">
                    <a:latin typeface="Times New Roman" panose="02020603050405020304" pitchFamily="16" charset="0"/>
                    <a:cs typeface="Times New Roman" panose="02020603050405020304" pitchFamily="16" charset="0"/>
                  </a:rPr>
                  <a:t>下是独立的</a:t>
                </a:r>
                <a:endParaRPr lang="en-US" altLang="zh-CN" dirty="0">
                  <a:latin typeface="Times New Roman" panose="02020603050405020304" pitchFamily="16" charset="0"/>
                  <a:cs typeface="Times New Roman" panose="02020603050405020304" pitchFamily="16" charset="0"/>
                </a:endParaRPr>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矩形 13"/>
              <p:cNvSpPr/>
              <p:nvPr/>
            </p:nvSpPr>
            <p:spPr>
              <a:xfrm>
                <a:off x="7860268" y="1408021"/>
                <a:ext cx="3887754" cy="954107"/>
              </a:xfrm>
              <a:prstGeom prst="rect">
                <a:avLst/>
              </a:prstGeom>
            </p:spPr>
            <p:txBody>
              <a:bodyPr wrap="square">
                <a:spAutoFit/>
              </a:bodyPr>
              <a:lstStyle/>
              <a:p>
                <a:pPr algn="ctr"/>
                <a14:m>
                  <m:oMath xmlns:m="http://schemas.openxmlformats.org/officeDocument/2006/math">
                    <m:r>
                      <a:rPr lang="en-US" altLang="zh-CN" sz="2800" i="1">
                        <a:latin typeface="Cambria Math" panose="02040503050406030204"/>
                      </a:rPr>
                      <m:t>𝐷</m:t>
                    </m:r>
                  </m:oMath>
                </a14:m>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a:t>
                </a:r>
                <a:r>
                  <a:rPr lang="zh-CN" altLang="zh-CN" sz="2800" dirty="0">
                    <a:latin typeface="Times New Roman" panose="02020603050405020304" pitchFamily="16" charset="0"/>
                    <a:ea typeface="黑体" panose="02010609060101010101" pitchFamily="49" charset="-122"/>
                    <a:cs typeface="Times New Roman" panose="02020603050405020304" pitchFamily="16" charset="0"/>
                  </a:rPr>
                  <a:t>分离</a:t>
                </a: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的例子</a:t>
                </a:r>
                <a:endParaRPr lang="en-US" altLang="zh-CN" sz="2800" dirty="0">
                  <a:latin typeface="Times New Roman" panose="02020603050405020304" pitchFamily="16" charset="0"/>
                  <a:ea typeface="黑体" panose="02010609060101010101" pitchFamily="49" charset="-122"/>
                  <a:cs typeface="Times New Roman" panose="02020603050405020304" pitchFamily="16" charset="0"/>
                </a:endParaRPr>
              </a:p>
              <a:p>
                <a:pPr algn="ct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(V-structure connection)</a:t>
                </a:r>
                <a:endParaRPr lang="zh-CN" altLang="en-US" sz="2800" dirty="0"/>
              </a:p>
            </p:txBody>
          </p:sp>
        </mc:Choice>
        <mc:Fallback>
          <p:sp>
            <p:nvSpPr>
              <p:cNvPr id="14" name="矩形 13"/>
              <p:cNvSpPr>
                <a:spLocks noRot="1" noChangeAspect="1" noMove="1" noResize="1" noEditPoints="1" noAdjustHandles="1" noChangeArrowheads="1" noChangeShapeType="1" noTextEdit="1"/>
              </p:cNvSpPr>
              <p:nvPr/>
            </p:nvSpPr>
            <p:spPr>
              <a:xfrm>
                <a:off x="7860268" y="1408021"/>
                <a:ext cx="3887754" cy="954107"/>
              </a:xfrm>
              <a:prstGeom prst="rect">
                <a:avLst/>
              </a:prstGeom>
              <a:blipFill rotWithShape="1">
                <a:blip r:embed="rId2"/>
                <a:stretch>
                  <a:fillRect l="-6" t="-24" r="13" b="59"/>
                </a:stretch>
              </a:blipFill>
            </p:spPr>
            <p:txBody>
              <a:bodyPr/>
              <a:lstStyle/>
              <a:p>
                <a:r>
                  <a:rPr lang="zh-CN" altLang="en-US">
                    <a:noFill/>
                  </a:rPr>
                  <a:t> </a:t>
                </a:r>
              </a:p>
            </p:txBody>
          </p:sp>
        </mc:Fallback>
      </mc:AlternateContent>
      <p:grpSp>
        <p:nvGrpSpPr>
          <p:cNvPr id="15" name="组合 14"/>
          <p:cNvGrpSpPr/>
          <p:nvPr/>
        </p:nvGrpSpPr>
        <p:grpSpPr>
          <a:xfrm>
            <a:off x="8292283" y="2390917"/>
            <a:ext cx="2972902" cy="1061887"/>
            <a:chOff x="-37189" y="2809855"/>
            <a:chExt cx="3227113" cy="1061887"/>
          </a:xfrm>
        </p:grpSpPr>
        <p:grpSp>
          <p:nvGrpSpPr>
            <p:cNvPr id="17" name="组合 16"/>
            <p:cNvGrpSpPr/>
            <p:nvPr/>
          </p:nvGrpSpPr>
          <p:grpSpPr>
            <a:xfrm>
              <a:off x="-37189" y="2809855"/>
              <a:ext cx="3227113" cy="1061887"/>
              <a:chOff x="-78426" y="2835215"/>
              <a:chExt cx="3456359" cy="1041145"/>
            </a:xfrm>
          </p:grpSpPr>
          <p:sp>
            <p:nvSpPr>
              <p:cNvPr id="18" name="椭圆 17"/>
              <p:cNvSpPr/>
              <p:nvPr/>
            </p:nvSpPr>
            <p:spPr>
              <a:xfrm>
                <a:off x="1363977" y="3446214"/>
                <a:ext cx="513481" cy="430146"/>
              </a:xfrm>
              <a:prstGeom prst="ellipse">
                <a:avLst/>
              </a:prstGeom>
              <a:solidFill>
                <a:schemeClr val="tx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cxnSp>
            <p:nvCxnSpPr>
              <p:cNvPr id="19" name="直接箭头连接符 18"/>
              <p:cNvCxnSpPr>
                <a:stCxn id="21" idx="5"/>
                <a:endCxn id="18" idx="2"/>
              </p:cNvCxnSpPr>
              <p:nvPr/>
            </p:nvCxnSpPr>
            <p:spPr>
              <a:xfrm>
                <a:off x="496476" y="3317197"/>
                <a:ext cx="867500" cy="344091"/>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22" idx="3"/>
                <a:endCxn id="18" idx="6"/>
              </p:cNvCxnSpPr>
              <p:nvPr/>
            </p:nvCxnSpPr>
            <p:spPr>
              <a:xfrm flipH="1">
                <a:off x="1877458" y="3317197"/>
                <a:ext cx="925573" cy="344091"/>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78426" y="2835215"/>
                <a:ext cx="673540" cy="564676"/>
              </a:xfrm>
              <a:prstGeom prst="ellipse">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22" name="椭圆 21"/>
              <p:cNvSpPr/>
              <p:nvPr/>
            </p:nvSpPr>
            <p:spPr>
              <a:xfrm>
                <a:off x="2704393" y="2835215"/>
                <a:ext cx="673540" cy="564676"/>
              </a:xfrm>
              <a:prstGeom prst="ellipse">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mc:AlternateContent xmlns:mc="http://schemas.openxmlformats.org/markup-compatibility/2006">
            <mc:Choice xmlns:a14="http://schemas.microsoft.com/office/drawing/2010/main" Requires="a14">
              <p:sp>
                <p:nvSpPr>
                  <p:cNvPr id="23" name="矩形 22"/>
                  <p:cNvSpPr/>
                  <p:nvPr/>
                </p:nvSpPr>
                <p:spPr>
                  <a:xfrm>
                    <a:off x="1393918" y="3090417"/>
                    <a:ext cx="483540" cy="45264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a:rPr>
                            <m:t>𝐶</m:t>
                          </m:r>
                        </m:oMath>
                      </m:oMathPara>
                    </a14:m>
                    <a:endParaRPr lang="zh-CN" altLang="en-US" sz="2400" dirty="0"/>
                  </a:p>
                </p:txBody>
              </p:sp>
            </mc:Choice>
            <mc:Fallback>
              <p:sp>
                <p:nvSpPr>
                  <p:cNvPr id="23" name="矩形 22"/>
                  <p:cNvSpPr>
                    <a:spLocks noRot="1" noChangeAspect="1" noMove="1" noResize="1" noEditPoints="1" noAdjustHandles="1" noChangeArrowheads="1" noChangeShapeType="1" noTextEdit="1"/>
                  </p:cNvSpPr>
                  <p:nvPr/>
                </p:nvSpPr>
                <p:spPr>
                  <a:xfrm>
                    <a:off x="1393918" y="3090417"/>
                    <a:ext cx="483540" cy="452647"/>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矩形 23"/>
                  <p:cNvSpPr/>
                  <p:nvPr/>
                </p:nvSpPr>
                <p:spPr>
                  <a:xfrm>
                    <a:off x="2792765" y="2891229"/>
                    <a:ext cx="496795" cy="45264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a:rPr>
                            <m:t>𝐵</m:t>
                          </m:r>
                        </m:oMath>
                      </m:oMathPara>
                    </a14:m>
                    <a:endParaRPr lang="zh-CN" altLang="en-US" sz="2400" dirty="0"/>
                  </a:p>
                </p:txBody>
              </p:sp>
            </mc:Choice>
            <mc:Fallback>
              <p:sp>
                <p:nvSpPr>
                  <p:cNvPr id="24" name="矩形 23"/>
                  <p:cNvSpPr>
                    <a:spLocks noRot="1" noChangeAspect="1" noMove="1" noResize="1" noEditPoints="1" noAdjustHandles="1" noChangeArrowheads="1" noChangeShapeType="1" noTextEdit="1"/>
                  </p:cNvSpPr>
                  <p:nvPr/>
                </p:nvSpPr>
                <p:spPr>
                  <a:xfrm>
                    <a:off x="2792765" y="2891229"/>
                    <a:ext cx="496795" cy="452647"/>
                  </a:xfrm>
                  <a:prstGeom prst="rect">
                    <a:avLst/>
                  </a:prstGeom>
                  <a:blipFill rotWithShape="1">
                    <a:blip r:embed="rId4"/>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16" name="矩形 15"/>
                <p:cNvSpPr/>
                <p:nvPr/>
              </p:nvSpPr>
              <p:spPr>
                <a:xfrm>
                  <a:off x="46704" y="2850135"/>
                  <a:ext cx="452175"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a:rPr>
                          <m:t>𝐴</m:t>
                        </m:r>
                      </m:oMath>
                    </m:oMathPara>
                  </a14:m>
                  <a:endParaRPr lang="zh-CN" altLang="en-US" sz="2400" dirty="0"/>
                </a:p>
              </p:txBody>
            </p:sp>
          </mc:Choice>
          <mc:Fallback>
            <p:sp>
              <p:nvSpPr>
                <p:cNvPr id="16" name="矩形 15"/>
                <p:cNvSpPr>
                  <a:spLocks noRot="1" noChangeAspect="1" noMove="1" noResize="1" noEditPoints="1" noAdjustHandles="1" noChangeArrowheads="1" noChangeShapeType="1" noTextEdit="1"/>
                </p:cNvSpPr>
                <p:nvPr/>
              </p:nvSpPr>
              <p:spPr>
                <a:xfrm>
                  <a:off x="46704" y="2850135"/>
                  <a:ext cx="452175" cy="461665"/>
                </a:xfrm>
                <a:prstGeom prst="rect">
                  <a:avLst/>
                </a:prstGeom>
                <a:blipFill rotWithShape="1">
                  <a:blip r:embed="rId5"/>
                </a:blipFill>
              </p:spPr>
              <p:txBody>
                <a:bodyPr/>
                <a:lstStyle/>
                <a:p>
                  <a:r>
                    <a:rPr lang="zh-CN" altLang="en-US">
                      <a:noFill/>
                    </a:rPr>
                    <a:t> </a:t>
                  </a:r>
                </a:p>
              </p:txBody>
            </p:sp>
          </mc:Fallback>
        </mc:AlternateContent>
      </p:grpSp>
      <p:sp>
        <p:nvSpPr>
          <p:cNvPr id="4" name="对话气泡: 矩形 3"/>
          <p:cNvSpPr/>
          <p:nvPr/>
        </p:nvSpPr>
        <p:spPr>
          <a:xfrm>
            <a:off x="8703964" y="3996070"/>
            <a:ext cx="2561221" cy="1091978"/>
          </a:xfrm>
          <a:prstGeom prst="wedgeRectCallout">
            <a:avLst>
              <a:gd name="adj1" fmla="val -8815"/>
              <a:gd name="adj2" fmla="val 80740"/>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5" name="矩形 4"/>
              <p:cNvSpPr/>
              <p:nvPr/>
            </p:nvSpPr>
            <p:spPr>
              <a:xfrm>
                <a:off x="9445143" y="5338926"/>
                <a:ext cx="925445" cy="58477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3200" i="1" smtClean="0">
                          <a:latin typeface="Cambria Math" panose="02040503050406030204" pitchFamily="18" charset="0"/>
                          <a:ea typeface="Cambria Math" panose="02040503050406030204" pitchFamily="18" charset="0"/>
                        </a:rPr>
                        <m:t>=</m:t>
                      </m:r>
                      <m:r>
                        <a:rPr lang="en-US" altLang="zh-CN" sz="3200" b="0" i="1" smtClean="0">
                          <a:latin typeface="Cambria Math" panose="02040503050406030204" pitchFamily="18" charset="0"/>
                          <a:ea typeface="Cambria Math" panose="02040503050406030204" pitchFamily="18" charset="0"/>
                        </a:rPr>
                        <m:t>1</m:t>
                      </m:r>
                    </m:oMath>
                  </m:oMathPara>
                </a14:m>
                <a:endParaRPr lang="zh-CN" altLang="en-US" sz="3200" dirty="0"/>
              </a:p>
            </p:txBody>
          </p:sp>
        </mc:Choice>
        <mc:Fallback>
          <p:sp>
            <p:nvSpPr>
              <p:cNvPr id="5" name="矩形 4"/>
              <p:cNvSpPr>
                <a:spLocks noRot="1" noChangeAspect="1" noMove="1" noResize="1" noEditPoints="1" noAdjustHandles="1" noChangeArrowheads="1" noChangeShapeType="1" noTextEdit="1"/>
              </p:cNvSpPr>
              <p:nvPr/>
            </p:nvSpPr>
            <p:spPr>
              <a:xfrm>
                <a:off x="9445143" y="5338926"/>
                <a:ext cx="925445" cy="584775"/>
              </a:xfrm>
              <a:prstGeom prst="rect">
                <a:avLst/>
              </a:prstGeom>
              <a:blipFill rotWithShape="1">
                <a:blip r:embed="rId6"/>
                <a:stretch>
                  <a:fillRect l="-17" t="-82" r="44" b="72"/>
                </a:stretch>
              </a:blipFill>
            </p:spPr>
            <p:txBody>
              <a:bodyPr/>
              <a:lstStyle/>
              <a:p>
                <a:r>
                  <a:rPr lang="zh-CN" altLang="en-US">
                    <a:noFill/>
                  </a:rPr>
                  <a:t> </a:t>
                </a:r>
              </a:p>
            </p:txBody>
          </p:sp>
        </mc:Fallback>
      </mc:AlternateContent>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因果推理：𝐷</a:t>
            </a:r>
            <a:r>
              <a:rPr lang="en-US" altLang="zh-CN" dirty="0"/>
              <a:t>-</a:t>
            </a:r>
            <a:r>
              <a:rPr lang="zh-CN" altLang="en-US" dirty="0"/>
              <a:t>分离</a:t>
            </a:r>
            <a:endParaRPr lang="zh-CN" altLang="en-US" dirty="0"/>
          </a:p>
        </p:txBody>
      </p:sp>
      <mc:AlternateContent xmlns:mc="http://schemas.openxmlformats.org/markup-compatibility/2006" xmlns:a14="http://schemas.microsoft.com/office/drawing/2010/main">
        <mc:Choice Requires="a14">
          <p:graphicFrame>
            <p:nvGraphicFramePr>
              <p:cNvPr id="60" name="表格 59"/>
              <p:cNvGraphicFramePr>
                <a:graphicFrameLocks noGrp="1"/>
              </p:cNvGraphicFramePr>
              <p:nvPr/>
            </p:nvGraphicFramePr>
            <p:xfrm>
              <a:off x="726232" y="1101012"/>
              <a:ext cx="10739535" cy="4832476"/>
            </p:xfrm>
            <a:graphic>
              <a:graphicData uri="http://schemas.openxmlformats.org/drawingml/2006/table">
                <a:tbl>
                  <a:tblPr firstRow="1" bandRow="1">
                    <a:tableStyleId>{5C22544A-7EE6-4342-B048-85BDC9FD1C3A}</a:tableStyleId>
                  </a:tblPr>
                  <a:tblGrid>
                    <a:gridCol w="3579845"/>
                    <a:gridCol w="3579845"/>
                    <a:gridCol w="3579845"/>
                  </a:tblGrid>
                  <a:tr h="740387">
                    <a:tc>
                      <a:txBody>
                        <a:bodyPr/>
                        <a:lstStyle/>
                        <a:p>
                          <a:pPr algn="ct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链结构</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(chain)</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txBody>
                      <a:tcPr/>
                    </a:tc>
                    <a:tc>
                      <a:txBody>
                        <a:bodyPr/>
                        <a:lstStyle/>
                        <a:p>
                          <a:pPr algn="ct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分连结构</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(fork)</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txBody>
                      <a:tcPr/>
                    </a:tc>
                    <a:tc>
                      <a:txBody>
                        <a:bodyPr/>
                        <a:lstStyle/>
                        <a:p>
                          <a:pPr algn="ct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汇连（或碰撞）结构</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(collider)</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txBody>
                      <a:tcPr/>
                    </a:tc>
                  </a:tr>
                  <a:tr h="2171780">
                    <a:tc>
                      <a:txBody>
                        <a:bodyPr/>
                        <a:lstStyle/>
                        <a:p>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a:txBody>
                      <a:tcPr/>
                    </a:tc>
                    <a:tc>
                      <a:txBody>
                        <a:bodyPr/>
                        <a:lstStyle/>
                        <a:p>
                          <a:endParaRPr lang="zh-CN" altLang="en-US">
                            <a:latin typeface="Times New Roman" panose="02020603050405020304" pitchFamily="16" charset="0"/>
                            <a:ea typeface="黑体" panose="02010609060101010101" pitchFamily="49" charset="-122"/>
                            <a:cs typeface="Times New Roman" panose="02020603050405020304" pitchFamily="16" charset="0"/>
                          </a:endParaRPr>
                        </a:p>
                      </a:txBody>
                      <a:tcPr/>
                    </a:tc>
                    <a:tc>
                      <a:txBody>
                        <a:bodyPr/>
                        <a:lstStyle/>
                        <a:p>
                          <a:endParaRPr lang="zh-CN" altLang="en-US">
                            <a:latin typeface="Times New Roman" panose="02020603050405020304" pitchFamily="16" charset="0"/>
                            <a:ea typeface="黑体" panose="02010609060101010101" pitchFamily="49" charset="-122"/>
                            <a:cs typeface="Times New Roman" panose="02020603050405020304" pitchFamily="16" charset="0"/>
                          </a:endParaRPr>
                        </a:p>
                      </a:txBody>
                      <a:tcPr/>
                    </a:tc>
                  </a:tr>
                  <a:tr h="428954">
                    <a:tc>
                      <a:txBody>
                        <a:bodyPr/>
                        <a:lstStyle/>
                        <a:p>
                          <a14:m>
                            <m:oMath xmlns:m="http://schemas.openxmlformats.org/officeDocument/2006/math">
                              <m:r>
                                <a:rPr lang="en-US" altLang="zh-CN" sz="2000" i="1" kern="1200" smtClean="0">
                                  <a:solidFill>
                                    <a:schemeClr val="dk1"/>
                                  </a:solidFill>
                                  <a:effectLst/>
                                  <a:latin typeface="Cambria Math" panose="02040503050406030204"/>
                                  <a:ea typeface="+mn-ea"/>
                                  <a:cs typeface="+mn-cs"/>
                                </a:rPr>
                                <m:t>𝑍</m:t>
                              </m:r>
                            </m:oMath>
                          </a14:m>
                          <a:r>
                            <a:rPr lang="zh-CN" altLang="zh-CN" sz="2000" kern="1200" dirty="0">
                              <a:solidFill>
                                <a:schemeClr val="dk1"/>
                              </a:solidFill>
                              <a:effectLst/>
                              <a:latin typeface="Times New Roman" panose="02020603050405020304" pitchFamily="16" charset="0"/>
                              <a:ea typeface="黑体" panose="02010609060101010101" pitchFamily="49" charset="-122"/>
                              <a:cs typeface="Times New Roman" panose="02020603050405020304" pitchFamily="16" charset="0"/>
                            </a:rPr>
                            <a:t>和</a:t>
                          </a:r>
                          <a14:m>
                            <m:oMath xmlns:m="http://schemas.openxmlformats.org/officeDocument/2006/math">
                              <m:r>
                                <a:rPr lang="en-US" altLang="zh-CN" sz="2000" i="1" kern="1200">
                                  <a:solidFill>
                                    <a:schemeClr val="dk1"/>
                                  </a:solidFill>
                                  <a:effectLst/>
                                  <a:latin typeface="Cambria Math" panose="02040503050406030204"/>
                                  <a:ea typeface="+mn-ea"/>
                                  <a:cs typeface="+mn-cs"/>
                                </a:rPr>
                                <m:t>𝑋</m:t>
                              </m:r>
                            </m:oMath>
                          </a14:m>
                          <a:r>
                            <a:rPr lang="zh-CN" altLang="zh-CN" sz="2000" kern="1200" dirty="0">
                              <a:solidFill>
                                <a:schemeClr val="dk1"/>
                              </a:solidFill>
                              <a:effectLst/>
                              <a:latin typeface="Times New Roman" panose="02020603050405020304" pitchFamily="16" charset="0"/>
                              <a:ea typeface="黑体" panose="02010609060101010101" pitchFamily="49" charset="-122"/>
                              <a:cs typeface="Times New Roman" panose="02020603050405020304" pitchFamily="16" charset="0"/>
                            </a:rPr>
                            <a:t>是相关的</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a:tc>
                    <a:tc>
                      <a:txBody>
                        <a:bodyPr/>
                        <a:lstStyle/>
                        <a:p>
                          <a14:m>
                            <m:oMath xmlns:m="http://schemas.openxmlformats.org/officeDocument/2006/math">
                              <m:r>
                                <a:rPr lang="en-US" altLang="zh-CN" sz="2000" i="1" kern="1200" smtClean="0">
                                  <a:solidFill>
                                    <a:schemeClr val="dk1"/>
                                  </a:solidFill>
                                  <a:effectLst/>
                                  <a:latin typeface="Cambria Math" panose="02040503050406030204"/>
                                  <a:ea typeface="+mn-ea"/>
                                  <a:cs typeface="+mn-cs"/>
                                </a:rPr>
                                <m:t>𝑋</m:t>
                              </m:r>
                            </m:oMath>
                          </a14:m>
                          <a:r>
                            <a:rPr lang="zh-CN" altLang="zh-CN" sz="2000" kern="1200" dirty="0">
                              <a:solidFill>
                                <a:schemeClr val="dk1"/>
                              </a:solidFill>
                              <a:effectLst/>
                              <a:latin typeface="Times New Roman" panose="02020603050405020304" pitchFamily="16" charset="0"/>
                              <a:ea typeface="黑体" panose="02010609060101010101" pitchFamily="49" charset="-122"/>
                              <a:cs typeface="Times New Roman" panose="02020603050405020304" pitchFamily="16" charset="0"/>
                            </a:rPr>
                            <a:t>和</a:t>
                          </a:r>
                          <a14:m>
                            <m:oMath xmlns:m="http://schemas.openxmlformats.org/officeDocument/2006/math">
                              <m:r>
                                <a:rPr lang="en-US" altLang="zh-CN" sz="2000" i="1" kern="1200">
                                  <a:solidFill>
                                    <a:schemeClr val="dk1"/>
                                  </a:solidFill>
                                  <a:effectLst/>
                                  <a:latin typeface="Cambria Math" panose="02040503050406030204"/>
                                  <a:ea typeface="+mn-ea"/>
                                  <a:cs typeface="+mn-cs"/>
                                </a:rPr>
                                <m:t>𝑍</m:t>
                              </m:r>
                            </m:oMath>
                          </a14:m>
                          <a:r>
                            <a:rPr lang="zh-CN" altLang="zh-CN" sz="2000" kern="1200" dirty="0">
                              <a:solidFill>
                                <a:schemeClr val="dk1"/>
                              </a:solidFill>
                              <a:effectLst/>
                              <a:latin typeface="Times New Roman" panose="02020603050405020304" pitchFamily="16" charset="0"/>
                              <a:ea typeface="黑体" panose="02010609060101010101" pitchFamily="49" charset="-122"/>
                              <a:cs typeface="Times New Roman" panose="02020603050405020304" pitchFamily="16" charset="0"/>
                            </a:rPr>
                            <a:t>是相关的</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a:tc>
                    <a:tc>
                      <a:txBody>
                        <a:bodyPr/>
                        <a:lstStyle/>
                        <a:p>
                          <a14:m>
                            <m:oMath xmlns:m="http://schemas.openxmlformats.org/officeDocument/2006/math">
                              <m:r>
                                <a:rPr lang="en-US" altLang="zh-CN" sz="2000" i="1" kern="1200" smtClean="0">
                                  <a:solidFill>
                                    <a:schemeClr val="dk1"/>
                                  </a:solidFill>
                                  <a:effectLst/>
                                  <a:latin typeface="Cambria Math" panose="02040503050406030204"/>
                                  <a:ea typeface="+mn-ea"/>
                                  <a:cs typeface="+mn-cs"/>
                                </a:rPr>
                                <m:t>𝑍</m:t>
                              </m:r>
                            </m:oMath>
                          </a14:m>
                          <a:r>
                            <a:rPr lang="zh-CN" altLang="zh-CN" sz="2000" kern="1200" dirty="0">
                              <a:solidFill>
                                <a:schemeClr val="dk1"/>
                              </a:solidFill>
                              <a:effectLst/>
                              <a:latin typeface="Times New Roman" panose="02020603050405020304" pitchFamily="16" charset="0"/>
                              <a:ea typeface="黑体" panose="02010609060101010101" pitchFamily="49" charset="-122"/>
                              <a:cs typeface="Times New Roman" panose="02020603050405020304" pitchFamily="16" charset="0"/>
                            </a:rPr>
                            <a:t>和</a:t>
                          </a:r>
                          <a14:m>
                            <m:oMath xmlns:m="http://schemas.openxmlformats.org/officeDocument/2006/math">
                              <m:r>
                                <a:rPr lang="en-US" altLang="zh-CN" sz="2000" i="1" kern="1200">
                                  <a:solidFill>
                                    <a:schemeClr val="dk1"/>
                                  </a:solidFill>
                                  <a:effectLst/>
                                  <a:latin typeface="Cambria Math" panose="02040503050406030204"/>
                                  <a:ea typeface="+mn-ea"/>
                                  <a:cs typeface="+mn-cs"/>
                                </a:rPr>
                                <m:t>𝑋</m:t>
                              </m:r>
                            </m:oMath>
                          </a14:m>
                          <a:r>
                            <a:rPr lang="zh-CN" altLang="zh-CN" sz="2000" kern="1200" dirty="0">
                              <a:solidFill>
                                <a:schemeClr val="dk1"/>
                              </a:solidFill>
                              <a:effectLst/>
                              <a:latin typeface="Times New Roman" panose="02020603050405020304" pitchFamily="16" charset="0"/>
                              <a:ea typeface="黑体" panose="02010609060101010101" pitchFamily="49" charset="-122"/>
                              <a:cs typeface="Times New Roman" panose="02020603050405020304" pitchFamily="16" charset="0"/>
                            </a:rPr>
                            <a:t>是相关的</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a:tc>
                  </a:tr>
                  <a:tr h="428954">
                    <a:tc>
                      <a:txBody>
                        <a:bodyPr/>
                        <a:lstStyle/>
                        <a:p>
                          <a14:m>
                            <m:oMath xmlns:m="http://schemas.openxmlformats.org/officeDocument/2006/math">
                              <m:r>
                                <a:rPr lang="en-US" altLang="zh-CN" sz="2000" i="1" kern="1200" smtClean="0">
                                  <a:solidFill>
                                    <a:schemeClr val="dk1"/>
                                  </a:solidFill>
                                  <a:effectLst/>
                                  <a:latin typeface="Cambria Math" panose="02040503050406030204"/>
                                  <a:ea typeface="+mn-ea"/>
                                  <a:cs typeface="+mn-cs"/>
                                </a:rPr>
                                <m:t>𝑌</m:t>
                              </m:r>
                            </m:oMath>
                          </a14:m>
                          <a:r>
                            <a:rPr lang="zh-CN" altLang="zh-CN" sz="2000" kern="1200" dirty="0">
                              <a:solidFill>
                                <a:schemeClr val="dk1"/>
                              </a:solidFill>
                              <a:effectLst/>
                              <a:latin typeface="Times New Roman" panose="02020603050405020304" pitchFamily="16" charset="0"/>
                              <a:ea typeface="黑体" panose="02010609060101010101" pitchFamily="49" charset="-122"/>
                              <a:cs typeface="Times New Roman" panose="02020603050405020304" pitchFamily="16" charset="0"/>
                            </a:rPr>
                            <a:t>和</a:t>
                          </a:r>
                          <a14:m>
                            <m:oMath xmlns:m="http://schemas.openxmlformats.org/officeDocument/2006/math">
                              <m:r>
                                <a:rPr lang="en-US" altLang="zh-CN" sz="2000" i="1" kern="1200">
                                  <a:solidFill>
                                    <a:schemeClr val="dk1"/>
                                  </a:solidFill>
                                  <a:effectLst/>
                                  <a:latin typeface="Cambria Math" panose="02040503050406030204"/>
                                  <a:ea typeface="+mn-ea"/>
                                  <a:cs typeface="+mn-cs"/>
                                </a:rPr>
                                <m:t>𝑍</m:t>
                              </m:r>
                            </m:oMath>
                          </a14:m>
                          <a:r>
                            <a:rPr lang="zh-CN" altLang="zh-CN" sz="2000" kern="1200" dirty="0">
                              <a:solidFill>
                                <a:schemeClr val="dk1"/>
                              </a:solidFill>
                              <a:effectLst/>
                              <a:latin typeface="Times New Roman" panose="02020603050405020304" pitchFamily="16" charset="0"/>
                              <a:ea typeface="黑体" panose="02010609060101010101" pitchFamily="49" charset="-122"/>
                              <a:cs typeface="Times New Roman" panose="02020603050405020304" pitchFamily="16" charset="0"/>
                            </a:rPr>
                            <a:t>是相关的</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a:tc>
                    <a:tc>
                      <a:txBody>
                        <a:bodyPr/>
                        <a:lstStyle/>
                        <a:p>
                          <a14:m>
                            <m:oMath xmlns:m="http://schemas.openxmlformats.org/officeDocument/2006/math">
                              <m:r>
                                <a:rPr lang="en-US" altLang="zh-CN" sz="2000" i="1" kern="1200" smtClean="0">
                                  <a:solidFill>
                                    <a:schemeClr val="dk1"/>
                                  </a:solidFill>
                                  <a:effectLst/>
                                  <a:latin typeface="Cambria Math" panose="02040503050406030204"/>
                                  <a:ea typeface="+mn-ea"/>
                                  <a:cs typeface="+mn-cs"/>
                                </a:rPr>
                                <m:t>𝑌</m:t>
                              </m:r>
                            </m:oMath>
                          </a14:m>
                          <a:r>
                            <a:rPr lang="zh-CN" altLang="zh-CN" sz="2000" kern="1200" dirty="0">
                              <a:solidFill>
                                <a:schemeClr val="dk1"/>
                              </a:solidFill>
                              <a:effectLst/>
                              <a:latin typeface="Times New Roman" panose="02020603050405020304" pitchFamily="16" charset="0"/>
                              <a:ea typeface="黑体" panose="02010609060101010101" pitchFamily="49" charset="-122"/>
                              <a:cs typeface="Times New Roman" panose="02020603050405020304" pitchFamily="16" charset="0"/>
                            </a:rPr>
                            <a:t>和</a:t>
                          </a:r>
                          <a14:m>
                            <m:oMath xmlns:m="http://schemas.openxmlformats.org/officeDocument/2006/math">
                              <m:r>
                                <a:rPr lang="en-US" altLang="zh-CN" sz="2000" i="1" kern="1200">
                                  <a:solidFill>
                                    <a:schemeClr val="dk1"/>
                                  </a:solidFill>
                                  <a:effectLst/>
                                  <a:latin typeface="Cambria Math" panose="02040503050406030204"/>
                                  <a:ea typeface="+mn-ea"/>
                                  <a:cs typeface="+mn-cs"/>
                                </a:rPr>
                                <m:t>𝑍</m:t>
                              </m:r>
                            </m:oMath>
                          </a14:m>
                          <a:r>
                            <a:rPr lang="zh-CN" altLang="zh-CN" sz="2000" kern="1200" dirty="0">
                              <a:solidFill>
                                <a:schemeClr val="dk1"/>
                              </a:solidFill>
                              <a:effectLst/>
                              <a:latin typeface="Times New Roman" panose="02020603050405020304" pitchFamily="16" charset="0"/>
                              <a:ea typeface="黑体" panose="02010609060101010101" pitchFamily="49" charset="-122"/>
                              <a:cs typeface="Times New Roman" panose="02020603050405020304" pitchFamily="16" charset="0"/>
                            </a:rPr>
                            <a:t>是相关的</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a:tc>
                    <a:tc>
                      <a:txBody>
                        <a:bodyPr/>
                        <a:lstStyle/>
                        <a:p>
                          <a14:m>
                            <m:oMath xmlns:m="http://schemas.openxmlformats.org/officeDocument/2006/math">
                              <m:r>
                                <a:rPr lang="en-US" altLang="zh-CN" sz="2000" i="1" kern="1200" smtClean="0">
                                  <a:solidFill>
                                    <a:schemeClr val="dk1"/>
                                  </a:solidFill>
                                  <a:effectLst/>
                                  <a:latin typeface="Cambria Math" panose="02040503050406030204"/>
                                  <a:ea typeface="+mn-ea"/>
                                  <a:cs typeface="+mn-cs"/>
                                </a:rPr>
                                <m:t>𝑍</m:t>
                              </m:r>
                            </m:oMath>
                          </a14:m>
                          <a:r>
                            <a:rPr lang="zh-CN" altLang="zh-CN" sz="2000" kern="1200" dirty="0">
                              <a:solidFill>
                                <a:schemeClr val="dk1"/>
                              </a:solidFill>
                              <a:effectLst/>
                              <a:latin typeface="Times New Roman" panose="02020603050405020304" pitchFamily="16" charset="0"/>
                              <a:ea typeface="黑体" panose="02010609060101010101" pitchFamily="49" charset="-122"/>
                              <a:cs typeface="Times New Roman" panose="02020603050405020304" pitchFamily="16" charset="0"/>
                            </a:rPr>
                            <a:t>和</a:t>
                          </a:r>
                          <a14:m>
                            <m:oMath xmlns:m="http://schemas.openxmlformats.org/officeDocument/2006/math">
                              <m:r>
                                <a:rPr lang="en-US" altLang="zh-CN" sz="2000" i="1" kern="1200">
                                  <a:solidFill>
                                    <a:schemeClr val="dk1"/>
                                  </a:solidFill>
                                  <a:effectLst/>
                                  <a:latin typeface="Cambria Math" panose="02040503050406030204"/>
                                  <a:ea typeface="+mn-ea"/>
                                  <a:cs typeface="+mn-cs"/>
                                </a:rPr>
                                <m:t>𝑌</m:t>
                              </m:r>
                            </m:oMath>
                          </a14:m>
                          <a:r>
                            <a:rPr lang="zh-CN" altLang="zh-CN" sz="2000" kern="1200" dirty="0">
                              <a:solidFill>
                                <a:schemeClr val="dk1"/>
                              </a:solidFill>
                              <a:effectLst/>
                              <a:latin typeface="Times New Roman" panose="02020603050405020304" pitchFamily="16" charset="0"/>
                              <a:ea typeface="黑体" panose="02010609060101010101" pitchFamily="49" charset="-122"/>
                              <a:cs typeface="Times New Roman" panose="02020603050405020304" pitchFamily="16" charset="0"/>
                            </a:rPr>
                            <a:t>是相关的</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a:tc>
                  </a:tr>
                  <a:tr h="428954">
                    <a:tc>
                      <a:txBody>
                        <a:bodyPr/>
                        <a:lstStyle/>
                        <a:p>
                          <a14:m>
                            <m:oMath xmlns:m="http://schemas.openxmlformats.org/officeDocument/2006/math">
                              <m:r>
                                <a:rPr lang="en-US" altLang="zh-CN" sz="2000" i="1" kern="1200" smtClean="0">
                                  <a:solidFill>
                                    <a:schemeClr val="dk1"/>
                                  </a:solidFill>
                                  <a:effectLst/>
                                  <a:latin typeface="Cambria Math" panose="02040503050406030204"/>
                                  <a:ea typeface="+mn-ea"/>
                                  <a:cs typeface="+mn-cs"/>
                                </a:rPr>
                                <m:t>𝑌</m:t>
                              </m:r>
                            </m:oMath>
                          </a14:m>
                          <a:r>
                            <a:rPr lang="zh-CN" altLang="zh-CN" sz="2000" kern="1200" dirty="0">
                              <a:solidFill>
                                <a:schemeClr val="dk1"/>
                              </a:solidFill>
                              <a:effectLst/>
                              <a:latin typeface="Times New Roman" panose="02020603050405020304" pitchFamily="16" charset="0"/>
                              <a:ea typeface="黑体" panose="02010609060101010101" pitchFamily="49" charset="-122"/>
                              <a:cs typeface="Times New Roman" panose="02020603050405020304" pitchFamily="16" charset="0"/>
                            </a:rPr>
                            <a:t>和</a:t>
                          </a:r>
                          <a14:m>
                            <m:oMath xmlns:m="http://schemas.openxmlformats.org/officeDocument/2006/math">
                              <m:r>
                                <a:rPr lang="en-US" altLang="zh-CN" sz="2000" i="1" kern="1200">
                                  <a:solidFill>
                                    <a:schemeClr val="dk1"/>
                                  </a:solidFill>
                                  <a:effectLst/>
                                  <a:latin typeface="Cambria Math" panose="02040503050406030204"/>
                                  <a:ea typeface="+mn-ea"/>
                                  <a:cs typeface="+mn-cs"/>
                                </a:rPr>
                                <m:t>𝑋</m:t>
                              </m:r>
                            </m:oMath>
                          </a14:m>
                          <a:r>
                            <a:rPr lang="zh-CN" altLang="zh-CN" sz="2000" kern="1200" dirty="0">
                              <a:solidFill>
                                <a:schemeClr val="dk1"/>
                              </a:solidFill>
                              <a:effectLst/>
                              <a:latin typeface="Times New Roman" panose="02020603050405020304" pitchFamily="16" charset="0"/>
                              <a:ea typeface="黑体" panose="02010609060101010101" pitchFamily="49" charset="-122"/>
                              <a:cs typeface="Times New Roman" panose="02020603050405020304" pitchFamily="16" charset="0"/>
                            </a:rPr>
                            <a:t>很有可能是相关的</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a:tc>
                    <a:tc>
                      <a:txBody>
                        <a:bodyPr/>
                        <a:lstStyle/>
                        <a:p>
                          <a14:m>
                            <m:oMath xmlns:m="http://schemas.openxmlformats.org/officeDocument/2006/math">
                              <m:r>
                                <a:rPr lang="en-US" altLang="zh-CN" sz="2000" i="1" kern="1200" smtClean="0">
                                  <a:solidFill>
                                    <a:schemeClr val="dk1"/>
                                  </a:solidFill>
                                  <a:effectLst/>
                                  <a:latin typeface="Cambria Math" panose="02040503050406030204"/>
                                  <a:ea typeface="+mn-ea"/>
                                  <a:cs typeface="+mn-cs"/>
                                </a:rPr>
                                <m:t>𝑌</m:t>
                              </m:r>
                            </m:oMath>
                          </a14:m>
                          <a:r>
                            <a:rPr lang="zh-CN" altLang="zh-CN" sz="2000" kern="1200" dirty="0">
                              <a:solidFill>
                                <a:schemeClr val="dk1"/>
                              </a:solidFill>
                              <a:effectLst/>
                              <a:latin typeface="Times New Roman" panose="02020603050405020304" pitchFamily="16" charset="0"/>
                              <a:ea typeface="黑体" panose="02010609060101010101" pitchFamily="49" charset="-122"/>
                              <a:cs typeface="Times New Roman" panose="02020603050405020304" pitchFamily="16" charset="0"/>
                            </a:rPr>
                            <a:t>和</a:t>
                          </a:r>
                          <a14:m>
                            <m:oMath xmlns:m="http://schemas.openxmlformats.org/officeDocument/2006/math">
                              <m:r>
                                <a:rPr lang="en-US" altLang="zh-CN" sz="2000" i="1" kern="1200">
                                  <a:solidFill>
                                    <a:schemeClr val="dk1"/>
                                  </a:solidFill>
                                  <a:effectLst/>
                                  <a:latin typeface="Cambria Math" panose="02040503050406030204"/>
                                  <a:ea typeface="+mn-ea"/>
                                  <a:cs typeface="+mn-cs"/>
                                </a:rPr>
                                <m:t>𝑋</m:t>
                              </m:r>
                            </m:oMath>
                          </a14:m>
                          <a:r>
                            <a:rPr lang="zh-CN" altLang="zh-CN" sz="2000" kern="1200" dirty="0">
                              <a:solidFill>
                                <a:schemeClr val="dk1"/>
                              </a:solidFill>
                              <a:effectLst/>
                              <a:latin typeface="Times New Roman" panose="02020603050405020304" pitchFamily="16" charset="0"/>
                              <a:ea typeface="黑体" panose="02010609060101010101" pitchFamily="49" charset="-122"/>
                              <a:cs typeface="Times New Roman" panose="02020603050405020304" pitchFamily="16" charset="0"/>
                            </a:rPr>
                            <a:t>很有可能是相关的</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a:tc>
                    <a:tc>
                      <a:txBody>
                        <a:bodyPr/>
                        <a:lstStyle/>
                        <a:p>
                          <a14:m>
                            <m:oMath xmlns:m="http://schemas.openxmlformats.org/officeDocument/2006/math">
                              <m:r>
                                <a:rPr lang="en-US" altLang="zh-CN" sz="2000" i="1" kern="1200" smtClean="0">
                                  <a:solidFill>
                                    <a:schemeClr val="dk1"/>
                                  </a:solidFill>
                                  <a:effectLst/>
                                  <a:latin typeface="Cambria Math" panose="02040503050406030204"/>
                                  <a:ea typeface="+mn-ea"/>
                                  <a:cs typeface="+mn-cs"/>
                                </a:rPr>
                                <m:t>𝑌</m:t>
                              </m:r>
                            </m:oMath>
                          </a14:m>
                          <a:r>
                            <a:rPr lang="zh-CN" altLang="zh-CN" sz="2000" kern="1200" dirty="0">
                              <a:solidFill>
                                <a:schemeClr val="dk1"/>
                              </a:solidFill>
                              <a:effectLst/>
                              <a:latin typeface="Times New Roman" panose="02020603050405020304" pitchFamily="16" charset="0"/>
                              <a:ea typeface="黑体" panose="02010609060101010101" pitchFamily="49" charset="-122"/>
                              <a:cs typeface="Times New Roman" panose="02020603050405020304" pitchFamily="16" charset="0"/>
                            </a:rPr>
                            <a:t>和</a:t>
                          </a:r>
                          <a14:m>
                            <m:oMath xmlns:m="http://schemas.openxmlformats.org/officeDocument/2006/math">
                              <m:r>
                                <a:rPr lang="en-US" altLang="zh-CN" sz="2000" i="1" kern="1200">
                                  <a:solidFill>
                                    <a:schemeClr val="dk1"/>
                                  </a:solidFill>
                                  <a:effectLst/>
                                  <a:latin typeface="Cambria Math" panose="02040503050406030204"/>
                                  <a:ea typeface="+mn-ea"/>
                                  <a:cs typeface="+mn-cs"/>
                                </a:rPr>
                                <m:t>𝑋</m:t>
                              </m:r>
                            </m:oMath>
                          </a14:m>
                          <a:r>
                            <a:rPr lang="zh-CN" altLang="zh-CN" sz="2000" kern="1200" dirty="0">
                              <a:solidFill>
                                <a:schemeClr val="dk1"/>
                              </a:solidFill>
                              <a:effectLst/>
                              <a:latin typeface="Times New Roman" panose="02020603050405020304" pitchFamily="16" charset="0"/>
                              <a:ea typeface="黑体" panose="02010609060101010101" pitchFamily="49" charset="-122"/>
                              <a:cs typeface="Times New Roman" panose="02020603050405020304" pitchFamily="16" charset="0"/>
                            </a:rPr>
                            <a:t>是相互独立的</a:t>
                          </a:r>
                          <a:endParaRPr lang="zh-CN" altLang="en-US" sz="3200" dirty="0">
                            <a:latin typeface="Times New Roman" panose="02020603050405020304" pitchFamily="16" charset="0"/>
                            <a:ea typeface="黑体" panose="02010609060101010101" pitchFamily="49" charset="-122"/>
                            <a:cs typeface="Times New Roman" panose="02020603050405020304" pitchFamily="16" charset="0"/>
                          </a:endParaRPr>
                        </a:p>
                      </a:txBody>
                      <a:tcPr/>
                    </a:tc>
                  </a:tr>
                  <a:tr h="428954">
                    <a:tc>
                      <a:txBody>
                        <a:bodyPr/>
                        <a:lstStyle/>
                        <a:p>
                          <a:r>
                            <a:rPr lang="zh-CN" altLang="zh-CN" sz="2000" b="1" kern="1200" dirty="0">
                              <a:solidFill>
                                <a:srgbClr val="FF0000"/>
                              </a:solidFill>
                              <a:effectLst/>
                              <a:latin typeface="Times New Roman" panose="02020603050405020304" pitchFamily="16" charset="0"/>
                              <a:ea typeface="黑体" panose="02010609060101010101" pitchFamily="49" charset="-122"/>
                              <a:cs typeface="Times New Roman" panose="02020603050405020304" pitchFamily="16" charset="0"/>
                            </a:rPr>
                            <a:t>给定</a:t>
                          </a:r>
                          <a14:m>
                            <m:oMath xmlns:m="http://schemas.openxmlformats.org/officeDocument/2006/math">
                              <m:r>
                                <a:rPr lang="en-US" altLang="zh-CN" sz="2000" b="1" i="1" kern="1200">
                                  <a:solidFill>
                                    <a:srgbClr val="FF0000"/>
                                  </a:solidFill>
                                  <a:effectLst/>
                                  <a:latin typeface="Cambria Math" panose="02040503050406030204"/>
                                  <a:ea typeface="+mn-ea"/>
                                  <a:cs typeface="+mn-cs"/>
                                </a:rPr>
                                <m:t>𝒁</m:t>
                              </m:r>
                            </m:oMath>
                          </a14:m>
                          <a:r>
                            <a:rPr lang="zh-CN" altLang="zh-CN" sz="2000" b="1" kern="1200" dirty="0">
                              <a:solidFill>
                                <a:srgbClr val="FF0000"/>
                              </a:solidFill>
                              <a:effectLst/>
                              <a:latin typeface="Times New Roman" panose="02020603050405020304" pitchFamily="16" charset="0"/>
                              <a:ea typeface="黑体" panose="02010609060101010101" pitchFamily="49" charset="-122"/>
                              <a:cs typeface="Times New Roman" panose="02020603050405020304" pitchFamily="16" charset="0"/>
                            </a:rPr>
                            <a:t>时，</a:t>
                          </a:r>
                          <a14:m>
                            <m:oMath xmlns:m="http://schemas.openxmlformats.org/officeDocument/2006/math">
                              <m:r>
                                <a:rPr lang="en-US" altLang="zh-CN" sz="2000" b="1" i="1" kern="1200">
                                  <a:solidFill>
                                    <a:srgbClr val="FF0000"/>
                                  </a:solidFill>
                                  <a:effectLst/>
                                  <a:latin typeface="Cambria Math" panose="02040503050406030204"/>
                                  <a:ea typeface="+mn-ea"/>
                                  <a:cs typeface="+mn-cs"/>
                                </a:rPr>
                                <m:t>𝒀</m:t>
                              </m:r>
                            </m:oMath>
                          </a14:m>
                          <a:r>
                            <a:rPr lang="zh-CN" altLang="zh-CN" sz="2000" b="1" kern="1200" dirty="0">
                              <a:solidFill>
                                <a:srgbClr val="FF0000"/>
                              </a:solidFill>
                              <a:effectLst/>
                              <a:latin typeface="Times New Roman" panose="02020603050405020304" pitchFamily="16" charset="0"/>
                              <a:ea typeface="黑体" panose="02010609060101010101" pitchFamily="49" charset="-122"/>
                              <a:cs typeface="Times New Roman" panose="02020603050405020304" pitchFamily="16" charset="0"/>
                            </a:rPr>
                            <a:t>和</a:t>
                          </a:r>
                          <a14:m>
                            <m:oMath xmlns:m="http://schemas.openxmlformats.org/officeDocument/2006/math">
                              <m:r>
                                <a:rPr lang="en-US" altLang="zh-CN" sz="2000" b="1" i="1" kern="1200">
                                  <a:solidFill>
                                    <a:srgbClr val="FF0000"/>
                                  </a:solidFill>
                                  <a:effectLst/>
                                  <a:latin typeface="Cambria Math" panose="02040503050406030204"/>
                                  <a:ea typeface="+mn-ea"/>
                                  <a:cs typeface="+mn-cs"/>
                                </a:rPr>
                                <m:t>𝑿</m:t>
                              </m:r>
                            </m:oMath>
                          </a14:m>
                          <a:r>
                            <a:rPr lang="zh-CN" altLang="zh-CN" sz="2000" b="1" kern="1200" dirty="0">
                              <a:solidFill>
                                <a:srgbClr val="FF0000"/>
                              </a:solidFill>
                              <a:effectLst/>
                              <a:latin typeface="Times New Roman" panose="02020603050405020304" pitchFamily="16" charset="0"/>
                              <a:ea typeface="黑体" panose="02010609060101010101" pitchFamily="49" charset="-122"/>
                              <a:cs typeface="Times New Roman" panose="02020603050405020304" pitchFamily="16" charset="0"/>
                            </a:rPr>
                            <a:t>是条件独立的</a:t>
                          </a:r>
                          <a:endParaRPr lang="zh-CN" altLang="en-US" sz="3200" b="1"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endParaRPr>
                        </a:p>
                      </a:txBody>
                      <a:tcPr/>
                    </a:tc>
                    <a:tc>
                      <a:txBody>
                        <a:bodyPr/>
                        <a:lstStyle/>
                        <a:p>
                          <a:r>
                            <a:rPr lang="zh-CN" altLang="zh-CN" sz="2000" b="1" kern="1200" dirty="0">
                              <a:solidFill>
                                <a:srgbClr val="FF0000"/>
                              </a:solidFill>
                              <a:effectLst/>
                              <a:latin typeface="Times New Roman" panose="02020603050405020304" pitchFamily="16" charset="0"/>
                              <a:ea typeface="黑体" panose="02010609060101010101" pitchFamily="49" charset="-122"/>
                              <a:cs typeface="Times New Roman" panose="02020603050405020304" pitchFamily="16" charset="0"/>
                            </a:rPr>
                            <a:t>给定</a:t>
                          </a:r>
                          <a14:m>
                            <m:oMath xmlns:m="http://schemas.openxmlformats.org/officeDocument/2006/math">
                              <m:r>
                                <a:rPr lang="en-US" altLang="zh-CN" sz="2000" b="1" i="1" kern="1200">
                                  <a:solidFill>
                                    <a:srgbClr val="FF0000"/>
                                  </a:solidFill>
                                  <a:effectLst/>
                                  <a:latin typeface="Cambria Math" panose="02040503050406030204"/>
                                  <a:ea typeface="+mn-ea"/>
                                  <a:cs typeface="+mn-cs"/>
                                </a:rPr>
                                <m:t>𝒁</m:t>
                              </m:r>
                            </m:oMath>
                          </a14:m>
                          <a:r>
                            <a:rPr lang="zh-CN" altLang="zh-CN" sz="2000" b="1" kern="1200" dirty="0">
                              <a:solidFill>
                                <a:srgbClr val="FF0000"/>
                              </a:solidFill>
                              <a:effectLst/>
                              <a:latin typeface="Times New Roman" panose="02020603050405020304" pitchFamily="16" charset="0"/>
                              <a:ea typeface="黑体" panose="02010609060101010101" pitchFamily="49" charset="-122"/>
                              <a:cs typeface="Times New Roman" panose="02020603050405020304" pitchFamily="16" charset="0"/>
                            </a:rPr>
                            <a:t>时，</a:t>
                          </a:r>
                          <a14:m>
                            <m:oMath xmlns:m="http://schemas.openxmlformats.org/officeDocument/2006/math">
                              <m:r>
                                <a:rPr lang="en-US" altLang="zh-CN" sz="2000" b="1" i="1" kern="1200">
                                  <a:solidFill>
                                    <a:srgbClr val="FF0000"/>
                                  </a:solidFill>
                                  <a:effectLst/>
                                  <a:latin typeface="Cambria Math" panose="02040503050406030204"/>
                                  <a:ea typeface="+mn-ea"/>
                                  <a:cs typeface="+mn-cs"/>
                                </a:rPr>
                                <m:t>𝒀</m:t>
                              </m:r>
                            </m:oMath>
                          </a14:m>
                          <a:r>
                            <a:rPr lang="zh-CN" altLang="zh-CN" sz="2000" b="1" kern="1200" dirty="0">
                              <a:solidFill>
                                <a:srgbClr val="FF0000"/>
                              </a:solidFill>
                              <a:effectLst/>
                              <a:latin typeface="Times New Roman" panose="02020603050405020304" pitchFamily="16" charset="0"/>
                              <a:ea typeface="黑体" panose="02010609060101010101" pitchFamily="49" charset="-122"/>
                              <a:cs typeface="Times New Roman" panose="02020603050405020304" pitchFamily="16" charset="0"/>
                            </a:rPr>
                            <a:t>和</a:t>
                          </a:r>
                          <a14:m>
                            <m:oMath xmlns:m="http://schemas.openxmlformats.org/officeDocument/2006/math">
                              <m:r>
                                <a:rPr lang="en-US" altLang="zh-CN" sz="2000" b="1" i="1" kern="1200">
                                  <a:solidFill>
                                    <a:srgbClr val="FF0000"/>
                                  </a:solidFill>
                                  <a:effectLst/>
                                  <a:latin typeface="Cambria Math" panose="02040503050406030204"/>
                                  <a:ea typeface="+mn-ea"/>
                                  <a:cs typeface="+mn-cs"/>
                                </a:rPr>
                                <m:t>𝑿</m:t>
                              </m:r>
                            </m:oMath>
                          </a14:m>
                          <a:r>
                            <a:rPr lang="zh-CN" altLang="zh-CN" sz="2000" b="1" kern="1200" dirty="0">
                              <a:solidFill>
                                <a:srgbClr val="FF0000"/>
                              </a:solidFill>
                              <a:effectLst/>
                              <a:latin typeface="Times New Roman" panose="02020603050405020304" pitchFamily="16" charset="0"/>
                              <a:ea typeface="黑体" panose="02010609060101010101" pitchFamily="49" charset="-122"/>
                              <a:cs typeface="Times New Roman" panose="02020603050405020304" pitchFamily="16" charset="0"/>
                            </a:rPr>
                            <a:t>是条件独立的</a:t>
                          </a:r>
                          <a:endParaRPr lang="zh-CN" altLang="en-US" sz="3200" b="1"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endParaRPr>
                        </a:p>
                      </a:txBody>
                      <a:tcPr/>
                    </a:tc>
                    <a:tc>
                      <a:txBody>
                        <a:bodyPr/>
                        <a:lstStyle/>
                        <a:p>
                          <a:r>
                            <a:rPr lang="zh-CN" altLang="zh-CN" sz="2000" b="1" kern="1200" dirty="0">
                              <a:solidFill>
                                <a:srgbClr val="FF0000"/>
                              </a:solidFill>
                              <a:effectLst/>
                              <a:latin typeface="Times New Roman" panose="02020603050405020304" pitchFamily="16" charset="0"/>
                              <a:ea typeface="黑体" panose="02010609060101010101" pitchFamily="49" charset="-122"/>
                              <a:cs typeface="Times New Roman" panose="02020603050405020304" pitchFamily="16" charset="0"/>
                            </a:rPr>
                            <a:t>给定</a:t>
                          </a:r>
                          <a14:m>
                            <m:oMath xmlns:m="http://schemas.openxmlformats.org/officeDocument/2006/math">
                              <m:r>
                                <a:rPr lang="en-US" altLang="zh-CN" sz="2000" b="1" i="1" kern="1200">
                                  <a:solidFill>
                                    <a:srgbClr val="FF0000"/>
                                  </a:solidFill>
                                  <a:effectLst/>
                                  <a:latin typeface="Cambria Math" panose="02040503050406030204"/>
                                  <a:ea typeface="+mn-ea"/>
                                  <a:cs typeface="+mn-cs"/>
                                </a:rPr>
                                <m:t>𝒁</m:t>
                              </m:r>
                            </m:oMath>
                          </a14:m>
                          <a:r>
                            <a:rPr lang="zh-CN" altLang="zh-CN" sz="2000" b="1" kern="1200" dirty="0">
                              <a:solidFill>
                                <a:srgbClr val="FF0000"/>
                              </a:solidFill>
                              <a:effectLst/>
                              <a:latin typeface="Times New Roman" panose="02020603050405020304" pitchFamily="16" charset="0"/>
                              <a:ea typeface="黑体" panose="02010609060101010101" pitchFamily="49" charset="-122"/>
                              <a:cs typeface="Times New Roman" panose="02020603050405020304" pitchFamily="16" charset="0"/>
                            </a:rPr>
                            <a:t>时，</a:t>
                          </a:r>
                          <a14:m>
                            <m:oMath xmlns:m="http://schemas.openxmlformats.org/officeDocument/2006/math">
                              <m:r>
                                <a:rPr lang="en-US" altLang="zh-CN" sz="2000" b="1" i="1" kern="1200">
                                  <a:solidFill>
                                    <a:srgbClr val="FF0000"/>
                                  </a:solidFill>
                                  <a:effectLst/>
                                  <a:latin typeface="Cambria Math" panose="02040503050406030204"/>
                                  <a:ea typeface="+mn-ea"/>
                                  <a:cs typeface="+mn-cs"/>
                                </a:rPr>
                                <m:t>𝒀</m:t>
                              </m:r>
                            </m:oMath>
                          </a14:m>
                          <a:r>
                            <a:rPr lang="zh-CN" altLang="zh-CN" sz="2000" b="1" kern="1200" dirty="0">
                              <a:solidFill>
                                <a:srgbClr val="FF0000"/>
                              </a:solidFill>
                              <a:effectLst/>
                              <a:latin typeface="Times New Roman" panose="02020603050405020304" pitchFamily="16" charset="0"/>
                              <a:ea typeface="黑体" panose="02010609060101010101" pitchFamily="49" charset="-122"/>
                              <a:cs typeface="Times New Roman" panose="02020603050405020304" pitchFamily="16" charset="0"/>
                            </a:rPr>
                            <a:t>和</a:t>
                          </a:r>
                          <a14:m>
                            <m:oMath xmlns:m="http://schemas.openxmlformats.org/officeDocument/2006/math">
                              <m:r>
                                <a:rPr lang="en-US" altLang="zh-CN" sz="2000" b="1" i="1" kern="1200">
                                  <a:solidFill>
                                    <a:srgbClr val="FF0000"/>
                                  </a:solidFill>
                                  <a:effectLst/>
                                  <a:latin typeface="Cambria Math" panose="02040503050406030204"/>
                                  <a:ea typeface="+mn-ea"/>
                                  <a:cs typeface="+mn-cs"/>
                                </a:rPr>
                                <m:t>𝑿</m:t>
                              </m:r>
                            </m:oMath>
                          </a14:m>
                          <a:r>
                            <a:rPr lang="zh-CN" altLang="zh-CN" sz="2000" b="1" kern="1200" dirty="0">
                              <a:solidFill>
                                <a:srgbClr val="FF0000"/>
                              </a:solidFill>
                              <a:effectLst/>
                              <a:latin typeface="Times New Roman" panose="02020603050405020304" pitchFamily="16" charset="0"/>
                              <a:ea typeface="黑体" panose="02010609060101010101" pitchFamily="49" charset="-122"/>
                              <a:cs typeface="Times New Roman" panose="02020603050405020304" pitchFamily="16" charset="0"/>
                            </a:rPr>
                            <a:t>是相关的</a:t>
                          </a:r>
                          <a:endParaRPr lang="zh-CN" altLang="en-US" sz="3200" b="1" dirty="0">
                            <a:solidFill>
                              <a:srgbClr val="FF0000"/>
                            </a:solidFill>
                            <a:latin typeface="Times New Roman" panose="02020603050405020304" pitchFamily="16" charset="0"/>
                            <a:ea typeface="黑体" panose="02010609060101010101" pitchFamily="49" charset="-122"/>
                            <a:cs typeface="Times New Roman" panose="02020603050405020304" pitchFamily="16" charset="0"/>
                          </a:endParaRPr>
                        </a:p>
                      </a:txBody>
                      <a:tcPr/>
                    </a:tc>
                  </a:tr>
                </a:tbl>
              </a:graphicData>
            </a:graphic>
          </p:graphicFrame>
        </mc:Choice>
        <mc:Fallback xmlns="">
          <p:graphicFrame>
            <p:nvGraphicFramePr>
              <p:cNvPr id="60" name="表格 59"/>
              <p:cNvGraphicFramePr>
                <a:graphicFrameLocks noGrp="1"/>
              </p:cNvGraphicFramePr>
              <p:nvPr/>
            </p:nvGraphicFramePr>
            <p:xfrm>
              <a:off x="726232" y="1101012"/>
              <a:ext cx="10739535" cy="4832476"/>
            </p:xfrm>
            <a:graphic>
              <a:graphicData uri="http://schemas.openxmlformats.org/drawingml/2006/table">
                <a:tbl>
                  <a:tblPr firstRow="1" bandRow="1">
                    <a:tableStyleId>{5C22544A-7EE6-4342-B048-85BDC9FD1C3A}</a:tableStyleId>
                  </a:tblPr>
                  <a:tblGrid>
                    <a:gridCol w="3579845"/>
                    <a:gridCol w="3579845"/>
                    <a:gridCol w="3579845"/>
                  </a:tblGrid>
                  <a:tr h="740387">
                    <a:tc>
                      <a:txBody>
                        <a:bodyPr/>
                        <a:lstStyle/>
                        <a:p>
                          <a:pPr algn="ct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链结构</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(chain)</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txBody>
                      <a:tcPr/>
                    </a:tc>
                    <a:tc>
                      <a:txBody>
                        <a:bodyPr/>
                        <a:lstStyle/>
                        <a:p>
                          <a:pPr algn="ct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分连结构</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(fork)</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txBody>
                      <a:tcPr/>
                    </a:tc>
                    <a:tc>
                      <a:txBody>
                        <a:bodyPr/>
                        <a:lstStyle/>
                        <a:p>
                          <a:pPr algn="ctr"/>
                          <a:r>
                            <a:rPr lang="zh-CN" altLang="en-US" sz="2800" dirty="0">
                              <a:latin typeface="Times New Roman" panose="02020603050405020304" pitchFamily="16" charset="0"/>
                              <a:ea typeface="黑体" panose="02010609060101010101" pitchFamily="49" charset="-122"/>
                              <a:cs typeface="Times New Roman" panose="02020603050405020304" pitchFamily="16" charset="0"/>
                            </a:rPr>
                            <a:t>汇连（或碰撞）结构</a:t>
                          </a:r>
                          <a:r>
                            <a:rPr lang="en-US" altLang="zh-CN" sz="2800" dirty="0">
                              <a:latin typeface="Times New Roman" panose="02020603050405020304" pitchFamily="16" charset="0"/>
                              <a:ea typeface="黑体" panose="02010609060101010101" pitchFamily="49" charset="-122"/>
                              <a:cs typeface="Times New Roman" panose="02020603050405020304" pitchFamily="16" charset="0"/>
                            </a:rPr>
                            <a:t>(collider)</a:t>
                          </a:r>
                          <a:endParaRPr lang="zh-CN" altLang="en-US" sz="2800" dirty="0">
                            <a:latin typeface="Times New Roman" panose="02020603050405020304" pitchFamily="16" charset="0"/>
                            <a:ea typeface="黑体" panose="02010609060101010101" pitchFamily="49" charset="-122"/>
                            <a:cs typeface="Times New Roman" panose="02020603050405020304" pitchFamily="16" charset="0"/>
                          </a:endParaRPr>
                        </a:p>
                      </a:txBody>
                      <a:tcPr/>
                    </a:tc>
                  </a:tr>
                  <a:tr h="2171780">
                    <a:tc>
                      <a:txBody>
                        <a:bodyPr/>
                        <a:lstStyle/>
                        <a:p>
                          <a:endParaRPr lang="zh-CN" altLang="en-US" dirty="0">
                            <a:latin typeface="Times New Roman" panose="02020603050405020304" pitchFamily="16" charset="0"/>
                            <a:ea typeface="黑体" panose="02010609060101010101" pitchFamily="49" charset="-122"/>
                            <a:cs typeface="Times New Roman" panose="02020603050405020304" pitchFamily="16" charset="0"/>
                          </a:endParaRPr>
                        </a:p>
                      </a:txBody>
                      <a:tcPr/>
                    </a:tc>
                    <a:tc>
                      <a:txBody>
                        <a:bodyPr/>
                        <a:lstStyle/>
                        <a:p>
                          <a:endParaRPr lang="zh-CN" altLang="en-US">
                            <a:latin typeface="Times New Roman" panose="02020603050405020304" pitchFamily="16" charset="0"/>
                            <a:ea typeface="黑体" panose="02010609060101010101" pitchFamily="49" charset="-122"/>
                            <a:cs typeface="Times New Roman" panose="02020603050405020304" pitchFamily="16" charset="0"/>
                          </a:endParaRPr>
                        </a:p>
                      </a:txBody>
                      <a:tcPr/>
                    </a:tc>
                    <a:tc>
                      <a:txBody>
                        <a:bodyPr/>
                        <a:lstStyle/>
                        <a:p>
                          <a:endParaRPr lang="zh-CN" altLang="en-US">
                            <a:latin typeface="Times New Roman" panose="02020603050405020304" pitchFamily="16" charset="0"/>
                            <a:ea typeface="黑体" panose="02010609060101010101" pitchFamily="49" charset="-122"/>
                            <a:cs typeface="Times New Roman" panose="02020603050405020304" pitchFamily="16" charset="0"/>
                          </a:endParaRPr>
                        </a:p>
                      </a:txBody>
                      <a:tcPr/>
                    </a:tc>
                  </a:tr>
                  <a:tr h="429260">
                    <a:tc>
                      <a:txBody>
                        <a:bodyPr/>
                        <a:lstStyle/>
                        <a:p>
                          <a:endParaRPr lang="zh-CN"/>
                        </a:p>
                      </a:txBody>
                      <a:tcPr>
                        <a:blipFill>
                          <a:blip r:embed="rId1"/>
                        </a:blipFill>
                      </a:tcPr>
                    </a:tc>
                    <a:tc>
                      <a:txBody>
                        <a:bodyPr/>
                        <a:lstStyle/>
                        <a:p>
                          <a:endParaRPr lang="zh-CN"/>
                        </a:p>
                      </a:txBody>
                      <a:tcPr>
                        <a:blipFill>
                          <a:blip r:embed="rId1"/>
                        </a:blipFill>
                      </a:tcPr>
                    </a:tc>
                    <a:tc>
                      <a:txBody>
                        <a:bodyPr/>
                        <a:lstStyle/>
                        <a:p>
                          <a:endParaRPr lang="zh-CN"/>
                        </a:p>
                      </a:txBody>
                      <a:tcPr>
                        <a:blipFill>
                          <a:blip r:embed="rId1"/>
                        </a:blipFill>
                      </a:tcPr>
                    </a:tc>
                  </a:tr>
                  <a:tr h="428625">
                    <a:tc>
                      <a:txBody>
                        <a:bodyPr/>
                        <a:lstStyle/>
                        <a:p>
                          <a:endParaRPr lang="zh-CN"/>
                        </a:p>
                      </a:txBody>
                      <a:tcPr>
                        <a:blipFill>
                          <a:blip r:embed="rId1"/>
                        </a:blipFill>
                      </a:tcPr>
                    </a:tc>
                    <a:tc>
                      <a:txBody>
                        <a:bodyPr/>
                        <a:lstStyle/>
                        <a:p>
                          <a:endParaRPr lang="zh-CN"/>
                        </a:p>
                      </a:txBody>
                      <a:tcPr>
                        <a:blipFill>
                          <a:blip r:embed="rId1"/>
                        </a:blipFill>
                      </a:tcPr>
                    </a:tc>
                    <a:tc>
                      <a:txBody>
                        <a:bodyPr/>
                        <a:lstStyle/>
                        <a:p>
                          <a:endParaRPr lang="zh-CN"/>
                        </a:p>
                      </a:txBody>
                      <a:tcPr>
                        <a:blipFill>
                          <a:blip r:embed="rId1"/>
                        </a:blipFill>
                      </a:tcPr>
                    </a:tc>
                  </a:tr>
                  <a:tr h="429260">
                    <a:tc>
                      <a:txBody>
                        <a:bodyPr/>
                        <a:lstStyle/>
                        <a:p>
                          <a:endParaRPr lang="zh-CN"/>
                        </a:p>
                      </a:txBody>
                      <a:tcPr>
                        <a:blipFill>
                          <a:blip r:embed="rId1"/>
                        </a:blipFill>
                      </a:tcPr>
                    </a:tc>
                    <a:tc>
                      <a:txBody>
                        <a:bodyPr/>
                        <a:lstStyle/>
                        <a:p>
                          <a:endParaRPr lang="zh-CN"/>
                        </a:p>
                      </a:txBody>
                      <a:tcPr>
                        <a:blipFill>
                          <a:blip r:embed="rId1"/>
                        </a:blipFill>
                      </a:tcPr>
                    </a:tc>
                    <a:tc>
                      <a:txBody>
                        <a:bodyPr/>
                        <a:lstStyle/>
                        <a:p>
                          <a:endParaRPr lang="zh-CN"/>
                        </a:p>
                      </a:txBody>
                      <a:tcPr>
                        <a:blipFill>
                          <a:blip r:embed="rId1"/>
                        </a:blipFill>
                      </a:tcPr>
                    </a:tc>
                  </a:tr>
                  <a:tr h="428625">
                    <a:tc>
                      <a:txBody>
                        <a:bodyPr/>
                        <a:lstStyle/>
                        <a:p>
                          <a:endParaRPr lang="zh-CN"/>
                        </a:p>
                      </a:txBody>
                      <a:tcPr>
                        <a:blipFill>
                          <a:blip r:embed="rId1"/>
                        </a:blipFill>
                      </a:tcPr>
                    </a:tc>
                    <a:tc>
                      <a:txBody>
                        <a:bodyPr/>
                        <a:lstStyle/>
                        <a:p>
                          <a:endParaRPr lang="zh-CN"/>
                        </a:p>
                      </a:txBody>
                      <a:tcPr>
                        <a:blipFill>
                          <a:blip r:embed="rId1"/>
                        </a:blipFill>
                      </a:tcPr>
                    </a:tc>
                    <a:tc>
                      <a:txBody>
                        <a:bodyPr/>
                        <a:lstStyle/>
                        <a:p>
                          <a:endParaRPr lang="zh-CN"/>
                        </a:p>
                      </a:txBody>
                      <a:tcPr>
                        <a:blipFill>
                          <a:blip r:embed="rId1"/>
                        </a:blipFill>
                      </a:tcPr>
                    </a:tc>
                  </a:tr>
                </a:tbl>
              </a:graphicData>
            </a:graphic>
          </p:graphicFrame>
        </mc:Fallback>
      </mc:AlternateContent>
      <p:pic>
        <p:nvPicPr>
          <p:cNvPr id="61" name="图片 60"/>
          <p:cNvPicPr>
            <a:picLocks noChangeAspect="1"/>
          </p:cNvPicPr>
          <p:nvPr/>
        </p:nvPicPr>
        <p:blipFill>
          <a:blip r:embed="rId2"/>
          <a:stretch>
            <a:fillRect/>
          </a:stretch>
        </p:blipFill>
        <p:spPr>
          <a:xfrm>
            <a:off x="1690833" y="2237333"/>
            <a:ext cx="1117254" cy="1768413"/>
          </a:xfrm>
          <a:prstGeom prst="rect">
            <a:avLst/>
          </a:prstGeom>
        </p:spPr>
      </p:pic>
      <p:pic>
        <p:nvPicPr>
          <p:cNvPr id="62" name="图片 61"/>
          <p:cNvPicPr>
            <a:picLocks noChangeAspect="1"/>
          </p:cNvPicPr>
          <p:nvPr/>
        </p:nvPicPr>
        <p:blipFill>
          <a:blip r:embed="rId3"/>
          <a:stretch>
            <a:fillRect/>
          </a:stretch>
        </p:blipFill>
        <p:spPr>
          <a:xfrm>
            <a:off x="5545939" y="2190512"/>
            <a:ext cx="1323503" cy="1781446"/>
          </a:xfrm>
          <a:prstGeom prst="rect">
            <a:avLst/>
          </a:prstGeom>
        </p:spPr>
      </p:pic>
      <p:pic>
        <p:nvPicPr>
          <p:cNvPr id="63" name="图片 62"/>
          <p:cNvPicPr>
            <a:picLocks noChangeAspect="1"/>
          </p:cNvPicPr>
          <p:nvPr/>
        </p:nvPicPr>
        <p:blipFill>
          <a:blip r:embed="rId4"/>
          <a:stretch>
            <a:fillRect/>
          </a:stretch>
        </p:blipFill>
        <p:spPr>
          <a:xfrm>
            <a:off x="9002567" y="2224300"/>
            <a:ext cx="1375399" cy="1747658"/>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因果推理：𝐷</a:t>
            </a:r>
            <a:r>
              <a:rPr lang="en-US" altLang="zh-CN" dirty="0"/>
              <a:t>-</a:t>
            </a:r>
            <a:r>
              <a:rPr lang="zh-CN" altLang="en-US" dirty="0"/>
              <a:t>分离</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14:m>
                  <m:oMath xmlns:m="http://schemas.openxmlformats.org/officeDocument/2006/math">
                    <m:r>
                      <a:rPr lang="en-US" altLang="zh-CN" i="1" smtClean="0">
                        <a:solidFill>
                          <a:srgbClr val="FF0000"/>
                        </a:solidFill>
                        <a:latin typeface="Cambria Math" panose="02040503050406030204"/>
                      </a:rPr>
                      <m:t>𝑫</m:t>
                    </m:r>
                  </m:oMath>
                </a14:m>
                <a:r>
                  <a:rPr lang="en-US" altLang="zh-CN" dirty="0">
                    <a:solidFill>
                      <a:srgbClr val="FF0000"/>
                    </a:solidFill>
                    <a:latin typeface="Times New Roman" panose="02020603050405020304" pitchFamily="16" charset="0"/>
                    <a:cs typeface="Times New Roman" panose="02020603050405020304" pitchFamily="16" charset="0"/>
                  </a:rPr>
                  <a:t>-</a:t>
                </a:r>
                <a:r>
                  <a:rPr lang="zh-CN" altLang="zh-CN" dirty="0">
                    <a:solidFill>
                      <a:srgbClr val="FF0000"/>
                    </a:solidFill>
                    <a:latin typeface="Times New Roman" panose="02020603050405020304" pitchFamily="16" charset="0"/>
                    <a:cs typeface="Times New Roman" panose="02020603050405020304" pitchFamily="16" charset="0"/>
                  </a:rPr>
                  <a:t>分离</a:t>
                </a:r>
                <a:r>
                  <a:rPr lang="zh-CN" altLang="en-US" dirty="0">
                    <a:latin typeface="Times New Roman" panose="02020603050405020304" pitchFamily="16" charset="0"/>
                    <a:cs typeface="Times New Roman" panose="02020603050405020304" pitchFamily="16" charset="0"/>
                  </a:rPr>
                  <a:t>：对于一个</a:t>
                </a:r>
                <a:r>
                  <a:rPr lang="en-US" altLang="zh-CN" dirty="0">
                    <a:latin typeface="Times New Roman" panose="02020603050405020304" pitchFamily="16" charset="0"/>
                    <a:cs typeface="Times New Roman" panose="02020603050405020304" pitchFamily="16" charset="0"/>
                  </a:rPr>
                  <a:t>DAG</a:t>
                </a:r>
                <a:r>
                  <a:rPr lang="zh-CN" altLang="en-US" dirty="0">
                    <a:latin typeface="Times New Roman" panose="02020603050405020304" pitchFamily="16" charset="0"/>
                    <a:cs typeface="Times New Roman" panose="02020603050405020304" pitchFamily="16" charset="0"/>
                  </a:rPr>
                  <a:t>图，如果</a:t>
                </a:r>
                <a14:m>
                  <m:oMath xmlns:m="http://schemas.openxmlformats.org/officeDocument/2006/math">
                    <m:r>
                      <a:rPr lang="en-US" altLang="zh-CN" i="1">
                        <a:latin typeface="Cambria Math" panose="02040503050406030204"/>
                      </a:rPr>
                      <m:t>𝐴</m:t>
                    </m:r>
                  </m:oMath>
                </a14:m>
                <a:r>
                  <a:rPr lang="zh-CN" altLang="en-US" dirty="0">
                    <a:latin typeface="Times New Roman" panose="02020603050405020304" pitchFamily="16" charset="0"/>
                    <a:cs typeface="Times New Roman" panose="02020603050405020304" pitchFamily="16" charset="0"/>
                  </a:rPr>
                  <a:t>、</a:t>
                </a:r>
                <a14:m>
                  <m:oMath xmlns:m="http://schemas.openxmlformats.org/officeDocument/2006/math">
                    <m:r>
                      <a:rPr lang="en-US" altLang="zh-CN" b="0" i="1">
                        <a:latin typeface="Cambria Math" panose="02040503050406030204"/>
                      </a:rPr>
                      <m:t>𝐵</m:t>
                    </m:r>
                  </m:oMath>
                </a14:m>
                <a:r>
                  <a:rPr lang="zh-CN" altLang="en-US" dirty="0">
                    <a:latin typeface="Times New Roman" panose="02020603050405020304" pitchFamily="16" charset="0"/>
                    <a:cs typeface="Times New Roman" panose="02020603050405020304" pitchFamily="16" charset="0"/>
                  </a:rPr>
                  <a:t>、</a:t>
                </a:r>
                <a14:m>
                  <m:oMath xmlns:m="http://schemas.openxmlformats.org/officeDocument/2006/math">
                    <m:r>
                      <a:rPr lang="en-US" altLang="zh-CN" b="0" i="1">
                        <a:latin typeface="Cambria Math" panose="02040503050406030204"/>
                      </a:rPr>
                      <m:t>𝐶</m:t>
                    </m:r>
                  </m:oMath>
                </a14:m>
                <a:r>
                  <a:rPr lang="zh-CN" altLang="en-US" dirty="0">
                    <a:latin typeface="Times New Roman" panose="02020603050405020304" pitchFamily="16" charset="0"/>
                    <a:cs typeface="Times New Roman" panose="02020603050405020304" pitchFamily="16" charset="0"/>
                  </a:rPr>
                  <a:t>是三个集合（可以是单独的节点或者是节点的集合），为了判断</a:t>
                </a:r>
                <a14:m>
                  <m:oMath xmlns:m="http://schemas.openxmlformats.org/officeDocument/2006/math">
                    <m:r>
                      <a:rPr lang="en-US" altLang="zh-CN" i="1">
                        <a:latin typeface="Cambria Math" panose="02040503050406030204"/>
                      </a:rPr>
                      <m:t>𝐴</m:t>
                    </m:r>
                  </m:oMath>
                </a14:m>
                <a:r>
                  <a:rPr lang="zh-CN" altLang="en-US" dirty="0">
                    <a:latin typeface="Times New Roman" panose="02020603050405020304" pitchFamily="16" charset="0"/>
                    <a:cs typeface="Times New Roman" panose="02020603050405020304" pitchFamily="16" charset="0"/>
                  </a:rPr>
                  <a:t>和</a:t>
                </a:r>
                <a14:m>
                  <m:oMath xmlns:m="http://schemas.openxmlformats.org/officeDocument/2006/math">
                    <m:r>
                      <a:rPr lang="en-US" altLang="zh-CN" i="1">
                        <a:latin typeface="Cambria Math" panose="02040503050406030204"/>
                      </a:rPr>
                      <m:t>𝐵</m:t>
                    </m:r>
                    <m:r>
                      <a:rPr lang="en-US" altLang="zh-CN" i="1">
                        <a:latin typeface="Cambria Math" panose="02040503050406030204"/>
                      </a:rPr>
                      <m:t> </m:t>
                    </m:r>
                  </m:oMath>
                </a14:m>
                <a:r>
                  <a:rPr lang="zh-CN" altLang="en-US" dirty="0">
                    <a:latin typeface="Times New Roman" panose="02020603050405020304" pitchFamily="16" charset="0"/>
                    <a:cs typeface="Times New Roman" panose="02020603050405020304" pitchFamily="16" charset="0"/>
                  </a:rPr>
                  <a:t>是否是 </a:t>
                </a:r>
                <a14:m>
                  <m:oMath xmlns:m="http://schemas.openxmlformats.org/officeDocument/2006/math">
                    <m:r>
                      <a:rPr lang="en-US" altLang="zh-CN" i="1">
                        <a:latin typeface="Cambria Math" panose="02040503050406030204"/>
                      </a:rPr>
                      <m:t>𝐶</m:t>
                    </m:r>
                    <m:r>
                      <a:rPr lang="en-US" altLang="zh-CN" i="1">
                        <a:latin typeface="Cambria Math" panose="02040503050406030204"/>
                      </a:rPr>
                      <m:t> </m:t>
                    </m:r>
                  </m:oMath>
                </a14:m>
                <a:r>
                  <a:rPr lang="zh-CN" altLang="en-US" dirty="0">
                    <a:latin typeface="Times New Roman" panose="02020603050405020304" pitchFamily="16" charset="0"/>
                    <a:cs typeface="Times New Roman" panose="02020603050405020304" pitchFamily="16" charset="0"/>
                  </a:rPr>
                  <a:t>条件独立的， 在</a:t>
                </a:r>
                <a:r>
                  <a:rPr lang="en-US" altLang="zh-CN" dirty="0">
                    <a:latin typeface="Times New Roman" panose="02020603050405020304" pitchFamily="16" charset="0"/>
                    <a:cs typeface="Times New Roman" panose="02020603050405020304" pitchFamily="16" charset="0"/>
                  </a:rPr>
                  <a:t>DAG</a:t>
                </a:r>
                <a:r>
                  <a:rPr lang="zh-CN" altLang="en-US" dirty="0">
                    <a:latin typeface="Times New Roman" panose="02020603050405020304" pitchFamily="16" charset="0"/>
                    <a:cs typeface="Times New Roman" panose="02020603050405020304" pitchFamily="16" charset="0"/>
                  </a:rPr>
                  <a:t>图中考虑所有</a:t>
                </a:r>
                <a14:m>
                  <m:oMath xmlns:m="http://schemas.openxmlformats.org/officeDocument/2006/math">
                    <m:r>
                      <a:rPr lang="en-US" altLang="zh-CN" i="1">
                        <a:latin typeface="Cambria Math" panose="02040503050406030204"/>
                      </a:rPr>
                      <m:t>𝐴</m:t>
                    </m:r>
                  </m:oMath>
                </a14:m>
                <a:r>
                  <a:rPr lang="zh-CN" altLang="en-US" dirty="0">
                    <a:latin typeface="Times New Roman" panose="02020603050405020304" pitchFamily="16" charset="0"/>
                    <a:cs typeface="Times New Roman" panose="02020603050405020304" pitchFamily="16" charset="0"/>
                  </a:rPr>
                  <a:t>和</a:t>
                </a:r>
                <a14:m>
                  <m:oMath xmlns:m="http://schemas.openxmlformats.org/officeDocument/2006/math">
                    <m:r>
                      <a:rPr lang="en-US" altLang="zh-CN" i="1">
                        <a:latin typeface="Cambria Math" panose="02040503050406030204"/>
                      </a:rPr>
                      <m:t>𝐵</m:t>
                    </m:r>
                  </m:oMath>
                </a14:m>
                <a:r>
                  <a:rPr lang="zh-CN" altLang="en-US" dirty="0">
                    <a:latin typeface="Times New Roman" panose="02020603050405020304" pitchFamily="16" charset="0"/>
                    <a:cs typeface="Times New Roman" panose="02020603050405020304" pitchFamily="16" charset="0"/>
                  </a:rPr>
                  <a:t>之间的路径</a:t>
                </a:r>
                <a:r>
                  <a:rPr lang="en-US" altLang="zh-CN" dirty="0">
                    <a:latin typeface="Times New Roman" panose="02020603050405020304" pitchFamily="16" charset="0"/>
                    <a:cs typeface="Times New Roman" panose="02020603050405020304" pitchFamily="16" charset="0"/>
                  </a:rPr>
                  <a:t>(</a:t>
                </a:r>
                <a:r>
                  <a:rPr lang="zh-CN" altLang="en-US" dirty="0">
                    <a:latin typeface="Times New Roman" panose="02020603050405020304" pitchFamily="16" charset="0"/>
                    <a:cs typeface="Times New Roman" panose="02020603050405020304" pitchFamily="16" charset="0"/>
                  </a:rPr>
                  <a:t>不管方向</a:t>
                </a:r>
                <a:r>
                  <a:rPr lang="en-US" altLang="zh-CN" dirty="0">
                    <a:latin typeface="Times New Roman" panose="02020603050405020304" pitchFamily="16" charset="0"/>
                    <a:cs typeface="Times New Roman" panose="02020603050405020304" pitchFamily="16" charset="0"/>
                  </a:rPr>
                  <a:t>)</a:t>
                </a:r>
                <a:r>
                  <a:rPr lang="zh-CN" altLang="en-US" dirty="0">
                    <a:latin typeface="Times New Roman" panose="02020603050405020304" pitchFamily="16" charset="0"/>
                    <a:cs typeface="Times New Roman" panose="02020603050405020304" pitchFamily="16" charset="0"/>
                  </a:rPr>
                  <a:t>。对于其中的一条路径，如果满足以下两个条件中的任意一条，则称这条路径是阻塞（</a:t>
                </a:r>
                <a:r>
                  <a:rPr lang="en-US" altLang="zh-CN" dirty="0">
                    <a:latin typeface="Times New Roman" panose="02020603050405020304" pitchFamily="16" charset="0"/>
                    <a:cs typeface="Times New Roman" panose="02020603050405020304" pitchFamily="16" charset="0"/>
                  </a:rPr>
                  <a:t>block</a:t>
                </a:r>
                <a:r>
                  <a:rPr lang="zh-CN" altLang="en-US" dirty="0">
                    <a:latin typeface="Times New Roman" panose="02020603050405020304" pitchFamily="16" charset="0"/>
                    <a:cs typeface="Times New Roman" panose="02020603050405020304" pitchFamily="16" charset="0"/>
                  </a:rPr>
                  <a:t>）的：</a:t>
                </a:r>
                <a:r>
                  <a:rPr lang="zh-CN" altLang="zh-CN" dirty="0">
                    <a:latin typeface="Times New Roman" panose="02020603050405020304" pitchFamily="16" charset="0"/>
                    <a:cs typeface="Times New Roman" panose="02020603050405020304" pitchFamily="16" charset="0"/>
                  </a:rPr>
                  <a:t>路径</a:t>
                </a:r>
                <a:r>
                  <a:rPr lang="zh-CN" altLang="en-US" dirty="0">
                    <a:latin typeface="Times New Roman" panose="02020603050405020304" pitchFamily="16" charset="0"/>
                    <a:cs typeface="Times New Roman" panose="02020603050405020304" pitchFamily="16" charset="0"/>
                  </a:rPr>
                  <a:t>中存在节点</a:t>
                </a:r>
                <a14:m>
                  <m:oMath xmlns:m="http://schemas.openxmlformats.org/officeDocument/2006/math">
                    <m:r>
                      <a:rPr lang="en-US" altLang="zh-CN" b="0" i="1">
                        <a:latin typeface="Cambria Math" panose="02040503050406030204"/>
                      </a:rPr>
                      <m:t>𝑋</m:t>
                    </m:r>
                  </m:oMath>
                </a14:m>
                <a:endParaRPr lang="en-US" altLang="zh-CN" dirty="0">
                  <a:latin typeface="Times New Roman" panose="02020603050405020304" pitchFamily="16" charset="0"/>
                  <a:cs typeface="Times New Roman" panose="02020603050405020304" pitchFamily="16" charset="0"/>
                </a:endParaRPr>
              </a:p>
              <a:p>
                <a:pPr lvl="1"/>
                <a14:m>
                  <m:oMath xmlns:m="http://schemas.openxmlformats.org/officeDocument/2006/math">
                    <m:r>
                      <a:rPr lang="en-US" altLang="zh-CN" b="0" i="1">
                        <a:latin typeface="Cambria Math" panose="02040503050406030204"/>
                      </a:rPr>
                      <m:t>𝑋</m:t>
                    </m:r>
                  </m:oMath>
                </a14:m>
                <a:r>
                  <a:rPr lang="zh-CN" altLang="en-US" dirty="0">
                    <a:latin typeface="Times New Roman" panose="02020603050405020304" pitchFamily="16" charset="0"/>
                    <a:cs typeface="Times New Roman" panose="02020603050405020304" pitchFamily="16" charset="0"/>
                  </a:rPr>
                  <a:t>是</a:t>
                </a:r>
                <a:r>
                  <a:rPr lang="zh-CN" altLang="zh-CN" dirty="0">
                    <a:latin typeface="Times New Roman" panose="02020603050405020304" pitchFamily="16" charset="0"/>
                    <a:cs typeface="Times New Roman" panose="02020603050405020304" pitchFamily="16" charset="0"/>
                  </a:rPr>
                  <a:t>链结构或分连结构节点</a:t>
                </a:r>
                <a:r>
                  <a:rPr lang="en-US" altLang="zh-CN" dirty="0">
                    <a:latin typeface="Times New Roman" panose="02020603050405020304" pitchFamily="16" charset="0"/>
                    <a:cs typeface="Times New Roman" panose="02020603050405020304" pitchFamily="16" charset="0"/>
                  </a:rPr>
                  <a:t>,</a:t>
                </a:r>
                <a:r>
                  <a:rPr lang="en-US" altLang="zh-CN" dirty="0"/>
                  <a:t> </a:t>
                </a:r>
                <a:r>
                  <a:rPr lang="zh-CN" altLang="en-US" dirty="0"/>
                  <a:t>且</a:t>
                </a:r>
                <a14:m>
                  <m:oMath xmlns:m="http://schemas.openxmlformats.org/officeDocument/2006/math">
                    <m:r>
                      <a:rPr lang="en-US" altLang="zh-CN" i="1">
                        <a:latin typeface="Cambria Math" panose="02040503050406030204"/>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𝐶</m:t>
                    </m:r>
                  </m:oMath>
                </a14:m>
                <a:endParaRPr lang="en-US" altLang="zh-CN" dirty="0">
                  <a:latin typeface="Times New Roman" panose="02020603050405020304" pitchFamily="16" charset="0"/>
                  <a:cs typeface="Times New Roman" panose="02020603050405020304" pitchFamily="16" charset="0"/>
                </a:endParaRPr>
              </a:p>
              <a:p>
                <a:pPr lvl="1"/>
                <a14:m>
                  <m:oMath xmlns:m="http://schemas.openxmlformats.org/officeDocument/2006/math">
                    <m:r>
                      <a:rPr lang="en-US" altLang="zh-CN" i="1">
                        <a:latin typeface="Cambria Math" panose="02040503050406030204"/>
                      </a:rPr>
                      <m:t>𝑋</m:t>
                    </m:r>
                  </m:oMath>
                </a14:m>
                <a:r>
                  <a:rPr lang="zh-CN" altLang="en-US" dirty="0">
                    <a:latin typeface="Times New Roman" panose="02020603050405020304" pitchFamily="16" charset="0"/>
                    <a:cs typeface="Times New Roman" panose="02020603050405020304" pitchFamily="16" charset="0"/>
                  </a:rPr>
                  <a:t>是</a:t>
                </a:r>
                <a:r>
                  <a:rPr lang="zh-CN" altLang="zh-CN" dirty="0">
                    <a:latin typeface="Times New Roman" panose="02020603050405020304" pitchFamily="16" charset="0"/>
                    <a:cs typeface="Times New Roman" panose="02020603050405020304" pitchFamily="16" charset="0"/>
                  </a:rPr>
                  <a:t>汇连结构</a:t>
                </a:r>
                <a:r>
                  <a:rPr lang="zh-CN" altLang="en-US" dirty="0">
                    <a:latin typeface="Times New Roman" panose="02020603050405020304" pitchFamily="16" charset="0"/>
                    <a:cs typeface="Times New Roman" panose="02020603050405020304" pitchFamily="16" charset="0"/>
                  </a:rPr>
                  <a:t>节点，并且</a:t>
                </a:r>
                <a14:m>
                  <m:oMath xmlns:m="http://schemas.openxmlformats.org/officeDocument/2006/math">
                    <m:r>
                      <a:rPr lang="en-US" altLang="zh-CN" i="1">
                        <a:latin typeface="Cambria Math" panose="02040503050406030204"/>
                      </a:rPr>
                      <m:t>𝑋</m:t>
                    </m:r>
                  </m:oMath>
                </a14:m>
                <a:r>
                  <a:rPr lang="zh-CN" altLang="en-US" dirty="0">
                    <a:latin typeface="Times New Roman" panose="02020603050405020304" pitchFamily="16" charset="0"/>
                    <a:cs typeface="Times New Roman" panose="02020603050405020304" pitchFamily="16" charset="0"/>
                  </a:rPr>
                  <a:t>或</a:t>
                </a:r>
                <a14:m>
                  <m:oMath xmlns:m="http://schemas.openxmlformats.org/officeDocument/2006/math">
                    <m:r>
                      <a:rPr lang="en-US" altLang="zh-CN" i="1">
                        <a:latin typeface="Cambria Math" panose="02040503050406030204"/>
                      </a:rPr>
                      <m:t>𝑋</m:t>
                    </m:r>
                  </m:oMath>
                </a14:m>
                <a:r>
                  <a:rPr lang="en-US" altLang="zh-CN" dirty="0">
                    <a:latin typeface="Times New Roman" panose="02020603050405020304" pitchFamily="16" charset="0"/>
                    <a:cs typeface="Times New Roman" panose="02020603050405020304" pitchFamily="16" charset="0"/>
                  </a:rPr>
                  <a:t> </a:t>
                </a:r>
                <a:r>
                  <a:rPr lang="zh-CN" altLang="en-US" dirty="0">
                    <a:latin typeface="Times New Roman" panose="02020603050405020304" pitchFamily="16" charset="0"/>
                    <a:cs typeface="Times New Roman" panose="02020603050405020304" pitchFamily="16" charset="0"/>
                  </a:rPr>
                  <a:t>后代不包含在 </a:t>
                </a:r>
                <a:r>
                  <a:rPr lang="en-US" altLang="zh-CN" dirty="0">
                    <a:latin typeface="Times New Roman" panose="02020603050405020304" pitchFamily="16" charset="0"/>
                    <a:cs typeface="Times New Roman" panose="02020603050405020304" pitchFamily="16" charset="0"/>
                  </a:rPr>
                  <a:t>C</a:t>
                </a:r>
                <a:r>
                  <a:rPr lang="zh-CN" altLang="en-US" dirty="0">
                    <a:latin typeface="Times New Roman" panose="02020603050405020304" pitchFamily="16" charset="0"/>
                    <a:cs typeface="Times New Roman" panose="02020603050405020304" pitchFamily="16" charset="0"/>
                  </a:rPr>
                  <a:t>中</a:t>
                </a:r>
                <a:endParaRPr lang="en-US" altLang="zh-CN" dirty="0">
                  <a:latin typeface="Times New Roman" panose="02020603050405020304" pitchFamily="16" charset="0"/>
                  <a:cs typeface="Times New Roman" panose="02020603050405020304" pitchFamily="16" charset="0"/>
                </a:endParaRPr>
              </a:p>
              <a:p>
                <a:endParaRPr lang="en-US" altLang="zh-CN" dirty="0">
                  <a:latin typeface="Times New Roman" panose="02020603050405020304" pitchFamily="16" charset="0"/>
                  <a:cs typeface="Times New Roman" panose="02020603050405020304" pitchFamily="16" charset="0"/>
                </a:endParaRPr>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4"/>
                </a:stretch>
              </a:blipFill>
            </p:spPr>
            <p:txBody>
              <a:bodyPr/>
              <a:lstStyle/>
              <a:p>
                <a:r>
                  <a:rPr lang="zh-CN" altLang="en-US">
                    <a:noFill/>
                  </a:rPr>
                  <a:t> </a:t>
                </a:r>
              </a:p>
            </p:txBody>
          </p:sp>
        </mc:Fallback>
      </mc:AlternateContent>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因果推理：𝐷</a:t>
            </a:r>
            <a:r>
              <a:rPr lang="en-US" altLang="zh-CN" dirty="0"/>
              <a:t>-</a:t>
            </a:r>
            <a:r>
              <a:rPr lang="zh-CN" altLang="en-US" dirty="0"/>
              <a:t>分离</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14:m>
                  <m:oMath xmlns:m="http://schemas.openxmlformats.org/officeDocument/2006/math">
                    <m:r>
                      <a:rPr lang="en-US" altLang="zh-CN" i="1">
                        <a:solidFill>
                          <a:srgbClr val="FF0000"/>
                        </a:solidFill>
                        <a:latin typeface="Cambria Math" panose="02040503050406030204"/>
                      </a:rPr>
                      <m:t>𝑫</m:t>
                    </m:r>
                  </m:oMath>
                </a14:m>
                <a:r>
                  <a:rPr lang="en-US" altLang="zh-CN" dirty="0">
                    <a:solidFill>
                      <a:srgbClr val="FF0000"/>
                    </a:solidFill>
                    <a:latin typeface="Times New Roman" panose="02020603050405020304" pitchFamily="16" charset="0"/>
                    <a:cs typeface="Times New Roman" panose="02020603050405020304" pitchFamily="16" charset="0"/>
                  </a:rPr>
                  <a:t>-</a:t>
                </a:r>
                <a:r>
                  <a:rPr lang="zh-CN" altLang="zh-CN" dirty="0">
                    <a:solidFill>
                      <a:srgbClr val="FF0000"/>
                    </a:solidFill>
                    <a:latin typeface="Times New Roman" panose="02020603050405020304" pitchFamily="16" charset="0"/>
                    <a:cs typeface="Times New Roman" panose="02020603050405020304" pitchFamily="16" charset="0"/>
                  </a:rPr>
                  <a:t>分离</a:t>
                </a:r>
                <a:r>
                  <a:rPr lang="zh-CN" altLang="en-US" dirty="0">
                    <a:latin typeface="Times New Roman" panose="02020603050405020304" pitchFamily="16" charset="0"/>
                    <a:cs typeface="Times New Roman" panose="02020603050405020304" pitchFamily="16" charset="0"/>
                  </a:rPr>
                  <a:t>：如果𝑨和𝑩 之间所有路径都是阻塞的，那么𝑨和𝑩 就是关于 𝑪 条件独立的；否则𝑨和𝑩不是关于 </a:t>
                </a:r>
                <a:r>
                  <a:rPr lang="en-US" altLang="zh-CN" dirty="0">
                    <a:latin typeface="Times New Roman" panose="02020603050405020304" pitchFamily="16" charset="0"/>
                    <a:cs typeface="Times New Roman" panose="02020603050405020304" pitchFamily="16" charset="0"/>
                  </a:rPr>
                  <a:t>C </a:t>
                </a:r>
                <a:r>
                  <a:rPr lang="zh-CN" altLang="en-US" dirty="0">
                    <a:latin typeface="Times New Roman" panose="02020603050405020304" pitchFamily="16" charset="0"/>
                    <a:cs typeface="Times New Roman" panose="02020603050405020304" pitchFamily="16" charset="0"/>
                  </a:rPr>
                  <a:t>条件独立</a:t>
                </a:r>
                <a:endParaRPr lang="zh-CN" altLang="en-US" dirty="0">
                  <a:latin typeface="Times New Roman" panose="02020603050405020304" pitchFamily="16" charset="0"/>
                  <a:cs typeface="Times New Roman" panose="02020603050405020304" pitchFamily="16" charset="0"/>
                </a:endParaRPr>
              </a:p>
              <a:p>
                <a:endParaRPr lang="en-US" altLang="zh-CN" dirty="0">
                  <a:latin typeface="Times New Roman" panose="02020603050405020304" pitchFamily="16" charset="0"/>
                  <a:cs typeface="Times New Roman" panose="02020603050405020304" pitchFamily="16" charset="0"/>
                </a:endParaRPr>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4"/>
                </a:stretch>
              </a:blipFill>
            </p:spPr>
            <p:txBody>
              <a:bodyPr/>
              <a:lstStyle/>
              <a:p>
                <a:r>
                  <a:rPr lang="zh-CN" altLang="en-US">
                    <a:noFill/>
                  </a:rPr>
                  <a:t> </a:t>
                </a:r>
              </a:p>
            </p:txBody>
          </p:sp>
        </mc:Fallback>
      </mc:AlternateContent>
      <p:grpSp>
        <p:nvGrpSpPr>
          <p:cNvPr id="4" name="组合 3"/>
          <p:cNvGrpSpPr/>
          <p:nvPr/>
        </p:nvGrpSpPr>
        <p:grpSpPr>
          <a:xfrm>
            <a:off x="4388757" y="2863406"/>
            <a:ext cx="2482509" cy="1202993"/>
            <a:chOff x="52032" y="2470673"/>
            <a:chExt cx="3162162" cy="1664727"/>
          </a:xfrm>
        </p:grpSpPr>
        <mc:AlternateContent xmlns:mc="http://schemas.openxmlformats.org/markup-compatibility/2006">
          <mc:Choice xmlns:a14="http://schemas.microsoft.com/office/drawing/2010/main" Requires="a14">
            <p:sp>
              <p:nvSpPr>
                <p:cNvPr id="5" name="矩形 4"/>
                <p:cNvSpPr/>
                <p:nvPr/>
              </p:nvSpPr>
              <p:spPr>
                <a:xfrm>
                  <a:off x="52032" y="3593878"/>
                  <a:ext cx="491274" cy="51109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a:rPr>
                          <m:t>𝐴</m:t>
                        </m:r>
                      </m:oMath>
                    </m:oMathPara>
                  </a14:m>
                  <a:endParaRPr lang="zh-CN" altLang="en-US" dirty="0"/>
                </a:p>
              </p:txBody>
            </p:sp>
          </mc:Choice>
          <mc:Fallback>
            <p:sp>
              <p:nvSpPr>
                <p:cNvPr id="5" name="矩形 4"/>
                <p:cNvSpPr>
                  <a:spLocks noRot="1" noChangeAspect="1" noMove="1" noResize="1" noEditPoints="1" noAdjustHandles="1" noChangeArrowheads="1" noChangeShapeType="1" noTextEdit="1"/>
                </p:cNvSpPr>
                <p:nvPr/>
              </p:nvSpPr>
              <p:spPr>
                <a:xfrm>
                  <a:off x="52032" y="3593878"/>
                  <a:ext cx="491274" cy="511090"/>
                </a:xfrm>
                <a:prstGeom prst="rect">
                  <a:avLst/>
                </a:prstGeom>
                <a:blipFill rotWithShape="1">
                  <a:blip r:embed="rId2"/>
                </a:blipFill>
              </p:spPr>
              <p:txBody>
                <a:bodyPr/>
                <a:lstStyle/>
                <a:p>
                  <a:r>
                    <a:rPr lang="zh-CN" altLang="en-US">
                      <a:noFill/>
                    </a:rPr>
                    <a:t> </a:t>
                  </a:r>
                </a:p>
              </p:txBody>
            </p:sp>
          </mc:Fallback>
        </mc:AlternateContent>
        <p:grpSp>
          <p:nvGrpSpPr>
            <p:cNvPr id="6" name="组合 5"/>
            <p:cNvGrpSpPr/>
            <p:nvPr/>
          </p:nvGrpSpPr>
          <p:grpSpPr>
            <a:xfrm>
              <a:off x="543306" y="2470673"/>
              <a:ext cx="2670888" cy="1664727"/>
              <a:chOff x="543306" y="2502656"/>
              <a:chExt cx="2860621" cy="1632208"/>
            </a:xfrm>
          </p:grpSpPr>
          <p:sp>
            <p:nvSpPr>
              <p:cNvPr id="7" name="椭圆 6"/>
              <p:cNvSpPr/>
              <p:nvPr/>
            </p:nvSpPr>
            <p:spPr>
              <a:xfrm>
                <a:off x="1444095" y="2579425"/>
                <a:ext cx="513481" cy="368489"/>
              </a:xfrm>
              <a:prstGeom prst="ellipse">
                <a:avLst/>
              </a:prstGeom>
              <a:solidFill>
                <a:schemeClr val="tx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cxnSp>
            <p:nvCxnSpPr>
              <p:cNvPr id="8" name="直接箭头连接符 7"/>
              <p:cNvCxnSpPr>
                <a:stCxn id="7" idx="3"/>
              </p:cNvCxnSpPr>
              <p:nvPr/>
            </p:nvCxnSpPr>
            <p:spPr>
              <a:xfrm flipH="1">
                <a:off x="914400" y="2893950"/>
                <a:ext cx="604893" cy="649350"/>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1814578" y="2902480"/>
                <a:ext cx="573780" cy="640820"/>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543306" y="3543300"/>
                <a:ext cx="673540" cy="564676"/>
              </a:xfrm>
              <a:prstGeom prst="ellipse">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11" name="椭圆 10"/>
              <p:cNvSpPr/>
              <p:nvPr/>
            </p:nvSpPr>
            <p:spPr>
              <a:xfrm>
                <a:off x="2141747" y="3543300"/>
                <a:ext cx="673540" cy="564676"/>
              </a:xfrm>
              <a:prstGeom prst="ellipse">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mc:AlternateContent xmlns:mc="http://schemas.openxmlformats.org/markup-compatibility/2006">
            <mc:Choice xmlns:a14="http://schemas.microsoft.com/office/drawing/2010/main" Requires="a14">
              <p:sp>
                <p:nvSpPr>
                  <p:cNvPr id="12" name="矩形 11"/>
                  <p:cNvSpPr/>
                  <p:nvPr/>
                </p:nvSpPr>
                <p:spPr>
                  <a:xfrm>
                    <a:off x="1034348" y="2502656"/>
                    <a:ext cx="525998" cy="50110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a:rPr>
                            <m:t>𝐶</m:t>
                          </m:r>
                        </m:oMath>
                      </m:oMathPara>
                    </a14:m>
                    <a:endParaRPr lang="zh-CN" altLang="en-US" dirty="0"/>
                  </a:p>
                </p:txBody>
              </p:sp>
            </mc:Choice>
            <mc:Fallback>
              <p:sp>
                <p:nvSpPr>
                  <p:cNvPr id="12" name="矩形 11"/>
                  <p:cNvSpPr>
                    <a:spLocks noRot="1" noChangeAspect="1" noMove="1" noResize="1" noEditPoints="1" noAdjustHandles="1" noChangeArrowheads="1" noChangeShapeType="1" noTextEdit="1"/>
                  </p:cNvSpPr>
                  <p:nvPr/>
                </p:nvSpPr>
                <p:spPr>
                  <a:xfrm>
                    <a:off x="1034348" y="2502656"/>
                    <a:ext cx="525998" cy="501106"/>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矩形 12"/>
                  <p:cNvSpPr/>
                  <p:nvPr/>
                </p:nvSpPr>
                <p:spPr>
                  <a:xfrm>
                    <a:off x="2863584" y="3633758"/>
                    <a:ext cx="540343" cy="50110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a:rPr>
                            <m:t>𝐵</m:t>
                          </m:r>
                        </m:oMath>
                      </m:oMathPara>
                    </a14:m>
                    <a:endParaRPr lang="zh-CN" altLang="en-US" dirty="0"/>
                  </a:p>
                </p:txBody>
              </p:sp>
            </mc:Choice>
            <mc:Fallback>
              <p:sp>
                <p:nvSpPr>
                  <p:cNvPr id="13" name="矩形 12"/>
                  <p:cNvSpPr>
                    <a:spLocks noRot="1" noChangeAspect="1" noMove="1" noResize="1" noEditPoints="1" noAdjustHandles="1" noChangeArrowheads="1" noChangeShapeType="1" noTextEdit="1"/>
                  </p:cNvSpPr>
                  <p:nvPr/>
                </p:nvSpPr>
                <p:spPr>
                  <a:xfrm>
                    <a:off x="2863584" y="3633758"/>
                    <a:ext cx="540343" cy="501106"/>
                  </a:xfrm>
                  <a:prstGeom prst="rect">
                    <a:avLst/>
                  </a:prstGeom>
                  <a:blipFill rotWithShape="1">
                    <a:blip r:embed="rId4"/>
                  </a:blipFill>
                </p:spPr>
                <p:txBody>
                  <a:bodyPr/>
                  <a:lstStyle/>
                  <a:p>
                    <a:r>
                      <a:rPr lang="zh-CN" altLang="en-US">
                        <a:noFill/>
                      </a:rPr>
                      <a:t> </a:t>
                    </a:r>
                  </a:p>
                </p:txBody>
              </p:sp>
            </mc:Fallback>
          </mc:AlternateContent>
        </p:grpSp>
      </p:grpSp>
      <p:grpSp>
        <p:nvGrpSpPr>
          <p:cNvPr id="14" name="组合 13"/>
          <p:cNvGrpSpPr/>
          <p:nvPr/>
        </p:nvGrpSpPr>
        <p:grpSpPr>
          <a:xfrm>
            <a:off x="755670" y="3110398"/>
            <a:ext cx="2060697" cy="934009"/>
            <a:chOff x="195890" y="2755885"/>
            <a:chExt cx="2643381" cy="934009"/>
          </a:xfrm>
        </p:grpSpPr>
        <p:sp>
          <p:nvSpPr>
            <p:cNvPr id="15" name="椭圆 14"/>
            <p:cNvSpPr/>
            <p:nvPr/>
          </p:nvSpPr>
          <p:spPr>
            <a:xfrm>
              <a:off x="1234687" y="2853979"/>
              <a:ext cx="513481" cy="368489"/>
            </a:xfrm>
            <a:prstGeom prst="ellipse">
              <a:avLst/>
            </a:prstGeom>
            <a:solidFill>
              <a:schemeClr val="tx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16" name="椭圆 15"/>
            <p:cNvSpPr/>
            <p:nvPr/>
          </p:nvSpPr>
          <p:spPr>
            <a:xfrm>
              <a:off x="195890" y="2755886"/>
              <a:ext cx="673540" cy="564676"/>
            </a:xfrm>
            <a:prstGeom prst="ellipse">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17" name="椭圆 16"/>
            <p:cNvSpPr/>
            <p:nvPr/>
          </p:nvSpPr>
          <p:spPr>
            <a:xfrm>
              <a:off x="2165731" y="2755885"/>
              <a:ext cx="673540" cy="564676"/>
            </a:xfrm>
            <a:prstGeom prst="ellipse">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mc:AlternateContent xmlns:mc="http://schemas.openxmlformats.org/markup-compatibility/2006">
          <mc:Choice xmlns:a14="http://schemas.microsoft.com/office/drawing/2010/main" Requires="a14">
            <p:sp>
              <p:nvSpPr>
                <p:cNvPr id="18" name="矩形 17"/>
                <p:cNvSpPr/>
                <p:nvPr/>
              </p:nvSpPr>
              <p:spPr>
                <a:xfrm>
                  <a:off x="1316090" y="3320562"/>
                  <a:ext cx="494575"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a:rPr>
                          <m:t>𝐶</m:t>
                        </m:r>
                      </m:oMath>
                    </m:oMathPara>
                  </a14:m>
                  <a:endParaRPr lang="zh-CN" altLang="en-US" dirty="0"/>
                </a:p>
              </p:txBody>
            </p:sp>
          </mc:Choice>
          <mc:Fallback>
            <p:sp>
              <p:nvSpPr>
                <p:cNvPr id="18" name="矩形 17"/>
                <p:cNvSpPr>
                  <a:spLocks noRot="1" noChangeAspect="1" noMove="1" noResize="1" noEditPoints="1" noAdjustHandles="1" noChangeArrowheads="1" noChangeShapeType="1" noTextEdit="1"/>
                </p:cNvSpPr>
                <p:nvPr/>
              </p:nvSpPr>
              <p:spPr>
                <a:xfrm>
                  <a:off x="1316090" y="3320562"/>
                  <a:ext cx="494575" cy="369332"/>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矩形 18"/>
                <p:cNvSpPr/>
                <p:nvPr/>
              </p:nvSpPr>
              <p:spPr>
                <a:xfrm>
                  <a:off x="242943" y="3320562"/>
                  <a:ext cx="494739"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a:rPr>
                          <m:t>𝐴</m:t>
                        </m:r>
                      </m:oMath>
                    </m:oMathPara>
                  </a14:m>
                  <a:endParaRPr lang="zh-CN" altLang="en-US" dirty="0"/>
                </a:p>
              </p:txBody>
            </p:sp>
          </mc:Choice>
          <mc:Fallback>
            <p:sp>
              <p:nvSpPr>
                <p:cNvPr id="19" name="矩形 18"/>
                <p:cNvSpPr>
                  <a:spLocks noRot="1" noChangeAspect="1" noMove="1" noResize="1" noEditPoints="1" noAdjustHandles="1" noChangeArrowheads="1" noChangeShapeType="1" noTextEdit="1"/>
                </p:cNvSpPr>
                <p:nvPr/>
              </p:nvSpPr>
              <p:spPr>
                <a:xfrm>
                  <a:off x="242943" y="3320562"/>
                  <a:ext cx="494739" cy="369332"/>
                </a:xfrm>
                <a:prstGeom prst="rect">
                  <a:avLst/>
                </a:prstGeom>
                <a:blipFill rotWithShape="1">
                  <a:blip r:embed="rId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矩形 19"/>
                <p:cNvSpPr/>
                <p:nvPr/>
              </p:nvSpPr>
              <p:spPr>
                <a:xfrm>
                  <a:off x="2189787" y="3320562"/>
                  <a:ext cx="508063"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a:rPr>
                          <m:t>𝐵</m:t>
                        </m:r>
                      </m:oMath>
                    </m:oMathPara>
                  </a14:m>
                  <a:endParaRPr lang="zh-CN" altLang="en-US" dirty="0"/>
                </a:p>
              </p:txBody>
            </p:sp>
          </mc:Choice>
          <mc:Fallback>
            <p:sp>
              <p:nvSpPr>
                <p:cNvPr id="20" name="矩形 19"/>
                <p:cNvSpPr>
                  <a:spLocks noRot="1" noChangeAspect="1" noMove="1" noResize="1" noEditPoints="1" noAdjustHandles="1" noChangeArrowheads="1" noChangeShapeType="1" noTextEdit="1"/>
                </p:cNvSpPr>
                <p:nvPr/>
              </p:nvSpPr>
              <p:spPr>
                <a:xfrm>
                  <a:off x="2189787" y="3320562"/>
                  <a:ext cx="508063" cy="369332"/>
                </a:xfrm>
                <a:prstGeom prst="rect">
                  <a:avLst/>
                </a:prstGeom>
                <a:blipFill rotWithShape="1">
                  <a:blip r:embed="rId4"/>
                </a:blipFill>
              </p:spPr>
              <p:txBody>
                <a:bodyPr/>
                <a:lstStyle/>
                <a:p>
                  <a:r>
                    <a:rPr lang="zh-CN" altLang="en-US">
                      <a:noFill/>
                    </a:rPr>
                    <a:t> </a:t>
                  </a:r>
                </a:p>
              </p:txBody>
            </p:sp>
          </mc:Fallback>
        </mc:AlternateContent>
        <p:cxnSp>
          <p:nvCxnSpPr>
            <p:cNvPr id="21" name="直接箭头连接符 20"/>
            <p:cNvCxnSpPr>
              <a:stCxn id="16" idx="6"/>
              <a:endCxn id="15" idx="2"/>
            </p:cNvCxnSpPr>
            <p:nvPr/>
          </p:nvCxnSpPr>
          <p:spPr>
            <a:xfrm>
              <a:off x="869430" y="3038224"/>
              <a:ext cx="36525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5" idx="6"/>
              <a:endCxn id="17" idx="2"/>
            </p:cNvCxnSpPr>
            <p:nvPr/>
          </p:nvCxnSpPr>
          <p:spPr>
            <a:xfrm flipV="1">
              <a:off x="1748168" y="3038223"/>
              <a:ext cx="417563"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8358014" y="2675756"/>
            <a:ext cx="2205043" cy="1556027"/>
            <a:chOff x="368964" y="2198767"/>
            <a:chExt cx="2371013" cy="1684233"/>
          </a:xfrm>
        </p:grpSpPr>
        <p:sp>
          <p:nvSpPr>
            <p:cNvPr id="24" name="椭圆 23"/>
            <p:cNvSpPr/>
            <p:nvPr/>
          </p:nvSpPr>
          <p:spPr>
            <a:xfrm>
              <a:off x="1222858" y="3335543"/>
              <a:ext cx="513482" cy="454345"/>
            </a:xfrm>
            <a:prstGeom prst="ellipse">
              <a:avLst/>
            </a:prstGeom>
            <a:solidFill>
              <a:schemeClr val="tx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25" name="椭圆 24"/>
            <p:cNvSpPr/>
            <p:nvPr/>
          </p:nvSpPr>
          <p:spPr>
            <a:xfrm>
              <a:off x="724084" y="2198767"/>
              <a:ext cx="624203" cy="564676"/>
            </a:xfrm>
            <a:prstGeom prst="ellipse">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26" name="椭圆 25"/>
            <p:cNvSpPr/>
            <p:nvPr/>
          </p:nvSpPr>
          <p:spPr>
            <a:xfrm>
              <a:off x="1779677" y="2198768"/>
              <a:ext cx="624203" cy="564676"/>
            </a:xfrm>
            <a:prstGeom prst="ellipse">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mc:AlternateContent xmlns:mc="http://schemas.openxmlformats.org/markup-compatibility/2006">
          <mc:Choice xmlns:a14="http://schemas.microsoft.com/office/drawing/2010/main" Requires="a14">
            <p:sp>
              <p:nvSpPr>
                <p:cNvPr id="27" name="矩形 26"/>
                <p:cNvSpPr/>
                <p:nvPr/>
              </p:nvSpPr>
              <p:spPr>
                <a:xfrm>
                  <a:off x="1661142" y="3426906"/>
                  <a:ext cx="414575" cy="45609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a:rPr>
                          <m:t>𝐶</m:t>
                        </m:r>
                      </m:oMath>
                    </m:oMathPara>
                  </a14:m>
                  <a:endParaRPr lang="zh-CN" altLang="en-US" dirty="0"/>
                </a:p>
              </p:txBody>
            </p:sp>
          </mc:Choice>
          <mc:Fallback>
            <p:sp>
              <p:nvSpPr>
                <p:cNvPr id="27" name="矩形 26"/>
                <p:cNvSpPr>
                  <a:spLocks noRot="1" noChangeAspect="1" noMove="1" noResize="1" noEditPoints="1" noAdjustHandles="1" noChangeArrowheads="1" noChangeShapeType="1" noTextEdit="1"/>
                </p:cNvSpPr>
                <p:nvPr/>
              </p:nvSpPr>
              <p:spPr>
                <a:xfrm>
                  <a:off x="1661142" y="3426906"/>
                  <a:ext cx="414575" cy="456094"/>
                </a:xfrm>
                <a:prstGeom prst="rect">
                  <a:avLst/>
                </a:prstGeom>
                <a:blipFill rotWithShape="1">
                  <a:blip r:embed="rId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 name="矩形 27"/>
                <p:cNvSpPr/>
                <p:nvPr/>
              </p:nvSpPr>
              <p:spPr>
                <a:xfrm>
                  <a:off x="368964" y="2252434"/>
                  <a:ext cx="414713" cy="45609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a:rPr>
                          <m:t>𝐴</m:t>
                        </m:r>
                      </m:oMath>
                    </m:oMathPara>
                  </a14:m>
                  <a:endParaRPr lang="zh-CN" altLang="en-US" dirty="0"/>
                </a:p>
              </p:txBody>
            </p:sp>
          </mc:Choice>
          <mc:Fallback>
            <p:sp>
              <p:nvSpPr>
                <p:cNvPr id="28" name="矩形 27"/>
                <p:cNvSpPr>
                  <a:spLocks noRot="1" noChangeAspect="1" noMove="1" noResize="1" noEditPoints="1" noAdjustHandles="1" noChangeArrowheads="1" noChangeShapeType="1" noTextEdit="1"/>
                </p:cNvSpPr>
                <p:nvPr/>
              </p:nvSpPr>
              <p:spPr>
                <a:xfrm>
                  <a:off x="368964" y="2252434"/>
                  <a:ext cx="414713" cy="456094"/>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矩形 28"/>
                <p:cNvSpPr/>
                <p:nvPr/>
              </p:nvSpPr>
              <p:spPr>
                <a:xfrm>
                  <a:off x="2314095" y="2246064"/>
                  <a:ext cx="425882" cy="45609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a:rPr>
                          <m:t>𝐵</m:t>
                        </m:r>
                      </m:oMath>
                    </m:oMathPara>
                  </a14:m>
                  <a:endParaRPr lang="zh-CN" altLang="en-US" dirty="0"/>
                </a:p>
              </p:txBody>
            </p:sp>
          </mc:Choice>
          <mc:Fallback>
            <p:sp>
              <p:nvSpPr>
                <p:cNvPr id="29" name="矩形 28"/>
                <p:cNvSpPr>
                  <a:spLocks noRot="1" noChangeAspect="1" noMove="1" noResize="1" noEditPoints="1" noAdjustHandles="1" noChangeArrowheads="1" noChangeShapeType="1" noTextEdit="1"/>
                </p:cNvSpPr>
                <p:nvPr/>
              </p:nvSpPr>
              <p:spPr>
                <a:xfrm>
                  <a:off x="2314095" y="2246064"/>
                  <a:ext cx="425882" cy="456094"/>
                </a:xfrm>
                <a:prstGeom prst="rect">
                  <a:avLst/>
                </a:prstGeom>
                <a:blipFill rotWithShape="1">
                  <a:blip r:embed="rId7"/>
                </a:blipFill>
              </p:spPr>
              <p:txBody>
                <a:bodyPr/>
                <a:lstStyle/>
                <a:p>
                  <a:r>
                    <a:rPr lang="zh-CN" altLang="en-US">
                      <a:noFill/>
                    </a:rPr>
                    <a:t> </a:t>
                  </a:r>
                </a:p>
              </p:txBody>
            </p:sp>
          </mc:Fallback>
        </mc:AlternateContent>
        <p:cxnSp>
          <p:nvCxnSpPr>
            <p:cNvPr id="30" name="直接箭头连接符 29"/>
            <p:cNvCxnSpPr>
              <a:stCxn id="25" idx="4"/>
              <a:endCxn id="24" idx="1"/>
            </p:cNvCxnSpPr>
            <p:nvPr/>
          </p:nvCxnSpPr>
          <p:spPr>
            <a:xfrm>
              <a:off x="1036186" y="2763443"/>
              <a:ext cx="261870" cy="6386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6" idx="4"/>
              <a:endCxn id="24" idx="7"/>
            </p:cNvCxnSpPr>
            <p:nvPr/>
          </p:nvCxnSpPr>
          <p:spPr>
            <a:xfrm flipH="1">
              <a:off x="1661142" y="2763444"/>
              <a:ext cx="430637" cy="6386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32" name="矩形 31"/>
          <p:cNvSpPr/>
          <p:nvPr/>
        </p:nvSpPr>
        <p:spPr>
          <a:xfrm>
            <a:off x="1209228" y="4456441"/>
            <a:ext cx="1112805" cy="461665"/>
          </a:xfrm>
          <a:prstGeom prst="rect">
            <a:avLst/>
          </a:prstGeom>
        </p:spPr>
        <p:txBody>
          <a:bodyPr wrap="none">
            <a:spAutoFit/>
          </a:bodyPr>
          <a:lstStyle/>
          <a:p>
            <a:r>
              <a:rPr lang="zh-CN" altLang="zh-CN" sz="24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链结构</a:t>
            </a:r>
            <a:endParaRPr lang="zh-CN" altLang="en-US" sz="2400" b="1" dirty="0">
              <a:solidFill>
                <a:srgbClr val="C00000"/>
              </a:solidFill>
            </a:endParaRPr>
          </a:p>
        </p:txBody>
      </p:sp>
      <p:sp>
        <p:nvSpPr>
          <p:cNvPr id="33" name="矩形 32"/>
          <p:cNvSpPr/>
          <p:nvPr/>
        </p:nvSpPr>
        <p:spPr>
          <a:xfrm>
            <a:off x="4998573" y="4370616"/>
            <a:ext cx="1422184" cy="461665"/>
          </a:xfrm>
          <a:prstGeom prst="rect">
            <a:avLst/>
          </a:prstGeom>
        </p:spPr>
        <p:txBody>
          <a:bodyPr wrap="none">
            <a:spAutoFit/>
          </a:bodyPr>
          <a:lstStyle/>
          <a:p>
            <a:r>
              <a:rPr lang="zh-CN" altLang="en-US" sz="24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分连</a:t>
            </a:r>
            <a:r>
              <a:rPr lang="zh-CN" altLang="zh-CN" sz="24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结构</a:t>
            </a:r>
            <a:endParaRPr lang="zh-CN" altLang="en-US" sz="2400" b="1" dirty="0">
              <a:solidFill>
                <a:srgbClr val="C00000"/>
              </a:solidFill>
            </a:endParaRPr>
          </a:p>
        </p:txBody>
      </p:sp>
      <p:sp>
        <p:nvSpPr>
          <p:cNvPr id="34" name="矩形 33"/>
          <p:cNvSpPr/>
          <p:nvPr/>
        </p:nvSpPr>
        <p:spPr>
          <a:xfrm>
            <a:off x="7411664" y="4352362"/>
            <a:ext cx="3984124" cy="830997"/>
          </a:xfrm>
          <a:prstGeom prst="rect">
            <a:avLst/>
          </a:prstGeom>
        </p:spPr>
        <p:txBody>
          <a:bodyPr wrap="square">
            <a:spAutoFit/>
          </a:bodyPr>
          <a:lstStyle/>
          <a:p>
            <a:pPr algn="ctr"/>
            <a:r>
              <a:rPr lang="zh-CN" altLang="en-US" sz="24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汇连</a:t>
            </a:r>
            <a:r>
              <a:rPr lang="zh-CN" altLang="zh-CN" sz="24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结构</a:t>
            </a:r>
            <a:endParaRPr lang="en-US" altLang="zh-CN" sz="24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a:p>
            <a:pPr algn="ctr"/>
            <a:r>
              <a:rPr lang="en-US" altLang="zh-CN" sz="24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(V</a:t>
            </a:r>
            <a:r>
              <a:rPr lang="zh-CN" altLang="en-US" sz="24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结构或冲撞点，</a:t>
            </a:r>
            <a:r>
              <a:rPr lang="en-US" altLang="zh-CN" sz="24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collider)</a:t>
            </a:r>
            <a:endParaRPr lang="zh-CN" altLang="en-US" sz="24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custDataLst>
              <p:tags r:id="rId1"/>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6" name="文本框 5"/>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下面描述中正确的有</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7" name="文本框 6"/>
          <p:cNvSpPr txBox="1"/>
          <p:nvPr>
            <p:custDataLst>
              <p:tags r:id="rId3"/>
            </p:custDataLst>
          </p:nvPr>
        </p:nvSpPr>
        <p:spPr>
          <a:xfrm>
            <a:off x="2438400" y="2786063"/>
            <a:ext cx="3657600" cy="642938"/>
          </a:xfrm>
          <a:prstGeom prst="rect">
            <a:avLst/>
          </a:prstGeom>
          <a:noFill/>
        </p:spPr>
        <p:txBody>
          <a:bodyPr vert="horz" rtlCol="0" anchor="ctr" anchorCtr="0">
            <a:no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a</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和</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b</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是条件</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c</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下独立的</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8" name="文本框 7"/>
          <p:cNvSpPr txBox="1"/>
          <p:nvPr>
            <p:custDataLst>
              <p:tags r:id="rId4"/>
            </p:custDataLst>
          </p:nvPr>
        </p:nvSpPr>
        <p:spPr>
          <a:xfrm>
            <a:off x="2438400" y="3643313"/>
            <a:ext cx="3657600" cy="642938"/>
          </a:xfrm>
          <a:prstGeom prst="rect">
            <a:avLst/>
          </a:prstGeom>
          <a:noFill/>
        </p:spPr>
        <p:txBody>
          <a:bodyPr vert="horz" rtlCol="0" anchor="ctr" anchorCtr="0">
            <a:no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a</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和</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b</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是条件</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e</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下独立的</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9" name="文本框 8"/>
          <p:cNvSpPr txBox="1"/>
          <p:nvPr>
            <p:custDataLst>
              <p:tags r:id="rId5"/>
            </p:custDataLst>
          </p:nvPr>
        </p:nvSpPr>
        <p:spPr>
          <a:xfrm>
            <a:off x="2438400" y="4500563"/>
            <a:ext cx="3787036" cy="642938"/>
          </a:xfrm>
          <a:prstGeom prst="rect">
            <a:avLst/>
          </a:prstGeom>
          <a:noFill/>
        </p:spPr>
        <p:txBody>
          <a:bodyPr vert="horz" rtlCol="0" anchor="ctr" anchorCtr="0">
            <a:no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a</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和</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b</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是条件</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f</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下独立的</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1" name="矩形 10"/>
          <p:cNvSpPr>
            <a:spLocks noChangeAspect="1"/>
          </p:cNvSpPr>
          <p:nvPr>
            <p:custDataLst>
              <p:tags r:id="rId6"/>
            </p:custDataLst>
          </p:nvPr>
        </p:nvSpPr>
        <p:spPr>
          <a:xfrm>
            <a:off x="1571625" y="28503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dirty="0">
                <a:solidFill>
                  <a:srgbClr val="FFFFFF"/>
                </a:solidFill>
                <a:latin typeface="微软雅黑" panose="020B0503020204020204" charset="-122"/>
                <a:ea typeface="微软雅黑" panose="020B0503020204020204" charset="-122"/>
                <a:sym typeface="微软雅黑" panose="020B0503020204020204" charset="-122"/>
              </a:rPr>
              <a:t>A</a:t>
            </a:r>
            <a:endParaRPr lang="zh-CN" altLang="en-US" sz="1600" dirty="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2" name="矩形 11"/>
          <p:cNvSpPr>
            <a:spLocks noChangeAspect="1"/>
          </p:cNvSpPr>
          <p:nvPr>
            <p:custDataLst>
              <p:tags r:id="rId7"/>
            </p:custDataLst>
          </p:nvPr>
        </p:nvSpPr>
        <p:spPr>
          <a:xfrm>
            <a:off x="1571625" y="3707606"/>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3" name="矩形 12"/>
          <p:cNvSpPr>
            <a:spLocks noChangeAspect="1"/>
          </p:cNvSpPr>
          <p:nvPr>
            <p:custDataLst>
              <p:tags r:id="rId8"/>
            </p:custDataLst>
          </p:nvPr>
        </p:nvSpPr>
        <p:spPr>
          <a:xfrm>
            <a:off x="1571625" y="45648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C</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5" name="矩形: 圆角 14"/>
          <p:cNvSpPr/>
          <p:nvPr>
            <p:custDataLst>
              <p:tags r:id="rId9"/>
            </p:custDataLst>
          </p:nvPr>
        </p:nvSpPr>
        <p:spPr>
          <a:xfrm>
            <a:off x="8473062" y="5851251"/>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dirty="0">
                <a:solidFill>
                  <a:srgbClr val="FFFFFF"/>
                </a:solidFill>
                <a:latin typeface="微软雅黑" panose="020B0503020204020204" charset="-122"/>
                <a:ea typeface="微软雅黑" panose="020B0503020204020204" charset="-122"/>
                <a:sym typeface="微软雅黑" panose="020B0503020204020204" charset="-122"/>
              </a:rPr>
              <a:t>提交</a:t>
            </a:r>
            <a:endParaRPr lang="zh-CN" altLang="en-US" sz="1600" dirty="0">
              <a:solidFill>
                <a:srgbClr val="FFFFFF"/>
              </a:solidFill>
              <a:latin typeface="微软雅黑" panose="020B0503020204020204" charset="-122"/>
              <a:ea typeface="微软雅黑" panose="020B0503020204020204" charset="-122"/>
              <a:sym typeface="微软雅黑" panose="020B0503020204020204" charset="-122"/>
            </a:endParaRPr>
          </a:p>
        </p:txBody>
      </p:sp>
      <p:cxnSp>
        <p:nvCxnSpPr>
          <p:cNvPr id="28" name="直接箭头连接符 27"/>
          <p:cNvCxnSpPr>
            <a:stCxn id="22" idx="5"/>
            <a:endCxn id="23" idx="1"/>
          </p:cNvCxnSpPr>
          <p:nvPr/>
        </p:nvCxnSpPr>
        <p:spPr>
          <a:xfrm>
            <a:off x="8215958" y="3005438"/>
            <a:ext cx="793812" cy="41056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4" idx="3"/>
            <a:endCxn id="23" idx="7"/>
          </p:cNvCxnSpPr>
          <p:nvPr/>
        </p:nvCxnSpPr>
        <p:spPr>
          <a:xfrm flipH="1">
            <a:off x="9465430" y="3005438"/>
            <a:ext cx="509196" cy="41056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4" idx="5"/>
            <a:endCxn id="25" idx="1"/>
          </p:cNvCxnSpPr>
          <p:nvPr/>
        </p:nvCxnSpPr>
        <p:spPr>
          <a:xfrm>
            <a:off x="10430286" y="3005438"/>
            <a:ext cx="695684" cy="4088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23" idx="4"/>
            <a:endCxn id="26" idx="0"/>
          </p:cNvCxnSpPr>
          <p:nvPr/>
        </p:nvCxnSpPr>
        <p:spPr>
          <a:xfrm>
            <a:off x="9237600" y="3964782"/>
            <a:ext cx="0" cy="65681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a:off x="7665928" y="2456656"/>
            <a:ext cx="644400" cy="642938"/>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chemeClr val="tx1"/>
                </a:solidFill>
              </a:rPr>
              <a:t>a</a:t>
            </a:r>
            <a:endParaRPr lang="en-US" altLang="zh-CN" dirty="0">
              <a:solidFill>
                <a:schemeClr val="tx1"/>
              </a:solidFill>
            </a:endParaRPr>
          </a:p>
        </p:txBody>
      </p:sp>
      <p:sp>
        <p:nvSpPr>
          <p:cNvPr id="23" name="椭圆 22"/>
          <p:cNvSpPr/>
          <p:nvPr/>
        </p:nvSpPr>
        <p:spPr>
          <a:xfrm>
            <a:off x="8915400" y="3321844"/>
            <a:ext cx="644400" cy="642938"/>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chemeClr val="tx1"/>
                </a:solidFill>
              </a:rPr>
              <a:t>e</a:t>
            </a:r>
            <a:endParaRPr lang="en-US" altLang="zh-CN" dirty="0">
              <a:solidFill>
                <a:schemeClr val="tx1"/>
              </a:solidFill>
            </a:endParaRPr>
          </a:p>
        </p:txBody>
      </p:sp>
      <p:sp>
        <p:nvSpPr>
          <p:cNvPr id="24" name="椭圆 23"/>
          <p:cNvSpPr/>
          <p:nvPr/>
        </p:nvSpPr>
        <p:spPr>
          <a:xfrm>
            <a:off x="9880256" y="2456656"/>
            <a:ext cx="644400" cy="642938"/>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chemeClr val="tx1"/>
                </a:solidFill>
              </a:rPr>
              <a:t>f</a:t>
            </a:r>
            <a:endParaRPr lang="en-US" altLang="zh-CN" dirty="0">
              <a:solidFill>
                <a:schemeClr val="tx1"/>
              </a:solidFill>
            </a:endParaRPr>
          </a:p>
        </p:txBody>
      </p:sp>
      <p:sp>
        <p:nvSpPr>
          <p:cNvPr id="25" name="椭圆 24"/>
          <p:cNvSpPr/>
          <p:nvPr/>
        </p:nvSpPr>
        <p:spPr>
          <a:xfrm>
            <a:off x="11031600" y="3320082"/>
            <a:ext cx="644400" cy="642938"/>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chemeClr val="tx1"/>
                </a:solidFill>
              </a:rPr>
              <a:t>b</a:t>
            </a:r>
            <a:endParaRPr lang="en-US" altLang="zh-CN" dirty="0">
              <a:solidFill>
                <a:schemeClr val="tx1"/>
              </a:solidFill>
            </a:endParaRPr>
          </a:p>
        </p:txBody>
      </p:sp>
      <p:sp>
        <p:nvSpPr>
          <p:cNvPr id="26" name="椭圆 25"/>
          <p:cNvSpPr/>
          <p:nvPr/>
        </p:nvSpPr>
        <p:spPr>
          <a:xfrm>
            <a:off x="8915400" y="4621600"/>
            <a:ext cx="644400" cy="642938"/>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chemeClr val="tx1"/>
                </a:solidFill>
              </a:rPr>
              <a:t>c</a:t>
            </a:r>
            <a:endParaRPr lang="en-US" altLang="zh-CN" dirty="0">
              <a:solidFill>
                <a:schemeClr val="tx1"/>
              </a:solidFill>
            </a:endParaRPr>
          </a:p>
        </p:txBody>
      </p:sp>
      <p:sp>
        <p:nvSpPr>
          <p:cNvPr id="45" name="文本框 44"/>
          <p:cNvSpPr txBox="1"/>
          <p:nvPr>
            <p:custDataLst>
              <p:tags r:id="rId10"/>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微软雅黑" panose="020B0503020204020204" charset="-122"/>
                <a:ea typeface="微软雅黑" panose="020B0503020204020204" charset="-122"/>
                <a:sym typeface="微软雅黑" panose="020B0503020204020204" charset="-122"/>
              </a:rPr>
              <a:t>可为此题添加文本、图片、公式等解析，且需将内容全部放在本区域内。正常使用需</a:t>
            </a:r>
            <a:r>
              <a:rPr lang="en-US" altLang="zh-CN" sz="1200">
                <a:solidFill>
                  <a:srgbClr val="F84F41"/>
                </a:solidFill>
                <a:latin typeface="微软雅黑" panose="020B0503020204020204" charset="-122"/>
                <a:ea typeface="微软雅黑" panose="020B0503020204020204" charset="-122"/>
                <a:sym typeface="微软雅黑" panose="020B0503020204020204" charset="-122"/>
              </a:rPr>
              <a:t>3.0</a:t>
            </a:r>
            <a:r>
              <a:rPr lang="zh-CN" altLang="en-US" sz="1200">
                <a:solidFill>
                  <a:srgbClr val="F84F41"/>
                </a:solidFill>
                <a:latin typeface="微软雅黑" panose="020B0503020204020204" charset="-122"/>
                <a:ea typeface="微软雅黑" panose="020B0503020204020204" charset="-122"/>
                <a:sym typeface="微软雅黑" panose="020B0503020204020204" charset="-122"/>
              </a:rPr>
              <a:t>以上版本</a:t>
            </a:r>
            <a:endParaRPr lang="zh-CN" altLang="en-US" sz="1200">
              <a:solidFill>
                <a:srgbClr val="F84F41"/>
              </a:solidFill>
              <a:latin typeface="微软雅黑" panose="020B0503020204020204" charset="-122"/>
              <a:ea typeface="微软雅黑" panose="020B0503020204020204" charset="-122"/>
              <a:sym typeface="微软雅黑" panose="020B0503020204020204" charset="-122"/>
            </a:endParaRPr>
          </a:p>
        </p:txBody>
      </p:sp>
      <p:sp>
        <p:nvSpPr>
          <p:cNvPr id="46" name="文本框 45"/>
          <p:cNvSpPr txBox="1"/>
          <p:nvPr>
            <p:custDataLst>
              <p:tags r:id="rId11"/>
            </p:custDataLst>
          </p:nvPr>
        </p:nvSpPr>
        <p:spPr>
          <a:xfrm>
            <a:off x="12827000" y="635000"/>
            <a:ext cx="3332480" cy="4801314"/>
          </a:xfrm>
          <a:prstGeom prst="rect">
            <a:avLst/>
          </a:prstGeom>
          <a:noFill/>
        </p:spPr>
        <p:txBody>
          <a:bodyPr vert="horz" rtlCol="0" anchor="t" anchorCtr="0">
            <a:spAutoFit/>
          </a:bodyPr>
          <a:lstStyle/>
          <a:p>
            <a:r>
              <a:rPr lang="zh-CN" altLang="en-US" dirty="0"/>
              <a:t>上图中</a:t>
            </a:r>
            <a:r>
              <a:rPr lang="en-US" altLang="zh-CN" dirty="0"/>
              <a:t>a</a:t>
            </a:r>
            <a:r>
              <a:rPr lang="zh-CN" altLang="en-US" dirty="0"/>
              <a:t>到</a:t>
            </a:r>
            <a:r>
              <a:rPr lang="en-US" altLang="zh-CN" dirty="0"/>
              <a:t>b</a:t>
            </a:r>
            <a:r>
              <a:rPr lang="zh-CN" altLang="en-US" dirty="0"/>
              <a:t>只有一条路径</a:t>
            </a:r>
            <a:r>
              <a:rPr lang="en-US" altLang="zh-CN" dirty="0"/>
              <a:t>a-&gt;e-&gt;f-&gt;b</a:t>
            </a:r>
            <a:r>
              <a:rPr lang="zh-CN" altLang="en-US" dirty="0"/>
              <a:t>。如果能找到该路径上的任意节点</a:t>
            </a:r>
            <a:r>
              <a:rPr lang="en-US" altLang="zh-CN" dirty="0"/>
              <a:t>X</a:t>
            </a:r>
            <a:r>
              <a:rPr lang="zh-CN" altLang="en-US" dirty="0"/>
              <a:t>对其进行阻塞，则</a:t>
            </a:r>
            <a:r>
              <a:rPr lang="en-US" altLang="zh-CN" dirty="0"/>
              <a:t>a</a:t>
            </a:r>
            <a:r>
              <a:rPr lang="zh-CN" altLang="en-US" dirty="0"/>
              <a:t>和</a:t>
            </a:r>
            <a:r>
              <a:rPr lang="en-US" altLang="zh-CN" dirty="0"/>
              <a:t>b</a:t>
            </a:r>
            <a:r>
              <a:rPr lang="zh-CN" altLang="en-US" dirty="0"/>
              <a:t>是条件独立的。否则不是。</a:t>
            </a:r>
            <a:endParaRPr lang="en-US" altLang="zh-CN" dirty="0"/>
          </a:p>
          <a:p>
            <a:endParaRPr lang="en-US" altLang="zh-CN" dirty="0"/>
          </a:p>
          <a:p>
            <a:pPr marL="228600" indent="-228600">
              <a:buAutoNum type="arabicPeriod"/>
            </a:pPr>
            <a:r>
              <a:rPr lang="zh-CN" altLang="en-US" dirty="0"/>
              <a:t>条件为</a:t>
            </a:r>
            <a:r>
              <a:rPr lang="en-US" altLang="zh-CN" dirty="0"/>
              <a:t>c</a:t>
            </a:r>
            <a:r>
              <a:rPr lang="zh-CN" altLang="en-US" dirty="0"/>
              <a:t>时，只有当汇连节点</a:t>
            </a:r>
            <a:r>
              <a:rPr lang="en-US" altLang="zh-CN" dirty="0"/>
              <a:t>e</a:t>
            </a:r>
            <a:r>
              <a:rPr lang="zh-CN" altLang="en-US" dirty="0"/>
              <a:t>或者</a:t>
            </a:r>
            <a:r>
              <a:rPr lang="en-US" altLang="zh-CN" dirty="0"/>
              <a:t>e</a:t>
            </a:r>
            <a:r>
              <a:rPr lang="zh-CN" altLang="en-US" dirty="0"/>
              <a:t>的子节点不包含在条件</a:t>
            </a:r>
            <a:r>
              <a:rPr lang="en-US" altLang="zh-CN" dirty="0"/>
              <a:t>c</a:t>
            </a:r>
            <a:r>
              <a:rPr lang="zh-CN" altLang="en-US" dirty="0"/>
              <a:t>中的时候，</a:t>
            </a:r>
            <a:r>
              <a:rPr lang="en-US" altLang="zh-CN" dirty="0"/>
              <a:t>e</a:t>
            </a:r>
            <a:r>
              <a:rPr lang="zh-CN" altLang="en-US" dirty="0"/>
              <a:t>才能阻塞。由于</a:t>
            </a:r>
            <a:r>
              <a:rPr lang="en-US" altLang="zh-CN" dirty="0"/>
              <a:t>c</a:t>
            </a:r>
            <a:r>
              <a:rPr lang="zh-CN" altLang="en-US" dirty="0"/>
              <a:t>是</a:t>
            </a:r>
            <a:r>
              <a:rPr lang="en-US" altLang="zh-CN" dirty="0"/>
              <a:t>e</a:t>
            </a:r>
            <a:r>
              <a:rPr lang="zh-CN" altLang="en-US" dirty="0"/>
              <a:t>的子节点，因此</a:t>
            </a:r>
            <a:r>
              <a:rPr lang="en-US" altLang="zh-CN" dirty="0"/>
              <a:t>e</a:t>
            </a:r>
            <a:r>
              <a:rPr lang="zh-CN" altLang="en-US" dirty="0"/>
              <a:t>不能阻塞。只有当分连接点</a:t>
            </a:r>
            <a:r>
              <a:rPr lang="en-US" altLang="zh-CN" dirty="0"/>
              <a:t>f</a:t>
            </a:r>
            <a:r>
              <a:rPr lang="zh-CN" altLang="en-US" dirty="0"/>
              <a:t>包含在条件</a:t>
            </a:r>
            <a:r>
              <a:rPr lang="en-US" altLang="zh-CN" dirty="0"/>
              <a:t>c</a:t>
            </a:r>
            <a:r>
              <a:rPr lang="zh-CN" altLang="en-US" dirty="0"/>
              <a:t>中的时候，</a:t>
            </a:r>
            <a:r>
              <a:rPr lang="en-US" altLang="zh-CN" dirty="0"/>
              <a:t>f</a:t>
            </a:r>
            <a:r>
              <a:rPr lang="zh-CN" altLang="en-US" dirty="0"/>
              <a:t>才能阻塞。这里的</a:t>
            </a:r>
            <a:r>
              <a:rPr lang="en-US" altLang="zh-CN" dirty="0"/>
              <a:t>f</a:t>
            </a:r>
            <a:r>
              <a:rPr lang="zh-CN" altLang="en-US" dirty="0"/>
              <a:t>也不能阻塞。因此</a:t>
            </a:r>
            <a:r>
              <a:rPr lang="en-US" altLang="zh-CN" dirty="0"/>
              <a:t>a</a:t>
            </a:r>
            <a:r>
              <a:rPr lang="zh-CN" altLang="en-US" dirty="0"/>
              <a:t>和</a:t>
            </a:r>
            <a:r>
              <a:rPr lang="en-US" altLang="zh-CN" dirty="0"/>
              <a:t>b</a:t>
            </a:r>
            <a:r>
              <a:rPr lang="zh-CN" altLang="en-US" dirty="0"/>
              <a:t>在条件</a:t>
            </a:r>
            <a:r>
              <a:rPr lang="en-US" altLang="zh-CN" dirty="0"/>
              <a:t>c</a:t>
            </a:r>
            <a:r>
              <a:rPr lang="zh-CN" altLang="en-US" dirty="0"/>
              <a:t>下是不独立的。</a:t>
            </a:r>
            <a:endParaRPr lang="en-US" altLang="zh-CN" dirty="0"/>
          </a:p>
          <a:p>
            <a:pPr marL="228600" indent="-228600">
              <a:buAutoNum type="arabicPeriod"/>
            </a:pPr>
            <a:r>
              <a:rPr lang="zh-CN" altLang="en-US" dirty="0"/>
              <a:t>同上。</a:t>
            </a:r>
            <a:endParaRPr lang="en-US" altLang="zh-CN" dirty="0"/>
          </a:p>
          <a:p>
            <a:pPr marL="228600" indent="-228600">
              <a:buAutoNum type="arabicPeriod"/>
            </a:pPr>
            <a:r>
              <a:rPr lang="zh-CN" altLang="en-US" dirty="0"/>
              <a:t>条件为</a:t>
            </a:r>
            <a:r>
              <a:rPr lang="en-US" altLang="zh-CN" dirty="0"/>
              <a:t>f</a:t>
            </a:r>
            <a:r>
              <a:rPr lang="zh-CN" altLang="en-US" dirty="0"/>
              <a:t>时，对分分连结构节点</a:t>
            </a:r>
            <a:r>
              <a:rPr lang="en-US" altLang="zh-CN" dirty="0"/>
              <a:t>f</a:t>
            </a:r>
            <a:r>
              <a:rPr lang="zh-CN" altLang="en-US" dirty="0"/>
              <a:t>，</a:t>
            </a:r>
            <a:r>
              <a:rPr lang="en-US" altLang="zh-CN" dirty="0"/>
              <a:t>f</a:t>
            </a:r>
            <a:r>
              <a:rPr lang="zh-CN" altLang="en-US" dirty="0"/>
              <a:t>在条件集合</a:t>
            </a:r>
            <a:r>
              <a:rPr lang="en-US" altLang="zh-CN" dirty="0"/>
              <a:t>f</a:t>
            </a:r>
            <a:r>
              <a:rPr lang="zh-CN" altLang="en-US" dirty="0"/>
              <a:t>中，因此可以阻塞。独立成立。</a:t>
            </a:r>
            <a:endParaRPr lang="en-US" altLang="zh-CN" dirty="0"/>
          </a:p>
        </p:txBody>
      </p:sp>
      <p:grpSp>
        <p:nvGrpSpPr>
          <p:cNvPr id="44" name="组合 43"/>
          <p:cNvGrpSpPr/>
          <p:nvPr>
            <p:custDataLst>
              <p:tags r:id="rId12"/>
            </p:custDataLst>
          </p:nvPr>
        </p:nvGrpSpPr>
        <p:grpSpPr>
          <a:xfrm>
            <a:off x="12585700" y="0"/>
            <a:ext cx="3815080" cy="647700"/>
            <a:chOff x="12585700" y="0"/>
            <a:chExt cx="3815080" cy="647700"/>
          </a:xfrm>
        </p:grpSpPr>
        <p:sp>
          <p:nvSpPr>
            <p:cNvPr id="41" name="RemarkBack"/>
            <p:cNvSpPr/>
            <p:nvPr>
              <p:custDataLst>
                <p:tags r:id="rId13"/>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RemarkBlock"/>
            <p:cNvSpPr/>
            <p:nvPr>
              <p:custDataLst>
                <p:tags r:id="rId14"/>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emarkTitleText"/>
            <p:cNvSpPr txBox="1"/>
            <p:nvPr>
              <p:custDataLst>
                <p:tags r:id="rId15"/>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微软雅黑" panose="020B0503020204020204" charset="-122"/>
                  <a:ea typeface="微软雅黑" panose="020B0503020204020204" charset="-122"/>
                  <a:sym typeface="微软雅黑" panose="020B0503020204020204" charset="-122"/>
                </a:rPr>
                <a:t>答案解析</a:t>
              </a:r>
              <a:endParaRPr lang="zh-CN" altLang="en-US">
                <a:solidFill>
                  <a:srgbClr val="000000"/>
                </a:solidFill>
                <a:latin typeface="微软雅黑" panose="020B0503020204020204" charset="-122"/>
                <a:ea typeface="微软雅黑" panose="020B0503020204020204" charset="-122"/>
                <a:sym typeface="微软雅黑" panose="020B0503020204020204" charset="-122"/>
              </a:endParaRPr>
            </a:p>
          </p:txBody>
        </p:sp>
      </p:grpSp>
      <p:grpSp>
        <p:nvGrpSpPr>
          <p:cNvPr id="20" name="组合 19"/>
          <p:cNvGrpSpPr/>
          <p:nvPr>
            <p:custDataLst>
              <p:tags r:id="rId16"/>
            </p:custDataLst>
          </p:nvPr>
        </p:nvGrpSpPr>
        <p:grpSpPr>
          <a:xfrm>
            <a:off x="0" y="0"/>
            <a:ext cx="12192000" cy="635000"/>
            <a:chOff x="0" y="0"/>
            <a:chExt cx="12192000" cy="635000"/>
          </a:xfrm>
        </p:grpSpPr>
        <p:sp>
          <p:nvSpPr>
            <p:cNvPr id="16" name="TitleBackground"/>
            <p:cNvSpPr/>
            <p:nvPr>
              <p:custDataLst>
                <p:tags r:id="rId17"/>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p:cNvSpPr/>
            <p:nvPr>
              <p:custDataLst>
                <p:tags r:id="rId18"/>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p:cNvSpPr txBox="1"/>
            <p:nvPr>
              <p:custDataLst>
                <p:tags r:id="rId1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多选题</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9" name="TipText"/>
            <p:cNvSpPr txBox="1"/>
            <p:nvPr>
              <p:custDataLst>
                <p:tags r:id="rId20"/>
              </p:custDataLst>
            </p:nvPr>
          </p:nvSpPr>
          <p:spPr>
            <a:xfrm>
              <a:off x="1427480"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3</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endParaRPr lang="zh-CN" altLang="en-US" sz="2000">
                <a:solidFill>
                  <a:srgbClr val="808080"/>
                </a:solidFill>
                <a:latin typeface="微软雅黑" panose="020B0503020204020204" charset="-122"/>
                <a:ea typeface="微软雅黑" panose="020B0503020204020204" charset="-122"/>
                <a:sym typeface="微软雅黑" panose="020B0503020204020204" charset="-122"/>
              </a:endParaRPr>
            </a:p>
          </p:txBody>
        </p:sp>
      </p:grpSp>
      <p:pic>
        <p:nvPicPr>
          <p:cNvPr id="5" name="图片 4"/>
          <p:cNvPicPr/>
          <p:nvPr>
            <p:custDataLst>
              <p:tags r:id="rId21"/>
            </p:custDataLst>
          </p:nvPr>
        </p:nvPicPr>
        <p:blipFill>
          <a:blip r:embed="rId2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23"/>
    </p:custData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因果推理：𝐷</a:t>
            </a:r>
            <a:r>
              <a:rPr lang="en-US" altLang="zh-CN" dirty="0"/>
              <a:t>-</a:t>
            </a:r>
            <a:r>
              <a:rPr lang="zh-CN" altLang="en-US" dirty="0"/>
              <a:t>分离 </a:t>
            </a:r>
            <a:r>
              <a:rPr lang="en-US" altLang="zh-CN" dirty="0"/>
              <a:t>(directional separation)</a:t>
            </a:r>
            <a:endParaRPr lang="zh-CN" altLang="en-US" dirty="0"/>
          </a:p>
        </p:txBody>
      </p:sp>
      <p:sp>
        <p:nvSpPr>
          <p:cNvPr id="3" name="内容占位符 2"/>
          <p:cNvSpPr>
            <a:spLocks noGrp="1"/>
          </p:cNvSpPr>
          <p:nvPr>
            <p:ph idx="1"/>
          </p:nvPr>
        </p:nvSpPr>
        <p:spPr/>
        <p:txBody>
          <a:bodyPr>
            <a:normAutofit/>
          </a:bodyPr>
          <a:lstStyle/>
          <a:p>
            <a:r>
              <a:rPr lang="zh-CN" altLang="en-US" dirty="0"/>
              <a:t>𝐷</a:t>
            </a:r>
            <a:r>
              <a:rPr lang="en-US" altLang="zh-CN" dirty="0"/>
              <a:t>-</a:t>
            </a:r>
            <a:r>
              <a:rPr lang="zh-CN" altLang="en-US" dirty="0"/>
              <a:t>分离方法可用于判断因果图上任意变量间相关性和独立性</a:t>
            </a:r>
            <a:endParaRPr lang="en-US" altLang="zh-CN" dirty="0"/>
          </a:p>
          <a:p>
            <a:r>
              <a:rPr lang="zh-CN" altLang="en-US" dirty="0"/>
              <a:t>在因果图上，若节点𝑋和节点𝑌之间的每一条路径都是阻塞的</a:t>
            </a:r>
            <a:endParaRPr lang="en-US" altLang="zh-CN" dirty="0"/>
          </a:p>
          <a:p>
            <a:pPr lvl="1"/>
            <a:r>
              <a:rPr lang="zh-CN" altLang="en-US" dirty="0"/>
              <a:t>称节点𝑋和节点𝑌是有向分离的</a:t>
            </a:r>
            <a:endParaRPr lang="en-US" altLang="zh-CN" dirty="0"/>
          </a:p>
          <a:p>
            <a:pPr lvl="1"/>
            <a:r>
              <a:rPr lang="zh-CN" altLang="en-US" dirty="0"/>
              <a:t>反之，称节点𝑋和节点𝑌是有向连接的</a:t>
            </a:r>
            <a:endParaRPr lang="en-US" altLang="zh-CN" dirty="0"/>
          </a:p>
          <a:p>
            <a:r>
              <a:rPr lang="zh-CN" altLang="en-US" dirty="0"/>
              <a:t>当两个节点是</a:t>
            </a:r>
            <a:r>
              <a:rPr lang="zh-CN" altLang="en-US" dirty="0">
                <a:solidFill>
                  <a:srgbClr val="C00000"/>
                </a:solidFill>
              </a:rPr>
              <a:t>有向分离</a:t>
            </a:r>
            <a:r>
              <a:rPr lang="zh-CN" altLang="en-US" dirty="0"/>
              <a:t>时，意味着这两个节点</a:t>
            </a:r>
            <a:r>
              <a:rPr lang="zh-CN" altLang="en-US" dirty="0">
                <a:solidFill>
                  <a:srgbClr val="C00000"/>
                </a:solidFill>
              </a:rPr>
              <a:t>相互独立</a:t>
            </a:r>
            <a:endParaRPr lang="zh-CN" altLang="en-US" dirty="0"/>
          </a:p>
          <a:p>
            <a:endParaRPr lang="zh-CN" altLang="en-US" dirty="0"/>
          </a:p>
          <a:p>
            <a:endParaRPr lang="zh-CN" alt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因果推理：干预</a:t>
            </a:r>
            <a:r>
              <a:rPr lang="en-US" altLang="zh-CN" dirty="0"/>
              <a:t>(intervention)</a:t>
            </a:r>
            <a:r>
              <a:rPr lang="zh-CN" altLang="en-US" dirty="0"/>
              <a:t>和𝒅𝒐 算子</a:t>
            </a:r>
            <a:r>
              <a:rPr lang="en-US" altLang="zh-CN" dirty="0"/>
              <a:t>(do-calculus)</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en-US" altLang="zh-CN" dirty="0"/>
                  <a:t>DAG</a:t>
                </a:r>
                <a:r>
                  <a:rPr lang="zh-CN" altLang="en-US" dirty="0"/>
                  <a:t>中具有链接箭头的节点之间存在某种“因果关系”。</a:t>
                </a:r>
                <a:endParaRPr lang="en-US" altLang="zh-CN" dirty="0"/>
              </a:p>
              <a:p>
                <a:r>
                  <a:rPr lang="zh-CN" altLang="en-US" dirty="0"/>
                  <a:t>要在 </a:t>
                </a:r>
                <a:r>
                  <a:rPr lang="en-US" altLang="zh-CN" dirty="0"/>
                  <a:t>DAG </a:t>
                </a:r>
                <a:r>
                  <a:rPr lang="zh-CN" altLang="en-US" dirty="0"/>
                  <a:t>上引入“因果”的概念，需要引进</a:t>
                </a:r>
                <a14:m>
                  <m:oMath xmlns:m="http://schemas.openxmlformats.org/officeDocument/2006/math">
                    <m:r>
                      <a:rPr lang="en-US" altLang="zh-CN" smtClean="0">
                        <a:solidFill>
                          <a:srgbClr val="00B0F0"/>
                        </a:solidFill>
                        <a:latin typeface="Cambria Math" panose="02040503050406030204" pitchFamily="18" charset="0"/>
                      </a:rPr>
                      <m:t>𝒅𝒐</m:t>
                    </m:r>
                    <m:r>
                      <a:rPr lang="en-US" altLang="zh-CN" smtClean="0">
                        <a:solidFill>
                          <a:srgbClr val="00B0F0"/>
                        </a:solidFill>
                        <a:latin typeface="Cambria Math" panose="02040503050406030204" pitchFamily="18" charset="0"/>
                      </a:rPr>
                      <m:t> </m:t>
                    </m:r>
                  </m:oMath>
                </a14:m>
                <a:r>
                  <a:rPr lang="zh-CN" altLang="en-US" dirty="0">
                    <a:solidFill>
                      <a:srgbClr val="00B0F0"/>
                    </a:solidFill>
                  </a:rPr>
                  <a:t>算子</a:t>
                </a:r>
                <a:endParaRPr lang="en-US" altLang="zh-CN" dirty="0"/>
              </a:p>
              <a:p>
                <a:pPr lvl="1"/>
                <a:r>
                  <a:rPr lang="en-US" altLang="zh-CN" dirty="0"/>
                  <a:t>do-calculus</a:t>
                </a:r>
                <a:r>
                  <a:rPr lang="zh-CN" altLang="en-US" dirty="0"/>
                  <a:t>的意思可理解为 “干预”（</a:t>
                </a:r>
                <a:r>
                  <a:rPr lang="en-US" altLang="zh-CN" dirty="0"/>
                  <a:t>intervention</a:t>
                </a:r>
                <a:r>
                  <a:rPr lang="zh-CN" altLang="en-US" dirty="0"/>
                  <a:t>）</a:t>
                </a:r>
                <a:endParaRPr lang="zh-CN" altLang="en-US" dirty="0"/>
              </a:p>
              <a:p>
                <a:r>
                  <a:rPr lang="zh-CN" altLang="en-US" dirty="0"/>
                  <a:t>在 </a:t>
                </a:r>
                <a:r>
                  <a:rPr lang="en-US" altLang="zh-CN" dirty="0"/>
                  <a:t>DAG </a:t>
                </a:r>
                <a:r>
                  <a:rPr lang="zh-CN" altLang="en-US" dirty="0"/>
                  <a:t>中，</a:t>
                </a:r>
                <a:r>
                  <a:rPr lang="en-US" altLang="zh-CN" dirty="0"/>
                  <a:t> </a:t>
                </a:r>
                <a14:m>
                  <m:oMath xmlns:m="http://schemas.openxmlformats.org/officeDocument/2006/math">
                    <m:r>
                      <a:rPr lang="en-US" altLang="zh-CN" smtClean="0">
                        <a:solidFill>
                          <a:srgbClr val="00B0F0"/>
                        </a:solidFill>
                        <a:latin typeface="Cambria Math" panose="02040503050406030204" pitchFamily="18" charset="0"/>
                      </a:rPr>
                      <m:t>𝒅𝒐</m:t>
                    </m:r>
                    <m:d>
                      <m:dPr>
                        <m:ctrlPr>
                          <a:rPr lang="en-US" altLang="zh-CN" i="1">
                            <a:solidFill>
                              <a:srgbClr val="00B0F0"/>
                            </a:solidFill>
                            <a:latin typeface="Cambria Math" panose="02040503050406030204" pitchFamily="18" charset="0"/>
                          </a:rPr>
                        </m:ctrlPr>
                      </m:dPr>
                      <m:e>
                        <m:sSub>
                          <m:sSubPr>
                            <m:ctrlPr>
                              <a:rPr lang="en-US" altLang="zh-CN" i="1">
                                <a:solidFill>
                                  <a:srgbClr val="00B0F0"/>
                                </a:solidFill>
                                <a:latin typeface="Cambria Math" panose="02040503050406030204" pitchFamily="18" charset="0"/>
                              </a:rPr>
                            </m:ctrlPr>
                          </m:sSubPr>
                          <m:e>
                            <m:r>
                              <a:rPr lang="en-US" altLang="zh-CN">
                                <a:solidFill>
                                  <a:srgbClr val="00B0F0"/>
                                </a:solidFill>
                                <a:latin typeface="Cambria Math" panose="02040503050406030204" pitchFamily="18" charset="0"/>
                              </a:rPr>
                              <m:t>𝑿</m:t>
                            </m:r>
                          </m:e>
                          <m:sub>
                            <m:r>
                              <a:rPr lang="en-US" altLang="zh-CN">
                                <a:solidFill>
                                  <a:srgbClr val="00B0F0"/>
                                </a:solidFill>
                                <a:latin typeface="Cambria Math" panose="02040503050406030204" pitchFamily="18" charset="0"/>
                              </a:rPr>
                              <m:t>𝒊</m:t>
                            </m:r>
                          </m:sub>
                        </m:sSub>
                      </m:e>
                    </m:d>
                    <m:r>
                      <a:rPr lang="en-US" altLang="zh-CN">
                        <a:solidFill>
                          <a:srgbClr val="00B0F0"/>
                        </a:solidFill>
                        <a:latin typeface="Cambria Math" panose="02040503050406030204" pitchFamily="18" charset="0"/>
                      </a:rPr>
                      <m:t>=</m:t>
                    </m:r>
                    <m:sSub>
                      <m:sSubPr>
                        <m:ctrlPr>
                          <a:rPr lang="en-US" altLang="zh-CN" i="1">
                            <a:solidFill>
                              <a:srgbClr val="00B0F0"/>
                            </a:solidFill>
                            <a:latin typeface="Cambria Math" panose="02040503050406030204" pitchFamily="18" charset="0"/>
                          </a:rPr>
                        </m:ctrlPr>
                      </m:sSubPr>
                      <m:e>
                        <m:r>
                          <a:rPr lang="en-US" altLang="zh-CN">
                            <a:solidFill>
                              <a:srgbClr val="00B0F0"/>
                            </a:solidFill>
                            <a:latin typeface="Cambria Math" panose="02040503050406030204" pitchFamily="18" charset="0"/>
                          </a:rPr>
                          <m:t>𝒙</m:t>
                        </m:r>
                      </m:e>
                      <m:sub>
                        <m:r>
                          <a:rPr lang="en-US" altLang="zh-CN">
                            <a:solidFill>
                              <a:srgbClr val="00B0F0"/>
                            </a:solidFill>
                            <a:latin typeface="Cambria Math" panose="02040503050406030204" pitchFamily="18" charset="0"/>
                          </a:rPr>
                          <m:t>𝒊</m:t>
                        </m:r>
                      </m:sub>
                    </m:sSub>
                    <m:r>
                      <a:rPr lang="en-US" altLang="zh-CN">
                        <a:solidFill>
                          <a:srgbClr val="00B0F0"/>
                        </a:solidFill>
                        <a:latin typeface="Cambria Math" panose="02040503050406030204" pitchFamily="18" charset="0"/>
                      </a:rPr>
                      <m:t>′ </m:t>
                    </m:r>
                  </m:oMath>
                </a14:m>
                <a:r>
                  <a:rPr lang="zh-CN" altLang="en-US" dirty="0"/>
                  <a:t>，表示将</a:t>
                </a:r>
                <a:r>
                  <a:rPr lang="en-US" altLang="zh-CN" dirty="0"/>
                  <a:t>DAG</a:t>
                </a:r>
                <a:r>
                  <a:rPr lang="zh-CN" altLang="en-US" dirty="0"/>
                  <a:t>中指向节点</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𝑋</m:t>
                        </m:r>
                      </m:e>
                      <m:sub>
                        <m:r>
                          <a:rPr lang="en-US" altLang="zh-CN">
                            <a:latin typeface="Cambria Math" panose="02040503050406030204" pitchFamily="18" charset="0"/>
                          </a:rPr>
                          <m:t>𝑖</m:t>
                        </m:r>
                      </m:sub>
                    </m:sSub>
                  </m:oMath>
                </a14:m>
                <a:r>
                  <a:rPr lang="zh-CN" altLang="en-US" dirty="0"/>
                  <a:t>的有向边全部切断，并且将</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𝑋</m:t>
                        </m:r>
                      </m:e>
                      <m:sub>
                        <m:r>
                          <a:rPr lang="en-US" altLang="zh-CN">
                            <a:latin typeface="Cambria Math" panose="02040503050406030204" pitchFamily="18" charset="0"/>
                          </a:rPr>
                          <m:t>𝑖</m:t>
                        </m:r>
                      </m:sub>
                    </m:sSub>
                  </m:oMath>
                </a14:m>
                <a:r>
                  <a:rPr lang="zh-CN" altLang="en-US" dirty="0"/>
                  <a:t>的值固定为常数</a:t>
                </a:r>
                <a14:m>
                  <m:oMath xmlns:m="http://schemas.openxmlformats.org/officeDocument/2006/math">
                    <m:sSub>
                      <m:sSubPr>
                        <m:ctrlPr>
                          <a:rPr lang="en-US" altLang="zh-CN" i="1" smtClean="0">
                            <a:solidFill>
                              <a:srgbClr val="00B0F0"/>
                            </a:solidFill>
                            <a:latin typeface="Cambria Math" panose="02040503050406030204" pitchFamily="18" charset="0"/>
                          </a:rPr>
                        </m:ctrlPr>
                      </m:sSubPr>
                      <m:e>
                        <m:r>
                          <a:rPr lang="en-US" altLang="zh-CN">
                            <a:solidFill>
                              <a:srgbClr val="00B0F0"/>
                            </a:solidFill>
                            <a:latin typeface="Cambria Math" panose="02040503050406030204" pitchFamily="18" charset="0"/>
                          </a:rPr>
                          <m:t>𝑥</m:t>
                        </m:r>
                      </m:e>
                      <m:sub>
                        <m:r>
                          <a:rPr lang="en-US" altLang="zh-CN">
                            <a:solidFill>
                              <a:srgbClr val="00B0F0"/>
                            </a:solidFill>
                            <a:latin typeface="Cambria Math" panose="02040503050406030204" pitchFamily="18" charset="0"/>
                          </a:rPr>
                          <m:t>𝑖</m:t>
                        </m:r>
                      </m:sub>
                    </m:sSub>
                    <m:r>
                      <a:rPr lang="en-US" altLang="zh-CN">
                        <a:solidFill>
                          <a:srgbClr val="00B0F0"/>
                        </a:solidFill>
                        <a:latin typeface="Cambria Math" panose="02040503050406030204" pitchFamily="18" charset="0"/>
                      </a:rPr>
                      <m:t>′</m:t>
                    </m:r>
                  </m:oMath>
                </a14:m>
                <a:endParaRPr lang="en-US" altLang="zh-CN" dirty="0"/>
              </a:p>
              <a:p>
                <a:r>
                  <a:rPr lang="zh-CN" altLang="en-US" dirty="0"/>
                  <a:t>在这样操作后，所得到新的</a:t>
                </a:r>
                <a:r>
                  <a:rPr lang="en-US" altLang="zh-CN" dirty="0"/>
                  <a:t>DAG</a:t>
                </a:r>
                <a:r>
                  <a:rPr lang="zh-CN" altLang="en-US" dirty="0"/>
                  <a:t>中变量联合分布为：</a:t>
                </a:r>
                <a:endParaRPr lang="en-US" altLang="zh-CN"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p:cNvSpPr/>
              <p:nvPr/>
            </p:nvSpPr>
            <p:spPr>
              <a:xfrm>
                <a:off x="2529847" y="5047503"/>
                <a:ext cx="6591933" cy="70788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4000" i="1" smtClean="0">
                          <a:latin typeface="Cambria Math" panose="02040503050406030204"/>
                        </a:rPr>
                        <m:t>𝑃</m:t>
                      </m:r>
                      <m:d>
                        <m:dPr>
                          <m:ctrlPr>
                            <a:rPr lang="zh-CN" altLang="zh-CN" sz="4000" i="1">
                              <a:latin typeface="Cambria Math" panose="02040503050406030204" pitchFamily="18" charset="0"/>
                            </a:rPr>
                          </m:ctrlPr>
                        </m:dPr>
                        <m:e>
                          <m:sSub>
                            <m:sSubPr>
                              <m:ctrlPr>
                                <a:rPr lang="zh-CN" altLang="zh-CN" sz="4000" i="1">
                                  <a:latin typeface="Cambria Math" panose="02040503050406030204" pitchFamily="18" charset="0"/>
                                </a:rPr>
                              </m:ctrlPr>
                            </m:sSubPr>
                            <m:e>
                              <m:r>
                                <a:rPr lang="en-US" altLang="zh-CN" sz="4000" i="1">
                                  <a:latin typeface="Cambria Math" panose="02040503050406030204"/>
                                </a:rPr>
                                <m:t>𝑥</m:t>
                              </m:r>
                            </m:e>
                            <m:sub>
                              <m:r>
                                <a:rPr lang="en-US" altLang="zh-CN" sz="4000" i="1">
                                  <a:latin typeface="Cambria Math" panose="02040503050406030204"/>
                                </a:rPr>
                                <m:t>1</m:t>
                              </m:r>
                            </m:sub>
                          </m:sSub>
                          <m:r>
                            <a:rPr lang="en-US" altLang="zh-CN" sz="4000" i="1">
                              <a:latin typeface="Cambria Math" panose="02040503050406030204"/>
                            </a:rPr>
                            <m:t>, </m:t>
                          </m:r>
                          <m:sSub>
                            <m:sSubPr>
                              <m:ctrlPr>
                                <a:rPr lang="zh-CN" altLang="zh-CN" sz="4000" i="1">
                                  <a:latin typeface="Cambria Math" panose="02040503050406030204" pitchFamily="18" charset="0"/>
                                </a:rPr>
                              </m:ctrlPr>
                            </m:sSubPr>
                            <m:e>
                              <m:r>
                                <a:rPr lang="en-US" altLang="zh-CN" sz="4000" i="1">
                                  <a:latin typeface="Cambria Math" panose="02040503050406030204"/>
                                </a:rPr>
                                <m:t>𝑥</m:t>
                              </m:r>
                            </m:e>
                            <m:sub>
                              <m:r>
                                <a:rPr lang="en-US" altLang="zh-CN" sz="4000" i="1">
                                  <a:latin typeface="Cambria Math" panose="02040503050406030204"/>
                                </a:rPr>
                                <m:t>2</m:t>
                              </m:r>
                            </m:sub>
                          </m:sSub>
                          <m:r>
                            <a:rPr lang="en-US" altLang="zh-CN" sz="4000" i="1">
                              <a:latin typeface="Cambria Math" panose="02040503050406030204"/>
                            </a:rPr>
                            <m:t>, ⋯,</m:t>
                          </m:r>
                          <m:sSub>
                            <m:sSubPr>
                              <m:ctrlPr>
                                <a:rPr lang="zh-CN" altLang="zh-CN" sz="4000" i="1">
                                  <a:latin typeface="Cambria Math" panose="02040503050406030204" pitchFamily="18" charset="0"/>
                                </a:rPr>
                              </m:ctrlPr>
                            </m:sSubPr>
                            <m:e>
                              <m:r>
                                <a:rPr lang="en-US" altLang="zh-CN" sz="4000" i="1">
                                  <a:latin typeface="Cambria Math" panose="02040503050406030204"/>
                                </a:rPr>
                                <m:t>𝑥</m:t>
                              </m:r>
                            </m:e>
                            <m:sub>
                              <m:r>
                                <a:rPr lang="en-US" altLang="zh-CN" sz="4000" i="1">
                                  <a:latin typeface="Cambria Math" panose="02040503050406030204"/>
                                </a:rPr>
                                <m:t>𝑑</m:t>
                              </m:r>
                            </m:sub>
                          </m:sSub>
                          <m:r>
                            <a:rPr lang="en-US" altLang="zh-CN" sz="4000" b="0" i="1" smtClean="0">
                              <a:latin typeface="Cambria Math" panose="02040503050406030204"/>
                            </a:rPr>
                            <m:t>|</m:t>
                          </m:r>
                          <m:r>
                            <a:rPr lang="en-US" altLang="zh-CN" sz="4000" b="0" i="1" smtClean="0">
                              <a:latin typeface="Cambria Math" panose="02040503050406030204"/>
                            </a:rPr>
                            <m:t>𝑑𝑜</m:t>
                          </m:r>
                          <m:d>
                            <m:dPr>
                              <m:ctrlPr>
                                <a:rPr lang="en-US" altLang="zh-CN" sz="4000" b="0" i="1" smtClean="0">
                                  <a:latin typeface="Cambria Math" panose="02040503050406030204" pitchFamily="18" charset="0"/>
                                </a:rPr>
                              </m:ctrlPr>
                            </m:dPr>
                            <m:e>
                              <m:sSub>
                                <m:sSubPr>
                                  <m:ctrlPr>
                                    <a:rPr lang="en-US" altLang="zh-CN" sz="4000" b="0" i="1" smtClean="0">
                                      <a:latin typeface="Cambria Math" panose="02040503050406030204" pitchFamily="18" charset="0"/>
                                    </a:rPr>
                                  </m:ctrlPr>
                                </m:sSubPr>
                                <m:e>
                                  <m:r>
                                    <a:rPr lang="en-US" altLang="zh-CN" sz="4000" b="0" i="1" smtClean="0">
                                      <a:latin typeface="Cambria Math" panose="02040503050406030204"/>
                                    </a:rPr>
                                    <m:t>𝑋</m:t>
                                  </m:r>
                                </m:e>
                                <m:sub>
                                  <m:r>
                                    <a:rPr lang="en-US" altLang="zh-CN" sz="4000" b="0" i="1" smtClean="0">
                                      <a:latin typeface="Cambria Math" panose="02040503050406030204"/>
                                    </a:rPr>
                                    <m:t>𝑖</m:t>
                                  </m:r>
                                </m:sub>
                              </m:sSub>
                            </m:e>
                          </m:d>
                          <m:r>
                            <a:rPr lang="en-US" altLang="zh-CN" sz="4000" b="0" i="1" smtClean="0">
                              <a:latin typeface="Cambria Math" panose="02040503050406030204"/>
                            </a:rPr>
                            <m:t>=</m:t>
                          </m:r>
                          <m:sSub>
                            <m:sSubPr>
                              <m:ctrlPr>
                                <a:rPr lang="en-US" altLang="zh-CN" sz="4000" b="1" i="1">
                                  <a:solidFill>
                                    <a:srgbClr val="0070C0"/>
                                  </a:solidFill>
                                  <a:latin typeface="Cambria Math" panose="02040503050406030204" pitchFamily="18" charset="0"/>
                                </a:rPr>
                              </m:ctrlPr>
                            </m:sSubPr>
                            <m:e>
                              <m:r>
                                <a:rPr lang="en-US" altLang="zh-CN" sz="4000" b="1" i="1">
                                  <a:solidFill>
                                    <a:srgbClr val="0070C0"/>
                                  </a:solidFill>
                                  <a:latin typeface="Cambria Math" panose="02040503050406030204"/>
                                </a:rPr>
                                <m:t>𝒙</m:t>
                              </m:r>
                            </m:e>
                            <m:sub>
                              <m:r>
                                <a:rPr lang="en-US" altLang="zh-CN" sz="4000" b="1" i="1">
                                  <a:solidFill>
                                    <a:srgbClr val="0070C0"/>
                                  </a:solidFill>
                                  <a:latin typeface="Cambria Math" panose="02040503050406030204"/>
                                </a:rPr>
                                <m:t>𝒊</m:t>
                              </m:r>
                            </m:sub>
                          </m:sSub>
                          <m:r>
                            <a:rPr lang="en-US" altLang="zh-CN" sz="4000" b="1" i="1">
                              <a:solidFill>
                                <a:srgbClr val="0070C0"/>
                              </a:solidFill>
                              <a:latin typeface="Cambria Math" panose="02040503050406030204"/>
                            </a:rPr>
                            <m:t>′</m:t>
                          </m:r>
                        </m:e>
                      </m:d>
                    </m:oMath>
                  </m:oMathPara>
                </a14:m>
                <a:endParaRPr lang="zh-CN" altLang="zh-CN" sz="4000" dirty="0"/>
              </a:p>
            </p:txBody>
          </p:sp>
        </mc:Choice>
        <mc:Fallback>
          <p:sp>
            <p:nvSpPr>
              <p:cNvPr id="4" name="矩形 3"/>
              <p:cNvSpPr>
                <a:spLocks noRot="1" noChangeAspect="1" noMove="1" noResize="1" noEditPoints="1" noAdjustHandles="1" noChangeArrowheads="1" noChangeShapeType="1" noTextEdit="1"/>
              </p:cNvSpPr>
              <p:nvPr/>
            </p:nvSpPr>
            <p:spPr>
              <a:xfrm>
                <a:off x="2529847" y="5047503"/>
                <a:ext cx="6591933" cy="707886"/>
              </a:xfrm>
              <a:prstGeom prst="rect">
                <a:avLst/>
              </a:prstGeom>
              <a:blipFill rotWithShape="1">
                <a:blip r:embed="rId2"/>
                <a:stretch>
                  <a:fillRect t="-74" r="-77" b="54"/>
                </a:stretch>
              </a:blipFill>
            </p:spPr>
            <p:txBody>
              <a:bodyPr/>
              <a:lstStyle/>
              <a:p>
                <a:r>
                  <a:rPr lang="zh-CN" altLang="en-US">
                    <a:noFill/>
                  </a:rPr>
                  <a:t> </a:t>
                </a:r>
              </a:p>
            </p:txBody>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提纲</a:t>
            </a:r>
            <a:endParaRPr lang="zh-CN" altLang="en-US" dirty="0"/>
          </a:p>
        </p:txBody>
      </p:sp>
      <p:sp>
        <p:nvSpPr>
          <p:cNvPr id="3" name="内容占位符 2"/>
          <p:cNvSpPr>
            <a:spLocks noGrp="1"/>
          </p:cNvSpPr>
          <p:nvPr>
            <p:ph idx="1"/>
          </p:nvPr>
        </p:nvSpPr>
        <p:spPr/>
        <p:txBody>
          <a:bodyPr/>
          <a:lstStyle/>
          <a:p>
            <a:r>
              <a:rPr lang="zh-CN" altLang="en-US" dirty="0"/>
              <a:t>命题逻辑</a:t>
            </a:r>
            <a:endParaRPr lang="zh-CN" altLang="en-US" dirty="0"/>
          </a:p>
          <a:p>
            <a:r>
              <a:rPr lang="zh-CN" altLang="en-US" dirty="0"/>
              <a:t>谓词逻辑</a:t>
            </a:r>
            <a:endParaRPr lang="zh-CN" altLang="en-US" dirty="0"/>
          </a:p>
          <a:p>
            <a:r>
              <a:rPr lang="zh-CN" altLang="en-US" dirty="0">
                <a:solidFill>
                  <a:srgbClr val="C00000"/>
                </a:solidFill>
              </a:rPr>
              <a:t>知识图谱推理</a:t>
            </a:r>
            <a:endParaRPr lang="zh-CN" altLang="en-US" dirty="0">
              <a:solidFill>
                <a:srgbClr val="C00000"/>
              </a:solidFill>
            </a:endParaRPr>
          </a:p>
          <a:p>
            <a:r>
              <a:rPr lang="zh-CN" altLang="en-US" dirty="0"/>
              <a:t>因果推理</a:t>
            </a:r>
            <a:endParaRPr lang="zh-CN" alt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因果推理：干预</a:t>
            </a:r>
            <a:r>
              <a:rPr lang="en-US" altLang="zh-CN" dirty="0"/>
              <a:t>(intervention)</a:t>
            </a:r>
            <a:r>
              <a:rPr lang="zh-CN" altLang="en-US" dirty="0"/>
              <a:t>和𝒅𝒐 算子</a:t>
            </a:r>
            <a:r>
              <a:rPr lang="en-US" altLang="zh-CN" dirty="0"/>
              <a:t>(do-calculus)</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zh-CN" dirty="0">
                    <a:solidFill>
                      <a:srgbClr val="C00000"/>
                    </a:solidFill>
                  </a:rPr>
                  <a:t>干预</a:t>
                </a:r>
                <a:r>
                  <a:rPr lang="zh-CN" altLang="zh-CN" dirty="0"/>
                  <a:t>指的是固定系统中</a:t>
                </a:r>
                <a:r>
                  <a:rPr lang="zh-CN" altLang="en-US" dirty="0"/>
                  <a:t>某个</a:t>
                </a:r>
                <a:r>
                  <a:rPr lang="zh-CN" altLang="zh-CN" dirty="0"/>
                  <a:t>变量，观察其他变量的变化</a:t>
                </a:r>
                <a:endParaRPr lang="en-US" altLang="zh-CN" dirty="0"/>
              </a:p>
              <a:p>
                <a:r>
                  <a:rPr lang="zh-CN" altLang="zh-CN" dirty="0"/>
                  <a:t>为了与自然取值进行区分，在对</a:t>
                </a:r>
                <a14:m>
                  <m:oMath xmlns:m="http://schemas.openxmlformats.org/officeDocument/2006/math">
                    <m:r>
                      <a:rPr lang="en-US" altLang="zh-CN">
                        <a:latin typeface="Cambria Math" panose="02040503050406030204" pitchFamily="18" charset="0"/>
                      </a:rPr>
                      <m:t>𝑋</m:t>
                    </m:r>
                  </m:oMath>
                </a14:m>
                <a:r>
                  <a:rPr lang="zh-CN" altLang="zh-CN" dirty="0"/>
                  <a:t>进行干预时，引入</a:t>
                </a:r>
                <a14:m>
                  <m:oMath xmlns:m="http://schemas.openxmlformats.org/officeDocument/2006/math">
                    <m:r>
                      <a:rPr lang="en-US" altLang="zh-CN" smtClean="0">
                        <a:solidFill>
                          <a:srgbClr val="C00000"/>
                        </a:solidFill>
                        <a:latin typeface="Cambria Math" panose="02040503050406030204" pitchFamily="18" charset="0"/>
                      </a:rPr>
                      <m:t>𝒅𝒐</m:t>
                    </m:r>
                  </m:oMath>
                </a14:m>
                <a:r>
                  <a:rPr lang="zh-CN" altLang="zh-CN" dirty="0">
                    <a:solidFill>
                      <a:srgbClr val="C00000"/>
                    </a:solidFill>
                  </a:rPr>
                  <a:t>算子</a:t>
                </a:r>
                <a:endParaRPr lang="en-US" altLang="zh-CN" dirty="0">
                  <a:solidFill>
                    <a:srgbClr val="C00000"/>
                  </a:solidFill>
                </a:endParaRPr>
              </a:p>
              <a:p>
                <a:pPr lvl="1"/>
                <a:r>
                  <a:rPr lang="zh-CN" altLang="zh-CN" dirty="0"/>
                  <a:t>因此，</a:t>
                </a:r>
                <a14:m>
                  <m:oMath xmlns:m="http://schemas.openxmlformats.org/officeDocument/2006/math">
                    <m:r>
                      <a:rPr lang="en-US" altLang="zh-CN">
                        <a:latin typeface="Cambria Math" panose="02040503050406030204" pitchFamily="18" charset="0"/>
                      </a:rPr>
                      <m:t>𝑃</m:t>
                    </m:r>
                    <m:r>
                      <a:rPr lang="en-US" altLang="zh-CN">
                        <a:latin typeface="Cambria Math" panose="02040503050406030204" pitchFamily="18" charset="0"/>
                      </a:rPr>
                      <m:t>(</m:t>
                    </m:r>
                    <m:r>
                      <a:rPr lang="en-US" altLang="zh-CN">
                        <a:latin typeface="Cambria Math" panose="02040503050406030204" pitchFamily="18" charset="0"/>
                      </a:rPr>
                      <m:t>𝑌</m:t>
                    </m:r>
                    <m:r>
                      <a:rPr lang="en-US" altLang="zh-CN">
                        <a:latin typeface="Cambria Math" panose="02040503050406030204" pitchFamily="18" charset="0"/>
                      </a:rPr>
                      <m:t>=</m:t>
                    </m:r>
                    <m:r>
                      <a:rPr lang="en-US" altLang="zh-CN">
                        <a:latin typeface="Cambria Math" panose="02040503050406030204" pitchFamily="18" charset="0"/>
                      </a:rPr>
                      <m:t>𝑦</m:t>
                    </m:r>
                    <m:r>
                      <a:rPr lang="en-US" altLang="zh-CN">
                        <a:latin typeface="Cambria Math" panose="02040503050406030204" pitchFamily="18" charset="0"/>
                      </a:rPr>
                      <m:t>|</m:t>
                    </m:r>
                    <m:r>
                      <a:rPr lang="en-US" altLang="zh-CN">
                        <a:latin typeface="Cambria Math" panose="02040503050406030204" pitchFamily="18" charset="0"/>
                      </a:rPr>
                      <m:t>𝑋</m:t>
                    </m:r>
                    <m:r>
                      <a:rPr lang="en-US" altLang="zh-CN">
                        <a:latin typeface="Cambria Math" panose="02040503050406030204" pitchFamily="18" charset="0"/>
                      </a:rPr>
                      <m:t>=</m:t>
                    </m:r>
                    <m:r>
                      <a:rPr lang="en-US" altLang="zh-CN">
                        <a:latin typeface="Cambria Math" panose="02040503050406030204" pitchFamily="18" charset="0"/>
                      </a:rPr>
                      <m:t>𝑥</m:t>
                    </m:r>
                    <m:r>
                      <a:rPr lang="en-US" altLang="zh-CN">
                        <a:latin typeface="Cambria Math" panose="02040503050406030204" pitchFamily="18" charset="0"/>
                      </a:rPr>
                      <m:t>)</m:t>
                    </m:r>
                  </m:oMath>
                </a14:m>
                <a:r>
                  <a:rPr lang="zh-CN" altLang="zh-CN" dirty="0"/>
                  <a:t>表示当</a:t>
                </a:r>
                <a14:m>
                  <m:oMath xmlns:m="http://schemas.openxmlformats.org/officeDocument/2006/math">
                    <m:r>
                      <a:rPr lang="en-US" altLang="zh-CN">
                        <a:latin typeface="Cambria Math" panose="02040503050406030204" pitchFamily="18" charset="0"/>
                      </a:rPr>
                      <m:t>𝑋</m:t>
                    </m:r>
                  </m:oMath>
                </a14:m>
                <a:r>
                  <a:rPr lang="zh-CN" altLang="en-US" dirty="0"/>
                  <a:t>取值为</a:t>
                </a:r>
                <a14:m>
                  <m:oMath xmlns:m="http://schemas.openxmlformats.org/officeDocument/2006/math">
                    <m:r>
                      <a:rPr lang="en-US" altLang="zh-CN">
                        <a:latin typeface="Cambria Math" panose="02040503050406030204" pitchFamily="18" charset="0"/>
                      </a:rPr>
                      <m:t>𝑥</m:t>
                    </m:r>
                    <m:r>
                      <a:rPr lang="en-US" altLang="zh-CN">
                        <a:latin typeface="Cambria Math" panose="02040503050406030204" pitchFamily="18" charset="0"/>
                      </a:rPr>
                      <m:t> </m:t>
                    </m:r>
                  </m:oMath>
                </a14:m>
                <a:r>
                  <a:rPr lang="zh-CN" altLang="en-US" dirty="0"/>
                  <a:t>时</a:t>
                </a:r>
                <a:r>
                  <a:rPr lang="zh-CN" altLang="zh-CN" dirty="0"/>
                  <a:t>，</a:t>
                </a:r>
                <a14:m>
                  <m:oMath xmlns:m="http://schemas.openxmlformats.org/officeDocument/2006/math">
                    <m:r>
                      <a:rPr lang="en-US" altLang="zh-CN">
                        <a:latin typeface="Cambria Math" panose="02040503050406030204" pitchFamily="18" charset="0"/>
                      </a:rPr>
                      <m:t>𝑌</m:t>
                    </m:r>
                    <m:r>
                      <a:rPr lang="en-US" altLang="zh-CN">
                        <a:latin typeface="Cambria Math" panose="02040503050406030204" pitchFamily="18" charset="0"/>
                      </a:rPr>
                      <m:t>=</m:t>
                    </m:r>
                    <m:r>
                      <a:rPr lang="en-US" altLang="zh-CN">
                        <a:latin typeface="Cambria Math" panose="02040503050406030204" pitchFamily="18" charset="0"/>
                      </a:rPr>
                      <m:t>𝑦</m:t>
                    </m:r>
                  </m:oMath>
                </a14:m>
                <a:r>
                  <a:rPr lang="zh-CN" altLang="zh-CN" dirty="0"/>
                  <a:t>的概率；</a:t>
                </a:r>
                <a:endParaRPr lang="en-US" altLang="zh-CN" dirty="0"/>
              </a:p>
              <a:p>
                <a:pPr lvl="1"/>
                <a:r>
                  <a:rPr lang="zh-CN" altLang="zh-CN" dirty="0"/>
                  <a:t>而</a:t>
                </a:r>
                <a14:m>
                  <m:oMath xmlns:m="http://schemas.openxmlformats.org/officeDocument/2006/math">
                    <m:r>
                      <a:rPr lang="en-US" altLang="zh-CN">
                        <a:latin typeface="Cambria Math" panose="02040503050406030204" pitchFamily="18" charset="0"/>
                      </a:rPr>
                      <m:t>𝑃</m:t>
                    </m:r>
                    <m:r>
                      <a:rPr lang="en-US" altLang="zh-CN">
                        <a:latin typeface="Cambria Math" panose="02040503050406030204" pitchFamily="18" charset="0"/>
                      </a:rPr>
                      <m:t>(</m:t>
                    </m:r>
                    <m:r>
                      <a:rPr lang="en-US" altLang="zh-CN">
                        <a:latin typeface="Cambria Math" panose="02040503050406030204" pitchFamily="18" charset="0"/>
                      </a:rPr>
                      <m:t>𝑌</m:t>
                    </m:r>
                    <m:r>
                      <a:rPr lang="en-US" altLang="zh-CN">
                        <a:latin typeface="Cambria Math" panose="02040503050406030204" pitchFamily="18" charset="0"/>
                      </a:rPr>
                      <m:t>=</m:t>
                    </m:r>
                    <m:r>
                      <a:rPr lang="en-US" altLang="zh-CN">
                        <a:latin typeface="Cambria Math" panose="02040503050406030204" pitchFamily="18" charset="0"/>
                      </a:rPr>
                      <m:t>𝑦</m:t>
                    </m:r>
                    <m:r>
                      <a:rPr lang="en-US" altLang="zh-CN">
                        <a:latin typeface="Cambria Math" panose="02040503050406030204" pitchFamily="18" charset="0"/>
                      </a:rPr>
                      <m:t>|</m:t>
                    </m:r>
                    <m:r>
                      <a:rPr lang="en-US" altLang="zh-CN">
                        <a:latin typeface="Cambria Math" panose="02040503050406030204" pitchFamily="18" charset="0"/>
                      </a:rPr>
                      <m:t>𝑑𝑜</m:t>
                    </m:r>
                    <m:r>
                      <a:rPr lang="en-US" altLang="zh-CN">
                        <a:latin typeface="Cambria Math" panose="02040503050406030204" pitchFamily="18" charset="0"/>
                      </a:rPr>
                      <m:t>(</m:t>
                    </m:r>
                    <m:r>
                      <a:rPr lang="en-US" altLang="zh-CN">
                        <a:latin typeface="Cambria Math" panose="02040503050406030204" pitchFamily="18" charset="0"/>
                      </a:rPr>
                      <m:t>𝑋</m:t>
                    </m:r>
                    <m:r>
                      <a:rPr lang="en-US" altLang="zh-CN">
                        <a:latin typeface="Cambria Math" panose="02040503050406030204" pitchFamily="18" charset="0"/>
                      </a:rPr>
                      <m:t>=</m:t>
                    </m:r>
                    <m:r>
                      <a:rPr lang="en-US" altLang="zh-CN">
                        <a:latin typeface="Cambria Math" panose="02040503050406030204" pitchFamily="18" charset="0"/>
                      </a:rPr>
                      <m:t>𝑥</m:t>
                    </m:r>
                    <m:r>
                      <a:rPr lang="en-US" altLang="zh-CN">
                        <a:latin typeface="Cambria Math" panose="02040503050406030204" pitchFamily="18" charset="0"/>
                      </a:rPr>
                      <m:t>))</m:t>
                    </m:r>
                  </m:oMath>
                </a14:m>
                <a:r>
                  <a:rPr lang="zh-CN" altLang="zh-CN" dirty="0"/>
                  <a:t>表示对</a:t>
                </a:r>
                <a14:m>
                  <m:oMath xmlns:m="http://schemas.openxmlformats.org/officeDocument/2006/math">
                    <m:r>
                      <a:rPr lang="en-US" altLang="zh-CN">
                        <a:latin typeface="Cambria Math" panose="02040503050406030204" pitchFamily="18" charset="0"/>
                      </a:rPr>
                      <m:t>𝑋</m:t>
                    </m:r>
                  </m:oMath>
                </a14:m>
                <a:r>
                  <a:rPr lang="zh-CN" altLang="en-US" dirty="0"/>
                  <a:t>取值</a:t>
                </a:r>
                <a:r>
                  <a:rPr lang="zh-CN" altLang="zh-CN" dirty="0"/>
                  <a:t>进行</a:t>
                </a:r>
                <a:r>
                  <a:rPr lang="zh-CN" altLang="en-US" dirty="0"/>
                  <a:t>了</a:t>
                </a:r>
                <a:r>
                  <a:rPr lang="zh-CN" altLang="zh-CN" dirty="0"/>
                  <a:t>干预，固定其</a:t>
                </a:r>
                <a:r>
                  <a:rPr lang="zh-CN" altLang="en-US" dirty="0"/>
                  <a:t>取</a:t>
                </a:r>
                <a:r>
                  <a:rPr lang="zh-CN" altLang="zh-CN" dirty="0"/>
                  <a:t>值为</a:t>
                </a:r>
                <a14:m>
                  <m:oMath xmlns:m="http://schemas.openxmlformats.org/officeDocument/2006/math">
                    <m:r>
                      <a:rPr lang="en-US" altLang="zh-CN">
                        <a:latin typeface="Cambria Math" panose="02040503050406030204" pitchFamily="18" charset="0"/>
                      </a:rPr>
                      <m:t>𝑥</m:t>
                    </m:r>
                  </m:oMath>
                </a14:m>
                <a:r>
                  <a:rPr lang="zh-CN" altLang="zh-CN" dirty="0"/>
                  <a:t>时，</a:t>
                </a:r>
                <a14:m>
                  <m:oMath xmlns:m="http://schemas.openxmlformats.org/officeDocument/2006/math">
                    <m:r>
                      <a:rPr lang="en-US" altLang="zh-CN">
                        <a:latin typeface="Cambria Math" panose="02040503050406030204" pitchFamily="18" charset="0"/>
                      </a:rPr>
                      <m:t>𝑌</m:t>
                    </m:r>
                    <m:r>
                      <a:rPr lang="en-US" altLang="zh-CN">
                        <a:latin typeface="Cambria Math" panose="02040503050406030204" pitchFamily="18" charset="0"/>
                      </a:rPr>
                      <m:t>=</m:t>
                    </m:r>
                    <m:r>
                      <a:rPr lang="en-US" altLang="zh-CN">
                        <a:latin typeface="Cambria Math" panose="02040503050406030204" pitchFamily="18" charset="0"/>
                      </a:rPr>
                      <m:t>𝑦</m:t>
                    </m:r>
                  </m:oMath>
                </a14:m>
                <a:r>
                  <a:rPr lang="zh-CN" altLang="zh-CN" dirty="0"/>
                  <a:t>的概率。</a:t>
                </a:r>
                <a:endParaRPr lang="en-US" altLang="zh-CN" dirty="0"/>
              </a:p>
              <a:p>
                <a14:m>
                  <m:oMath xmlns:m="http://schemas.openxmlformats.org/officeDocument/2006/math">
                    <m:r>
                      <a:rPr lang="en-US" altLang="zh-CN">
                        <a:latin typeface="Cambria Math" panose="02040503050406030204" pitchFamily="18" charset="0"/>
                      </a:rPr>
                      <m:t>𝑃</m:t>
                    </m:r>
                    <m:r>
                      <a:rPr lang="en-US" altLang="zh-CN">
                        <a:latin typeface="Cambria Math" panose="02040503050406030204" pitchFamily="18" charset="0"/>
                      </a:rPr>
                      <m:t>(</m:t>
                    </m:r>
                    <m:r>
                      <a:rPr lang="en-US" altLang="zh-CN">
                        <a:latin typeface="Cambria Math" panose="02040503050406030204" pitchFamily="18" charset="0"/>
                      </a:rPr>
                      <m:t>𝑌</m:t>
                    </m:r>
                    <m:r>
                      <a:rPr lang="en-US" altLang="zh-CN">
                        <a:latin typeface="Cambria Math" panose="02040503050406030204" pitchFamily="18" charset="0"/>
                      </a:rPr>
                      <m:t>=</m:t>
                    </m:r>
                    <m:r>
                      <a:rPr lang="en-US" altLang="zh-CN">
                        <a:latin typeface="Cambria Math" panose="02040503050406030204" pitchFamily="18" charset="0"/>
                      </a:rPr>
                      <m:t>𝑦</m:t>
                    </m:r>
                    <m:r>
                      <a:rPr lang="en-US" altLang="zh-CN">
                        <a:latin typeface="Cambria Math" panose="02040503050406030204" pitchFamily="18" charset="0"/>
                      </a:rPr>
                      <m:t>|</m:t>
                    </m:r>
                    <m:r>
                      <a:rPr lang="en-US" altLang="zh-CN">
                        <a:latin typeface="Cambria Math" panose="02040503050406030204" pitchFamily="18" charset="0"/>
                      </a:rPr>
                      <m:t>𝑋</m:t>
                    </m:r>
                    <m:r>
                      <a:rPr lang="en-US" altLang="zh-CN">
                        <a:latin typeface="Cambria Math" panose="02040503050406030204" pitchFamily="18" charset="0"/>
                      </a:rPr>
                      <m:t>=</m:t>
                    </m:r>
                    <m:r>
                      <a:rPr lang="en-US" altLang="zh-CN">
                        <a:latin typeface="Cambria Math" panose="02040503050406030204" pitchFamily="18" charset="0"/>
                      </a:rPr>
                      <m:t>𝑥</m:t>
                    </m:r>
                    <m:r>
                      <a:rPr lang="en-US" altLang="zh-CN">
                        <a:latin typeface="Cambria Math" panose="02040503050406030204" pitchFamily="18" charset="0"/>
                      </a:rPr>
                      <m:t>)</m:t>
                    </m:r>
                  </m:oMath>
                </a14:m>
                <a:r>
                  <a:rPr lang="zh-CN" altLang="zh-CN" dirty="0"/>
                  <a:t>反映</a:t>
                </a:r>
                <a:r>
                  <a:rPr lang="zh-CN" altLang="en-US" dirty="0"/>
                  <a:t>了</a:t>
                </a:r>
                <a:r>
                  <a:rPr lang="zh-CN" altLang="zh-CN" dirty="0"/>
                  <a:t>在取值为</a:t>
                </a:r>
                <a14:m>
                  <m:oMath xmlns:m="http://schemas.openxmlformats.org/officeDocument/2006/math">
                    <m:r>
                      <a:rPr lang="en-US" altLang="zh-CN">
                        <a:latin typeface="Cambria Math" panose="02040503050406030204" pitchFamily="18" charset="0"/>
                      </a:rPr>
                      <m:t>𝑥</m:t>
                    </m:r>
                  </m:oMath>
                </a14:m>
                <a:r>
                  <a:rPr lang="zh-CN" altLang="zh-CN" dirty="0"/>
                  <a:t>的个体</a:t>
                </a:r>
                <a14:m>
                  <m:oMath xmlns:m="http://schemas.openxmlformats.org/officeDocument/2006/math">
                    <m:r>
                      <a:rPr lang="en-US" altLang="zh-CN">
                        <a:latin typeface="Cambria Math" panose="02040503050406030204" pitchFamily="18" charset="0"/>
                      </a:rPr>
                      <m:t>𝑋</m:t>
                    </m:r>
                  </m:oMath>
                </a14:m>
                <a:r>
                  <a:rPr lang="zh-CN" altLang="zh-CN" dirty="0"/>
                  <a:t>上，</a:t>
                </a:r>
                <a14:m>
                  <m:oMath xmlns:m="http://schemas.openxmlformats.org/officeDocument/2006/math">
                    <m:r>
                      <a:rPr lang="en-US" altLang="zh-CN">
                        <a:latin typeface="Cambria Math" panose="02040503050406030204" pitchFamily="18" charset="0"/>
                      </a:rPr>
                      <m:t>𝑌</m:t>
                    </m:r>
                  </m:oMath>
                </a14:m>
                <a:r>
                  <a:rPr lang="zh-CN" altLang="zh-CN" dirty="0"/>
                  <a:t>的总体分布；</a:t>
                </a:r>
                <a:endParaRPr lang="en-US" altLang="zh-CN" dirty="0"/>
              </a:p>
              <a:p>
                <a14:m>
                  <m:oMath xmlns:m="http://schemas.openxmlformats.org/officeDocument/2006/math">
                    <m:r>
                      <a:rPr lang="en-US" altLang="zh-CN">
                        <a:latin typeface="Cambria Math" panose="02040503050406030204" pitchFamily="18" charset="0"/>
                      </a:rPr>
                      <m:t>𝑃</m:t>
                    </m:r>
                    <m:r>
                      <a:rPr lang="en-US" altLang="zh-CN">
                        <a:latin typeface="Cambria Math" panose="02040503050406030204" pitchFamily="18" charset="0"/>
                      </a:rPr>
                      <m:t>(</m:t>
                    </m:r>
                    <m:r>
                      <a:rPr lang="en-US" altLang="zh-CN">
                        <a:latin typeface="Cambria Math" panose="02040503050406030204" pitchFamily="18" charset="0"/>
                      </a:rPr>
                      <m:t>𝑌</m:t>
                    </m:r>
                    <m:r>
                      <a:rPr lang="en-US" altLang="zh-CN">
                        <a:latin typeface="Cambria Math" panose="02040503050406030204" pitchFamily="18" charset="0"/>
                      </a:rPr>
                      <m:t>=</m:t>
                    </m:r>
                    <m:r>
                      <a:rPr lang="en-US" altLang="zh-CN">
                        <a:latin typeface="Cambria Math" panose="02040503050406030204" pitchFamily="18" charset="0"/>
                      </a:rPr>
                      <m:t>𝑦</m:t>
                    </m:r>
                    <m:r>
                      <a:rPr lang="en-US" altLang="zh-CN">
                        <a:latin typeface="Cambria Math" panose="02040503050406030204" pitchFamily="18" charset="0"/>
                      </a:rPr>
                      <m:t>|</m:t>
                    </m:r>
                    <m:r>
                      <a:rPr lang="en-US" altLang="zh-CN">
                        <a:latin typeface="Cambria Math" panose="02040503050406030204" pitchFamily="18" charset="0"/>
                      </a:rPr>
                      <m:t>𝑑𝑜</m:t>
                    </m:r>
                    <m:r>
                      <a:rPr lang="en-US" altLang="zh-CN">
                        <a:latin typeface="Cambria Math" panose="02040503050406030204" pitchFamily="18" charset="0"/>
                      </a:rPr>
                      <m:t>(</m:t>
                    </m:r>
                    <m:r>
                      <a:rPr lang="en-US" altLang="zh-CN">
                        <a:latin typeface="Cambria Math" panose="02040503050406030204" pitchFamily="18" charset="0"/>
                      </a:rPr>
                      <m:t>𝑋</m:t>
                    </m:r>
                    <m:r>
                      <a:rPr lang="en-US" altLang="zh-CN">
                        <a:latin typeface="Cambria Math" panose="02040503050406030204" pitchFamily="18" charset="0"/>
                      </a:rPr>
                      <m:t>=</m:t>
                    </m:r>
                    <m:r>
                      <a:rPr lang="en-US" altLang="zh-CN">
                        <a:latin typeface="Cambria Math" panose="02040503050406030204" pitchFamily="18" charset="0"/>
                      </a:rPr>
                      <m:t>𝑥</m:t>
                    </m:r>
                    <m:r>
                      <a:rPr lang="en-US" altLang="zh-CN">
                        <a:latin typeface="Cambria Math" panose="02040503050406030204" pitchFamily="18" charset="0"/>
                      </a:rPr>
                      <m:t>))</m:t>
                    </m:r>
                  </m:oMath>
                </a14:m>
                <a:r>
                  <a:rPr lang="zh-CN" altLang="zh-CN" dirty="0"/>
                  <a:t>反映的是如果将</a:t>
                </a:r>
                <a14:m>
                  <m:oMath xmlns:m="http://schemas.openxmlformats.org/officeDocument/2006/math">
                    <m:r>
                      <a:rPr lang="en-US" altLang="zh-CN">
                        <a:latin typeface="Cambria Math" panose="02040503050406030204" pitchFamily="18" charset="0"/>
                      </a:rPr>
                      <m:t>𝑋</m:t>
                    </m:r>
                  </m:oMath>
                </a14:m>
                <a:r>
                  <a:rPr lang="zh-CN" altLang="en-US" dirty="0"/>
                  <a:t>每一个</a:t>
                </a:r>
                <a:r>
                  <a:rPr lang="zh-CN" altLang="zh-CN" dirty="0"/>
                  <a:t>取值都固定为</a:t>
                </a:r>
                <a14:m>
                  <m:oMath xmlns:m="http://schemas.openxmlformats.org/officeDocument/2006/math">
                    <m:r>
                      <a:rPr lang="en-US" altLang="zh-CN">
                        <a:latin typeface="Cambria Math" panose="02040503050406030204" pitchFamily="18" charset="0"/>
                      </a:rPr>
                      <m:t>𝑥</m:t>
                    </m:r>
                  </m:oMath>
                </a14:m>
                <a:r>
                  <a:rPr lang="zh-CN" altLang="zh-CN" dirty="0"/>
                  <a:t>时，</a:t>
                </a:r>
                <a14:m>
                  <m:oMath xmlns:m="http://schemas.openxmlformats.org/officeDocument/2006/math">
                    <m:r>
                      <a:rPr lang="en-US" altLang="zh-CN">
                        <a:latin typeface="Cambria Math" panose="02040503050406030204" pitchFamily="18" charset="0"/>
                      </a:rPr>
                      <m:t>𝑌</m:t>
                    </m:r>
                  </m:oMath>
                </a14:m>
                <a:r>
                  <a:rPr lang="zh-CN" altLang="zh-CN" dirty="0"/>
                  <a:t>的总体分布。</a:t>
                </a:r>
                <a:endParaRPr lang="zh-CN" altLang="en-US"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2771" b="-631"/>
                </a:stretch>
              </a:blipFill>
            </p:spPr>
            <p:txBody>
              <a:bodyPr/>
              <a:lstStyle/>
              <a:p>
                <a:r>
                  <a:rPr lang="zh-CN" altLang="en-US">
                    <a:noFill/>
                  </a:rPr>
                  <a:t> </a:t>
                </a:r>
              </a:p>
            </p:txBody>
          </p:sp>
        </mc:Fallback>
      </mc:AlternateContent>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因果推理：操纵图模型和操纵概率</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a:t>对学院变量𝑋进行干预并固定其取值为</a:t>
                </a:r>
                <a14:m>
                  <m:oMath xmlns:m="http://schemas.openxmlformats.org/officeDocument/2006/math">
                    <m:r>
                      <a:rPr lang="zh-CN" altLang="en-US" i="1" dirty="0" smtClean="0">
                        <a:latin typeface="Cambria Math" panose="02040503050406030204" pitchFamily="18" charset="0"/>
                      </a:rPr>
                      <m:t>𝑥</m:t>
                    </m:r>
                  </m:oMath>
                </a14:m>
                <a:r>
                  <a:rPr lang="zh-CN" altLang="en-US" dirty="0"/>
                  <a:t>时，可将所有指向</a:t>
                </a:r>
                <a14:m>
                  <m:oMath xmlns:m="http://schemas.openxmlformats.org/officeDocument/2006/math">
                    <m:r>
                      <a:rPr lang="zh-CN" altLang="en-US" i="1" dirty="0" smtClean="0">
                        <a:latin typeface="Cambria Math" panose="02040503050406030204" pitchFamily="18" charset="0"/>
                      </a:rPr>
                      <m:t>𝑋</m:t>
                    </m:r>
                  </m:oMath>
                </a14:m>
                <a:r>
                  <a:rPr lang="zh-CN" altLang="en-US" dirty="0"/>
                  <a:t>的边均移除。</a:t>
                </a:r>
                <a:endParaRPr lang="zh-CN" altLang="en-US" dirty="0"/>
              </a:p>
              <a:p>
                <a:r>
                  <a:rPr lang="zh-CN" altLang="en-US" dirty="0"/>
                  <a:t>因果效应</a:t>
                </a:r>
                <a14:m>
                  <m:oMath xmlns:m="http://schemas.openxmlformats.org/officeDocument/2006/math">
                    <m:r>
                      <a:rPr lang="zh-CN" altLang="en-US" i="1" dirty="0" smtClean="0">
                        <a:latin typeface="Cambria Math" panose="02040503050406030204" pitchFamily="18" charset="0"/>
                      </a:rPr>
                      <m:t>𝑃</m:t>
                    </m:r>
                    <m:r>
                      <a:rPr lang="en-US" altLang="zh-CN" i="1" dirty="0">
                        <a:latin typeface="Cambria Math" panose="02040503050406030204" pitchFamily="18" charset="0"/>
                      </a:rPr>
                      <m:t>(</m:t>
                    </m:r>
                    <m:r>
                      <a:rPr lang="zh-CN" altLang="en-US" i="1" dirty="0">
                        <a:latin typeface="Cambria Math" panose="02040503050406030204" pitchFamily="18" charset="0"/>
                      </a:rPr>
                      <m:t>𝑌</m:t>
                    </m:r>
                    <m:r>
                      <a:rPr lang="en-US" altLang="zh-CN" i="1" dirty="0">
                        <a:latin typeface="Cambria Math" panose="02040503050406030204" pitchFamily="18" charset="0"/>
                      </a:rPr>
                      <m:t>=</m:t>
                    </m:r>
                    <m:r>
                      <a:rPr lang="zh-CN" altLang="en-US" i="1" dirty="0">
                        <a:latin typeface="Cambria Math" panose="02040503050406030204" pitchFamily="18" charset="0"/>
                      </a:rPr>
                      <m:t>𝑦</m:t>
                    </m:r>
                    <m:r>
                      <a:rPr lang="zh-CN" altLang="en-US" i="1" dirty="0">
                        <a:latin typeface="Cambria Math" panose="02040503050406030204" pitchFamily="18" charset="0"/>
                      </a:rPr>
                      <m:t>│</m:t>
                    </m:r>
                    <m:r>
                      <a:rPr lang="zh-CN" altLang="en-US" i="1" dirty="0">
                        <a:latin typeface="Cambria Math" panose="02040503050406030204" pitchFamily="18" charset="0"/>
                      </a:rPr>
                      <m:t>𝑑𝑜</m:t>
                    </m:r>
                    <m:r>
                      <a:rPr lang="en-US" altLang="zh-CN" i="1" dirty="0">
                        <a:latin typeface="Cambria Math" panose="02040503050406030204" pitchFamily="18" charset="0"/>
                      </a:rPr>
                      <m:t>(</m:t>
                    </m:r>
                    <m:r>
                      <a:rPr lang="zh-CN" altLang="en-US" i="1" dirty="0">
                        <a:latin typeface="Cambria Math" panose="02040503050406030204" pitchFamily="18" charset="0"/>
                      </a:rPr>
                      <m:t>𝑋</m:t>
                    </m:r>
                    <m:r>
                      <a:rPr lang="en-US" altLang="zh-CN" i="1" dirty="0">
                        <a:latin typeface="Cambria Math" panose="02040503050406030204" pitchFamily="18" charset="0"/>
                      </a:rPr>
                      <m:t>=</m:t>
                    </m:r>
                    <m:r>
                      <a:rPr lang="zh-CN" altLang="en-US" i="1" dirty="0">
                        <a:latin typeface="Cambria Math" panose="02040503050406030204" pitchFamily="18" charset="0"/>
                      </a:rPr>
                      <m:t>𝑥</m:t>
                    </m:r>
                    <m:r>
                      <a:rPr lang="en-US" altLang="zh-CN" i="1" dirty="0">
                        <a:latin typeface="Cambria Math" panose="02040503050406030204" pitchFamily="18" charset="0"/>
                      </a:rPr>
                      <m:t>) )</m:t>
                    </m:r>
                  </m:oMath>
                </a14:m>
                <a:r>
                  <a:rPr lang="zh-CN" altLang="en-US" dirty="0"/>
                  <a:t>等价于引入干预的</a:t>
                </a:r>
                <a:r>
                  <a:rPr lang="zh-CN" altLang="en-US" dirty="0">
                    <a:solidFill>
                      <a:srgbClr val="C00000"/>
                    </a:solidFill>
                  </a:rPr>
                  <a:t>操纵图模型</a:t>
                </a:r>
                <a:r>
                  <a:rPr lang="en-US" altLang="zh-CN" dirty="0"/>
                  <a:t>(manipulated model)</a:t>
                </a:r>
                <a:r>
                  <a:rPr lang="zh-CN" altLang="en-US" dirty="0"/>
                  <a:t>中条件概率</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𝑃</m:t>
                        </m:r>
                      </m:e>
                      <m:sub>
                        <m:r>
                          <a:rPr lang="zh-CN" altLang="en-US" i="1" dirty="0">
                            <a:latin typeface="Cambria Math" panose="02040503050406030204" pitchFamily="18" charset="0"/>
                          </a:rPr>
                          <m:t>𝑚</m:t>
                        </m:r>
                      </m:sub>
                    </m:sSub>
                    <m:r>
                      <a:rPr lang="zh-CN" altLang="en-US" i="1" dirty="0">
                        <a:latin typeface="Cambria Math" panose="02040503050406030204" pitchFamily="18" charset="0"/>
                      </a:rPr>
                      <m:t> </m:t>
                    </m:r>
                    <m:r>
                      <a:rPr lang="en-US" altLang="zh-CN" i="1" dirty="0">
                        <a:latin typeface="Cambria Math" panose="02040503050406030204" pitchFamily="18" charset="0"/>
                      </a:rPr>
                      <m:t>(</m:t>
                    </m:r>
                    <m:r>
                      <a:rPr lang="zh-CN" altLang="en-US" i="1" dirty="0">
                        <a:latin typeface="Cambria Math" panose="02040503050406030204" pitchFamily="18" charset="0"/>
                      </a:rPr>
                      <m:t>𝑌</m:t>
                    </m:r>
                    <m:r>
                      <a:rPr lang="en-US" altLang="zh-CN" i="1" dirty="0">
                        <a:latin typeface="Cambria Math" panose="02040503050406030204" pitchFamily="18" charset="0"/>
                      </a:rPr>
                      <m:t>=</m:t>
                    </m:r>
                    <m:r>
                      <a:rPr lang="zh-CN" altLang="en-US" i="1" dirty="0">
                        <a:latin typeface="Cambria Math" panose="02040503050406030204" pitchFamily="18" charset="0"/>
                      </a:rPr>
                      <m:t>𝑦</m:t>
                    </m:r>
                    <m:r>
                      <a:rPr lang="zh-CN" altLang="en-US" i="1" dirty="0">
                        <a:latin typeface="Cambria Math" panose="02040503050406030204" pitchFamily="18" charset="0"/>
                      </a:rPr>
                      <m:t>│</m:t>
                    </m:r>
                    <m:r>
                      <a:rPr lang="zh-CN" altLang="en-US" i="1" dirty="0">
                        <a:latin typeface="Cambria Math" panose="02040503050406030204" pitchFamily="18" charset="0"/>
                      </a:rPr>
                      <m:t>𝑋</m:t>
                    </m:r>
                    <m:r>
                      <a:rPr lang="en-US" altLang="zh-CN" i="1" dirty="0">
                        <a:latin typeface="Cambria Math" panose="02040503050406030204" pitchFamily="18" charset="0"/>
                      </a:rPr>
                      <m:t>=</m:t>
                    </m:r>
                    <m:r>
                      <a:rPr lang="zh-CN" altLang="en-US" i="1" dirty="0">
                        <a:latin typeface="Cambria Math" panose="02040503050406030204" pitchFamily="18" charset="0"/>
                      </a:rPr>
                      <m:t>𝑥</m:t>
                    </m:r>
                    <m:r>
                      <a:rPr lang="en-US" altLang="zh-CN" i="1" dirty="0">
                        <a:latin typeface="Cambria Math" panose="02040503050406030204" pitchFamily="18" charset="0"/>
                      </a:rPr>
                      <m:t>)</m:t>
                    </m:r>
                  </m:oMath>
                </a14:m>
                <a:endParaRPr lang="zh-CN" altLang="en-US"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4"/>
                </a:stretch>
              </a:blipFill>
            </p:spPr>
            <p:txBody>
              <a:bodyPr/>
              <a:lstStyle/>
              <a:p>
                <a:r>
                  <a:rPr lang="zh-CN" altLang="en-US">
                    <a:noFill/>
                  </a:rPr>
                  <a:t> </a:t>
                </a:r>
              </a:p>
            </p:txBody>
          </p:sp>
        </mc:Fallback>
      </mc:AlternateContent>
      <p:grpSp>
        <p:nvGrpSpPr>
          <p:cNvPr id="4" name="组合 3"/>
          <p:cNvGrpSpPr/>
          <p:nvPr/>
        </p:nvGrpSpPr>
        <p:grpSpPr>
          <a:xfrm>
            <a:off x="8273249" y="3429000"/>
            <a:ext cx="3670364" cy="2955654"/>
            <a:chOff x="-182144" y="1560741"/>
            <a:chExt cx="3469332" cy="3071118"/>
          </a:xfrm>
        </p:grpSpPr>
        <mc:AlternateContent xmlns:mc="http://schemas.openxmlformats.org/markup-compatibility/2006">
          <mc:Choice xmlns:a14="http://schemas.microsoft.com/office/drawing/2010/main" Requires="a14">
            <p:sp>
              <p:nvSpPr>
                <p:cNvPr id="5" name="矩形 4"/>
                <p:cNvSpPr/>
                <p:nvPr/>
              </p:nvSpPr>
              <p:spPr>
                <a:xfrm>
                  <a:off x="-182144" y="4088199"/>
                  <a:ext cx="3469332" cy="543660"/>
                </a:xfrm>
                <a:prstGeom prst="rect">
                  <a:avLst/>
                </a:prstGeom>
              </p:spPr>
              <p:txBody>
                <a:bodyPr wrap="none">
                  <a:spAutoFit/>
                </a:bodyPr>
                <a:lstStyle/>
                <a:p>
                  <a:r>
                    <a:rPr lang="zh-CN" altLang="en-US" sz="2800" b="1" dirty="0">
                      <a:latin typeface="黑体" panose="02010609060101010101" pitchFamily="49" charset="-122"/>
                      <a:ea typeface="黑体" panose="02010609060101010101" pitchFamily="49" charset="-122"/>
                      <a:cs typeface="Times New Roman" panose="02020603050405020304" pitchFamily="16" charset="0"/>
                    </a:rPr>
                    <a:t>对</a:t>
                  </a:r>
                  <a14:m>
                    <m:oMath xmlns:m="http://schemas.openxmlformats.org/officeDocument/2006/math">
                      <m:r>
                        <a:rPr lang="en-US" altLang="zh-CN" sz="2800" i="1">
                          <a:latin typeface="Cambria Math" panose="02040503050406030204" pitchFamily="18" charset="0"/>
                          <a:ea typeface="华文楷体" panose="02010600040101010101" pitchFamily="2" charset="-122"/>
                          <a:cs typeface="Times New Roman" panose="02020603050405020304" pitchFamily="16" charset="0"/>
                        </a:rPr>
                        <m:t>𝑋</m:t>
                      </m:r>
                    </m:oMath>
                  </a14:m>
                  <a:r>
                    <a:rPr lang="zh-CN" altLang="en-US" sz="2800" b="1" dirty="0">
                      <a:latin typeface="黑体" panose="02010609060101010101" pitchFamily="49" charset="-122"/>
                      <a:ea typeface="黑体" panose="02010609060101010101" pitchFamily="49" charset="-122"/>
                      <a:cs typeface="Times New Roman" panose="02020603050405020304" pitchFamily="16" charset="0"/>
                    </a:rPr>
                    <a:t>干预后操纵</a:t>
                  </a:r>
                  <a:r>
                    <a:rPr lang="zh-CN" altLang="zh-CN" sz="2800" b="1" dirty="0">
                      <a:latin typeface="黑体" panose="02010609060101010101" pitchFamily="49" charset="-122"/>
                      <a:ea typeface="黑体" panose="02010609060101010101" pitchFamily="49" charset="-122"/>
                      <a:cs typeface="Times New Roman" panose="02020603050405020304" pitchFamily="16" charset="0"/>
                    </a:rPr>
                    <a:t>图</a:t>
                  </a:r>
                  <a:r>
                    <a:rPr lang="zh-CN" altLang="en-US" sz="2800" b="1" dirty="0">
                      <a:latin typeface="黑体" panose="02010609060101010101" pitchFamily="49" charset="-122"/>
                      <a:ea typeface="黑体" panose="02010609060101010101" pitchFamily="49" charset="-122"/>
                      <a:cs typeface="Times New Roman" panose="02020603050405020304" pitchFamily="16" charset="0"/>
                    </a:rPr>
                    <a:t>模型</a:t>
                  </a:r>
                  <a:endParaRPr lang="zh-CN" altLang="en-US" sz="2800" dirty="0">
                    <a:latin typeface="黑体" panose="02010609060101010101" pitchFamily="49" charset="-122"/>
                    <a:ea typeface="黑体" panose="02010609060101010101" pitchFamily="49" charset="-122"/>
                  </a:endParaRPr>
                </a:p>
              </p:txBody>
            </p:sp>
          </mc:Choice>
          <mc:Fallback>
            <p:sp>
              <p:nvSpPr>
                <p:cNvPr id="5" name="矩形 4"/>
                <p:cNvSpPr>
                  <a:spLocks noRot="1" noChangeAspect="1" noMove="1" noResize="1" noEditPoints="1" noAdjustHandles="1" noChangeArrowheads="1" noChangeShapeType="1" noTextEdit="1"/>
                </p:cNvSpPr>
                <p:nvPr/>
              </p:nvSpPr>
              <p:spPr>
                <a:xfrm>
                  <a:off x="-182144" y="4088199"/>
                  <a:ext cx="3469332" cy="543660"/>
                </a:xfrm>
                <a:prstGeom prst="rect">
                  <a:avLst/>
                </a:prstGeom>
                <a:blipFill rotWithShape="1">
                  <a:blip r:embed="rId2"/>
                </a:blipFill>
              </p:spPr>
              <p:txBody>
                <a:bodyPr/>
                <a:lstStyle/>
                <a:p>
                  <a:r>
                    <a:rPr lang="zh-CN" altLang="en-US">
                      <a:noFill/>
                    </a:rPr>
                    <a:t> </a:t>
                  </a:r>
                </a:p>
              </p:txBody>
            </p:sp>
          </mc:Fallback>
        </mc:AlternateContent>
        <p:pic>
          <p:nvPicPr>
            <p:cNvPr id="6" name="图片 5"/>
            <p:cNvPicPr>
              <a:picLocks noChangeAspect="1"/>
            </p:cNvPicPr>
            <p:nvPr/>
          </p:nvPicPr>
          <p:blipFill>
            <a:blip r:embed="rId3"/>
            <a:stretch>
              <a:fillRect/>
            </a:stretch>
          </p:blipFill>
          <p:spPr>
            <a:xfrm>
              <a:off x="202878" y="1560741"/>
              <a:ext cx="2699290" cy="2392215"/>
            </a:xfrm>
            <a:prstGeom prst="rect">
              <a:avLst/>
            </a:prstGeom>
          </p:spPr>
        </p:pic>
        <p:cxnSp>
          <p:nvCxnSpPr>
            <p:cNvPr id="7" name="直接箭头连接符 6"/>
            <p:cNvCxnSpPr/>
            <p:nvPr/>
          </p:nvCxnSpPr>
          <p:spPr>
            <a:xfrm flipH="1">
              <a:off x="830129" y="3015394"/>
              <a:ext cx="611569" cy="52941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1583" y="3150638"/>
              <a:ext cx="199323" cy="2014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因果推理：操纵图模型和操纵概率</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a:t>计算因果效应关键在于计算</a:t>
                </a:r>
                <a:r>
                  <a:rPr lang="zh-CN" altLang="en-US" dirty="0">
                    <a:solidFill>
                      <a:srgbClr val="C00000"/>
                    </a:solidFill>
                  </a:rPr>
                  <a:t>操纵概率</a:t>
                </a:r>
                <a:r>
                  <a:rPr lang="en-US" altLang="zh-CN" dirty="0"/>
                  <a:t>(manipulated probability) </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𝑃</m:t>
                        </m:r>
                      </m:e>
                      <m:sub>
                        <m:r>
                          <a:rPr lang="zh-CN" altLang="en-US" i="1" dirty="0">
                            <a:latin typeface="Cambria Math" panose="02040503050406030204" pitchFamily="18" charset="0"/>
                          </a:rPr>
                          <m:t>𝑚</m:t>
                        </m:r>
                      </m:sub>
                    </m:sSub>
                  </m:oMath>
                </a14:m>
                <a:r>
                  <a:rPr lang="zh-CN" altLang="en-US" dirty="0"/>
                  <a:t>。</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𝑃</m:t>
                        </m:r>
                      </m:e>
                      <m:sub>
                        <m:r>
                          <a:rPr lang="zh-CN" altLang="en-US" i="1" dirty="0">
                            <a:latin typeface="Cambria Math" panose="02040503050406030204" pitchFamily="18" charset="0"/>
                          </a:rPr>
                          <m:t>𝑚</m:t>
                        </m:r>
                      </m:sub>
                    </m:sSub>
                  </m:oMath>
                </a14:m>
                <a:r>
                  <a:rPr lang="zh-CN" altLang="en-US" dirty="0"/>
                  <a:t>与无干预条件下概率</a:t>
                </a:r>
                <a14:m>
                  <m:oMath xmlns:m="http://schemas.openxmlformats.org/officeDocument/2006/math">
                    <m:r>
                      <a:rPr lang="zh-CN" altLang="en-US" i="1" dirty="0" smtClean="0">
                        <a:latin typeface="Cambria Math" panose="02040503050406030204" pitchFamily="18" charset="0"/>
                      </a:rPr>
                      <m:t>𝑃</m:t>
                    </m:r>
                  </m:oMath>
                </a14:m>
                <a:r>
                  <a:rPr lang="zh-CN" altLang="en-US" dirty="0"/>
                  <a:t>在如下两个方面的取值不变：</a:t>
                </a:r>
                <a:endParaRPr lang="zh-CN" altLang="en-US" dirty="0"/>
              </a:p>
              <a:p>
                <a:pPr lvl="1"/>
                <a:r>
                  <a:rPr lang="zh-CN" altLang="en-US" dirty="0"/>
                  <a:t>边缘概率</a:t>
                </a:r>
                <a14:m>
                  <m:oMath xmlns:m="http://schemas.openxmlformats.org/officeDocument/2006/math">
                    <m:r>
                      <a:rPr lang="zh-CN" altLang="en-US" i="1" dirty="0" smtClean="0">
                        <a:latin typeface="Cambria Math" panose="02040503050406030204" pitchFamily="18" charset="0"/>
                      </a:rPr>
                      <m:t>𝑃</m:t>
                    </m:r>
                    <m:r>
                      <a:rPr lang="en-US" altLang="zh-CN" i="1" dirty="0">
                        <a:latin typeface="Cambria Math" panose="02040503050406030204" pitchFamily="18" charset="0"/>
                      </a:rPr>
                      <m:t>(</m:t>
                    </m:r>
                    <m:r>
                      <a:rPr lang="zh-CN" altLang="en-US" i="1" dirty="0">
                        <a:latin typeface="Cambria Math" panose="02040503050406030204" pitchFamily="18" charset="0"/>
                      </a:rPr>
                      <m:t>𝑍</m:t>
                    </m:r>
                    <m:r>
                      <a:rPr lang="en-US" altLang="zh-CN" i="1" dirty="0">
                        <a:latin typeface="Cambria Math" panose="02040503050406030204" pitchFamily="18" charset="0"/>
                      </a:rPr>
                      <m:t>=</m:t>
                    </m:r>
                    <m:r>
                      <a:rPr lang="zh-CN" altLang="en-US" i="1" dirty="0">
                        <a:latin typeface="Cambria Math" panose="02040503050406030204" pitchFamily="18" charset="0"/>
                      </a:rPr>
                      <m:t>𝑧</m:t>
                    </m:r>
                    <m:r>
                      <a:rPr lang="en-US" altLang="zh-CN" i="1" dirty="0">
                        <a:latin typeface="Cambria Math" panose="02040503050406030204" pitchFamily="18" charset="0"/>
                      </a:rPr>
                      <m:t>)</m:t>
                    </m:r>
                  </m:oMath>
                </a14:m>
                <a:r>
                  <a:rPr lang="zh-CN" altLang="en-US" dirty="0"/>
                  <a:t>不随干预而变化，因为</a:t>
                </a:r>
                <a14:m>
                  <m:oMath xmlns:m="http://schemas.openxmlformats.org/officeDocument/2006/math">
                    <m:r>
                      <a:rPr lang="zh-CN" altLang="en-US" i="1" dirty="0" smtClean="0">
                        <a:latin typeface="Cambria Math" panose="02040503050406030204" pitchFamily="18" charset="0"/>
                      </a:rPr>
                      <m:t>𝑍</m:t>
                    </m:r>
                  </m:oMath>
                </a14:m>
                <a:r>
                  <a:rPr lang="zh-CN" altLang="en-US" dirty="0"/>
                  <a:t>的取值不会因为去掉从</a:t>
                </a:r>
                <a14:m>
                  <m:oMath xmlns:m="http://schemas.openxmlformats.org/officeDocument/2006/math">
                    <m:r>
                      <a:rPr lang="zh-CN" altLang="en-US" i="1" dirty="0" smtClean="0">
                        <a:latin typeface="Cambria Math" panose="02040503050406030204" pitchFamily="18" charset="0"/>
                      </a:rPr>
                      <m:t>𝑍</m:t>
                    </m:r>
                  </m:oMath>
                </a14:m>
                <a:r>
                  <a:rPr lang="zh-CN" altLang="en-US" dirty="0"/>
                  <a:t>到</a:t>
                </a:r>
                <a14:m>
                  <m:oMath xmlns:m="http://schemas.openxmlformats.org/officeDocument/2006/math">
                    <m:r>
                      <a:rPr lang="zh-CN" altLang="en-US" i="1" dirty="0" smtClean="0">
                        <a:latin typeface="Cambria Math" panose="02040503050406030204" pitchFamily="18" charset="0"/>
                      </a:rPr>
                      <m:t>𝑋</m:t>
                    </m:r>
                  </m:oMath>
                </a14:m>
                <a:r>
                  <a:rPr lang="zh-CN" altLang="en-US" dirty="0"/>
                  <a:t>的箭头而变化，即：</a:t>
                </a:r>
                <a:br>
                  <a:rPr lang="zh-CN" altLang="en-US" dirty="0"/>
                </a:b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𝑃</m:t>
                          </m:r>
                        </m:e>
                        <m:sub>
                          <m:r>
                            <a:rPr lang="zh-CN" altLang="en-US" i="1" dirty="0">
                              <a:latin typeface="Cambria Math" panose="02040503050406030204" pitchFamily="18" charset="0"/>
                            </a:rPr>
                            <m:t>𝑚</m:t>
                          </m:r>
                        </m:sub>
                      </m:sSub>
                      <m:r>
                        <a:rPr lang="zh-CN" altLang="en-US" i="1" dirty="0">
                          <a:latin typeface="Cambria Math" panose="02040503050406030204" pitchFamily="18" charset="0"/>
                        </a:rPr>
                        <m:t> </m:t>
                      </m:r>
                      <m:r>
                        <a:rPr lang="en-US" altLang="zh-CN" i="1" dirty="0">
                          <a:latin typeface="Cambria Math" panose="02040503050406030204" pitchFamily="18" charset="0"/>
                        </a:rPr>
                        <m:t>(</m:t>
                      </m:r>
                      <m:r>
                        <a:rPr lang="zh-CN" altLang="en-US" i="1" dirty="0">
                          <a:latin typeface="Cambria Math" panose="02040503050406030204" pitchFamily="18" charset="0"/>
                        </a:rPr>
                        <m:t>𝑍</m:t>
                      </m:r>
                      <m:r>
                        <a:rPr lang="en-US" altLang="zh-CN" i="1" dirty="0">
                          <a:latin typeface="Cambria Math" panose="02040503050406030204" pitchFamily="18" charset="0"/>
                        </a:rPr>
                        <m:t>=</m:t>
                      </m:r>
                      <m:r>
                        <a:rPr lang="zh-CN" altLang="en-US" i="1" dirty="0">
                          <a:latin typeface="Cambria Math" panose="02040503050406030204" pitchFamily="18" charset="0"/>
                        </a:rPr>
                        <m:t>𝑧</m:t>
                      </m:r>
                      <m:r>
                        <a:rPr lang="en-US" altLang="zh-CN" i="1" dirty="0">
                          <a:latin typeface="Cambria Math" panose="02040503050406030204" pitchFamily="18" charset="0"/>
                        </a:rPr>
                        <m:t>)=</m:t>
                      </m:r>
                      <m:r>
                        <a:rPr lang="zh-CN" altLang="en-US" i="1" dirty="0">
                          <a:latin typeface="Cambria Math" panose="02040503050406030204" pitchFamily="18" charset="0"/>
                        </a:rPr>
                        <m:t>𝑃</m:t>
                      </m:r>
                      <m:r>
                        <a:rPr lang="en-US" altLang="zh-CN" i="1" dirty="0">
                          <a:latin typeface="Cambria Math" panose="02040503050406030204" pitchFamily="18" charset="0"/>
                        </a:rPr>
                        <m:t>(</m:t>
                      </m:r>
                      <m:r>
                        <a:rPr lang="zh-CN" altLang="en-US" i="1" dirty="0">
                          <a:latin typeface="Cambria Math" panose="02040503050406030204" pitchFamily="18" charset="0"/>
                        </a:rPr>
                        <m:t>𝑍</m:t>
                      </m:r>
                      <m:r>
                        <a:rPr lang="en-US" altLang="zh-CN" i="1" dirty="0">
                          <a:latin typeface="Cambria Math" panose="02040503050406030204" pitchFamily="18" charset="0"/>
                        </a:rPr>
                        <m:t>=</m:t>
                      </m:r>
                      <m:r>
                        <a:rPr lang="zh-CN" altLang="en-US" i="1" dirty="0">
                          <a:latin typeface="Cambria Math" panose="02040503050406030204" pitchFamily="18" charset="0"/>
                        </a:rPr>
                        <m:t>𝑧</m:t>
                      </m:r>
                      <m:r>
                        <a:rPr lang="en-US" altLang="zh-CN" i="1" dirty="0">
                          <a:latin typeface="Cambria Math" panose="02040503050406030204" pitchFamily="18" charset="0"/>
                        </a:rPr>
                        <m:t>)</m:t>
                      </m:r>
                    </m:oMath>
                  </m:oMathPara>
                </a14:m>
                <a:endParaRPr lang="en-US" altLang="zh-CN" dirty="0"/>
              </a:p>
              <a:p>
                <a:pPr lvl="1"/>
                <a:endParaRPr lang="en-US" altLang="zh-CN" dirty="0"/>
              </a:p>
              <a:p>
                <a:pPr lvl="1"/>
                <a:r>
                  <a:rPr lang="zh-CN" altLang="en-US" dirty="0"/>
                  <a:t>条件概率</a:t>
                </a:r>
                <a14:m>
                  <m:oMath xmlns:m="http://schemas.openxmlformats.org/officeDocument/2006/math">
                    <m:r>
                      <a:rPr lang="zh-CN" altLang="en-US" i="1" dirty="0" smtClean="0">
                        <a:latin typeface="Cambria Math" panose="02040503050406030204" pitchFamily="18" charset="0"/>
                      </a:rPr>
                      <m:t>𝑃</m:t>
                    </m:r>
                    <m:r>
                      <a:rPr lang="en-US" altLang="zh-CN" i="1" dirty="0">
                        <a:latin typeface="Cambria Math" panose="02040503050406030204" pitchFamily="18" charset="0"/>
                      </a:rPr>
                      <m:t>(</m:t>
                    </m:r>
                    <m:r>
                      <a:rPr lang="zh-CN" altLang="en-US" i="1" dirty="0">
                        <a:latin typeface="Cambria Math" panose="02040503050406030204" pitchFamily="18" charset="0"/>
                      </a:rPr>
                      <m:t>𝑌</m:t>
                    </m:r>
                    <m:r>
                      <a:rPr lang="en-US" altLang="zh-CN" i="1" dirty="0">
                        <a:latin typeface="Cambria Math" panose="02040503050406030204" pitchFamily="18" charset="0"/>
                      </a:rPr>
                      <m:t>=</m:t>
                    </m:r>
                    <m:r>
                      <a:rPr lang="zh-CN" altLang="en-US" i="1" dirty="0">
                        <a:latin typeface="Cambria Math" panose="02040503050406030204" pitchFamily="18" charset="0"/>
                      </a:rPr>
                      <m:t>𝑦</m:t>
                    </m:r>
                    <m:r>
                      <a:rPr lang="zh-CN" altLang="en-US" i="1" dirty="0">
                        <a:latin typeface="Cambria Math" panose="02040503050406030204" pitchFamily="18" charset="0"/>
                      </a:rPr>
                      <m:t>│</m:t>
                    </m:r>
                    <m:r>
                      <a:rPr lang="zh-CN" altLang="en-US" i="1" dirty="0">
                        <a:latin typeface="Cambria Math" panose="02040503050406030204" pitchFamily="18" charset="0"/>
                      </a:rPr>
                      <m:t>𝑋</m:t>
                    </m:r>
                    <m:r>
                      <a:rPr lang="en-US" altLang="zh-CN" i="1" dirty="0">
                        <a:latin typeface="Cambria Math" panose="02040503050406030204" pitchFamily="18" charset="0"/>
                      </a:rPr>
                      <m:t>=</m:t>
                    </m:r>
                    <m:r>
                      <a:rPr lang="zh-CN" altLang="en-US" i="1" dirty="0">
                        <a:latin typeface="Cambria Math" panose="02040503050406030204" pitchFamily="18" charset="0"/>
                      </a:rPr>
                      <m:t>𝑥</m:t>
                    </m:r>
                    <m:r>
                      <a:rPr lang="en-US" altLang="zh-CN" i="1" dirty="0">
                        <a:latin typeface="Cambria Math" panose="02040503050406030204" pitchFamily="18" charset="0"/>
                      </a:rPr>
                      <m:t>, </m:t>
                    </m:r>
                    <m:r>
                      <a:rPr lang="zh-CN" altLang="en-US" i="1" dirty="0">
                        <a:latin typeface="Cambria Math" panose="02040503050406030204" pitchFamily="18" charset="0"/>
                      </a:rPr>
                      <m:t>𝑍</m:t>
                    </m:r>
                    <m:r>
                      <a:rPr lang="en-US" altLang="zh-CN" i="1" dirty="0">
                        <a:latin typeface="Cambria Math" panose="02040503050406030204" pitchFamily="18" charset="0"/>
                      </a:rPr>
                      <m:t>=</m:t>
                    </m:r>
                    <m:r>
                      <a:rPr lang="zh-CN" altLang="en-US" i="1" dirty="0">
                        <a:latin typeface="Cambria Math" panose="02040503050406030204" pitchFamily="18" charset="0"/>
                      </a:rPr>
                      <m:t>𝑧</m:t>
                    </m:r>
                    <m:r>
                      <a:rPr lang="en-US" altLang="zh-CN" i="1" dirty="0">
                        <a:latin typeface="Cambria Math" panose="02040503050406030204" pitchFamily="18" charset="0"/>
                      </a:rPr>
                      <m:t>)</m:t>
                    </m:r>
                  </m:oMath>
                </a14:m>
                <a:r>
                  <a:rPr lang="zh-CN" altLang="en-US" dirty="0"/>
                  <a:t>不变因为</a:t>
                </a:r>
                <a:endParaRPr lang="en-US" altLang="zh-CN" dirty="0"/>
              </a:p>
              <a:p>
                <a:pPr marL="457200" lvl="1" indent="0">
                  <a:buNone/>
                </a:pPr>
                <a14:m>
                  <m:oMath xmlns:m="http://schemas.openxmlformats.org/officeDocument/2006/math">
                    <m:r>
                      <a:rPr lang="zh-CN" altLang="en-US" i="1" dirty="0" smtClean="0">
                        <a:latin typeface="Cambria Math" panose="02040503050406030204" pitchFamily="18" charset="0"/>
                      </a:rPr>
                      <m:t>𝑌</m:t>
                    </m:r>
                  </m:oMath>
                </a14:m>
                <a:r>
                  <a:rPr lang="zh-CN" altLang="en-US" dirty="0"/>
                  <a:t>关于</a:t>
                </a:r>
                <a14:m>
                  <m:oMath xmlns:m="http://schemas.openxmlformats.org/officeDocument/2006/math">
                    <m:r>
                      <a:rPr lang="zh-CN" altLang="en-US" i="1" dirty="0" smtClean="0">
                        <a:latin typeface="Cambria Math" panose="02040503050406030204" pitchFamily="18" charset="0"/>
                      </a:rPr>
                      <m:t>𝑋</m:t>
                    </m:r>
                  </m:oMath>
                </a14:m>
                <a:r>
                  <a:rPr lang="zh-CN" altLang="en-US" dirty="0"/>
                  <a:t>和</a:t>
                </a:r>
                <a14:m>
                  <m:oMath xmlns:m="http://schemas.openxmlformats.org/officeDocument/2006/math">
                    <m:r>
                      <a:rPr lang="zh-CN" altLang="en-US" i="1" dirty="0" smtClean="0">
                        <a:latin typeface="Cambria Math" panose="02040503050406030204" pitchFamily="18" charset="0"/>
                      </a:rPr>
                      <m:t>𝑍</m:t>
                    </m:r>
                  </m:oMath>
                </a14:m>
                <a:r>
                  <a:rPr lang="zh-CN" altLang="en-US" dirty="0"/>
                  <a:t>的函数</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𝑓</m:t>
                        </m:r>
                      </m:e>
                      <m:sub>
                        <m:r>
                          <a:rPr lang="zh-CN" altLang="en-US" i="1" dirty="0" smtClean="0">
                            <a:latin typeface="Cambria Math" panose="02040503050406030204" pitchFamily="18" charset="0"/>
                          </a:rPr>
                          <m:t>𝑌</m:t>
                        </m:r>
                      </m:sub>
                    </m:sSub>
                    <m:r>
                      <a:rPr lang="en-US" altLang="zh-CN" i="1" dirty="0" smtClean="0">
                        <a:latin typeface="Cambria Math" panose="02040503050406030204" pitchFamily="18" charset="0"/>
                      </a:rPr>
                      <m:t>=(</m:t>
                    </m:r>
                    <m:r>
                      <a:rPr lang="zh-CN" altLang="en-US" i="1" dirty="0" smtClean="0">
                        <a:latin typeface="Cambria Math" panose="02040503050406030204" pitchFamily="18" charset="0"/>
                      </a:rPr>
                      <m:t>𝑋</m:t>
                    </m:r>
                    <m:r>
                      <a:rPr lang="en-US" altLang="zh-CN" i="1" dirty="0" smtClean="0">
                        <a:latin typeface="Cambria Math" panose="02040503050406030204" pitchFamily="18" charset="0"/>
                      </a:rPr>
                      <m:t>, </m:t>
                    </m:r>
                    <m:r>
                      <a:rPr lang="zh-CN" altLang="en-US" i="1" dirty="0" smtClean="0">
                        <a:latin typeface="Cambria Math" panose="02040503050406030204" pitchFamily="18" charset="0"/>
                      </a:rPr>
                      <m:t>𝑍</m:t>
                    </m:r>
                    <m:r>
                      <a:rPr lang="en-US" altLang="zh-CN" i="1" dirty="0" smtClean="0">
                        <a:latin typeface="Cambria Math" panose="02040503050406030204" pitchFamily="18" charset="0"/>
                      </a:rPr>
                      <m:t>)</m:t>
                    </m:r>
                  </m:oMath>
                </a14:m>
                <a:r>
                  <a:rPr lang="zh-CN" altLang="en-US" dirty="0"/>
                  <a:t>并未改变</a:t>
                </a:r>
                <a:r>
                  <a:rPr lang="en-US" altLang="zh-CN" dirty="0"/>
                  <a:t>, </a:t>
                </a:r>
                <a:r>
                  <a:rPr lang="zh-CN" altLang="en-US" dirty="0"/>
                  <a:t>即：</a:t>
                </a:r>
                <a:endParaRPr lang="en-US" altLang="zh-CN" dirty="0"/>
              </a:p>
              <a:p>
                <a:pPr marL="457200" lvl="1" indent="0">
                  <a:buNone/>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𝑃</m:t>
                          </m:r>
                        </m:e>
                        <m:sub>
                          <m:r>
                            <a:rPr lang="zh-CN" altLang="en-US" i="1" dirty="0">
                              <a:latin typeface="Cambria Math" panose="02040503050406030204" pitchFamily="18" charset="0"/>
                            </a:rPr>
                            <m:t>𝑚</m:t>
                          </m:r>
                        </m:sub>
                      </m:sSub>
                      <m:r>
                        <a:rPr lang="zh-CN" altLang="en-US" i="1" dirty="0">
                          <a:latin typeface="Cambria Math" panose="02040503050406030204" pitchFamily="18" charset="0"/>
                        </a:rPr>
                        <m:t> </m:t>
                      </m:r>
                      <m:r>
                        <a:rPr lang="en-US" altLang="zh-CN" i="1" dirty="0">
                          <a:latin typeface="Cambria Math" panose="02040503050406030204" pitchFamily="18" charset="0"/>
                        </a:rPr>
                        <m:t>(</m:t>
                      </m:r>
                      <m:r>
                        <a:rPr lang="zh-CN" altLang="en-US" i="1" dirty="0">
                          <a:latin typeface="Cambria Math" panose="02040503050406030204" pitchFamily="18" charset="0"/>
                        </a:rPr>
                        <m:t>𝑌</m:t>
                      </m:r>
                      <m:r>
                        <a:rPr lang="en-US" altLang="zh-CN" i="1" dirty="0">
                          <a:latin typeface="Cambria Math" panose="02040503050406030204" pitchFamily="18" charset="0"/>
                        </a:rPr>
                        <m:t>=</m:t>
                      </m:r>
                      <m:r>
                        <a:rPr lang="zh-CN" altLang="en-US" i="1" dirty="0">
                          <a:latin typeface="Cambria Math" panose="02040503050406030204" pitchFamily="18" charset="0"/>
                        </a:rPr>
                        <m:t>𝑦</m:t>
                      </m:r>
                      <m:r>
                        <a:rPr lang="zh-CN" altLang="en-US" i="1" dirty="0">
                          <a:latin typeface="Cambria Math" panose="02040503050406030204" pitchFamily="18" charset="0"/>
                        </a:rPr>
                        <m:t>│</m:t>
                      </m:r>
                      <m:r>
                        <a:rPr lang="zh-CN" altLang="en-US" i="1" dirty="0">
                          <a:latin typeface="Cambria Math" panose="02040503050406030204" pitchFamily="18" charset="0"/>
                        </a:rPr>
                        <m:t>𝑋</m:t>
                      </m:r>
                      <m:r>
                        <a:rPr lang="en-US" altLang="zh-CN" i="1" dirty="0">
                          <a:latin typeface="Cambria Math" panose="02040503050406030204" pitchFamily="18" charset="0"/>
                        </a:rPr>
                        <m:t>=</m:t>
                      </m:r>
                      <m:r>
                        <a:rPr lang="zh-CN" altLang="en-US" i="1" dirty="0">
                          <a:latin typeface="Cambria Math" panose="02040503050406030204" pitchFamily="18" charset="0"/>
                        </a:rPr>
                        <m:t>𝑥</m:t>
                      </m:r>
                      <m:r>
                        <a:rPr lang="en-US" altLang="zh-CN" i="1" dirty="0">
                          <a:latin typeface="Cambria Math" panose="02040503050406030204" pitchFamily="18" charset="0"/>
                        </a:rPr>
                        <m:t>, </m:t>
                      </m:r>
                      <m:r>
                        <a:rPr lang="zh-CN" altLang="en-US" i="1" dirty="0">
                          <a:latin typeface="Cambria Math" panose="02040503050406030204" pitchFamily="18" charset="0"/>
                        </a:rPr>
                        <m:t>𝑍</m:t>
                      </m:r>
                      <m:r>
                        <a:rPr lang="en-US" altLang="zh-CN" i="1" dirty="0">
                          <a:latin typeface="Cambria Math" panose="02040503050406030204" pitchFamily="18" charset="0"/>
                        </a:rPr>
                        <m:t>=</m:t>
                      </m:r>
                      <m:r>
                        <a:rPr lang="zh-CN" altLang="en-US" i="1" dirty="0">
                          <a:latin typeface="Cambria Math" panose="02040503050406030204" pitchFamily="18" charset="0"/>
                        </a:rPr>
                        <m:t>𝑧</m:t>
                      </m:r>
                      <m:r>
                        <a:rPr lang="en-US" altLang="zh-CN" i="1" dirty="0">
                          <a:latin typeface="Cambria Math" panose="02040503050406030204" pitchFamily="18" charset="0"/>
                        </a:rPr>
                        <m:t>)=</m:t>
                      </m:r>
                      <m:r>
                        <a:rPr lang="zh-CN" altLang="en-US" i="1" dirty="0">
                          <a:latin typeface="Cambria Math" panose="02040503050406030204" pitchFamily="18" charset="0"/>
                        </a:rPr>
                        <m:t>𝑃</m:t>
                      </m:r>
                      <m:r>
                        <a:rPr lang="en-US" altLang="zh-CN" i="1" dirty="0">
                          <a:latin typeface="Cambria Math" panose="02040503050406030204" pitchFamily="18" charset="0"/>
                        </a:rPr>
                        <m:t>(</m:t>
                      </m:r>
                      <m:r>
                        <a:rPr lang="zh-CN" altLang="en-US" i="1" dirty="0">
                          <a:latin typeface="Cambria Math" panose="02040503050406030204" pitchFamily="18" charset="0"/>
                        </a:rPr>
                        <m:t>𝑌</m:t>
                      </m:r>
                      <m:r>
                        <a:rPr lang="en-US" altLang="zh-CN" i="1" dirty="0">
                          <a:latin typeface="Cambria Math" panose="02040503050406030204" pitchFamily="18" charset="0"/>
                        </a:rPr>
                        <m:t>=</m:t>
                      </m:r>
                      <m:r>
                        <a:rPr lang="zh-CN" altLang="en-US" i="1" dirty="0">
                          <a:latin typeface="Cambria Math" panose="02040503050406030204" pitchFamily="18" charset="0"/>
                        </a:rPr>
                        <m:t>𝑦</m:t>
                      </m:r>
                      <m:r>
                        <a:rPr lang="zh-CN" altLang="en-US" i="1" dirty="0">
                          <a:latin typeface="Cambria Math" panose="02040503050406030204" pitchFamily="18" charset="0"/>
                        </a:rPr>
                        <m:t>│</m:t>
                      </m:r>
                      <m:r>
                        <a:rPr lang="zh-CN" altLang="en-US" i="1" dirty="0">
                          <a:latin typeface="Cambria Math" panose="02040503050406030204" pitchFamily="18" charset="0"/>
                        </a:rPr>
                        <m:t>𝑋</m:t>
                      </m:r>
                      <m:r>
                        <a:rPr lang="en-US" altLang="zh-CN" i="1" dirty="0">
                          <a:latin typeface="Cambria Math" panose="02040503050406030204" pitchFamily="18" charset="0"/>
                        </a:rPr>
                        <m:t>=</m:t>
                      </m:r>
                      <m:r>
                        <a:rPr lang="zh-CN" altLang="en-US" i="1" dirty="0">
                          <a:latin typeface="Cambria Math" panose="02040503050406030204" pitchFamily="18" charset="0"/>
                        </a:rPr>
                        <m:t>𝑥</m:t>
                      </m:r>
                      <m:r>
                        <a:rPr lang="en-US" altLang="zh-CN" i="1" dirty="0">
                          <a:latin typeface="Cambria Math" panose="02040503050406030204" pitchFamily="18" charset="0"/>
                        </a:rPr>
                        <m:t>, </m:t>
                      </m:r>
                      <m:r>
                        <a:rPr lang="zh-CN" altLang="en-US" i="1" dirty="0">
                          <a:latin typeface="Cambria Math" panose="02040503050406030204" pitchFamily="18" charset="0"/>
                        </a:rPr>
                        <m:t>𝑍</m:t>
                      </m:r>
                      <m:r>
                        <a:rPr lang="en-US" altLang="zh-CN" i="1" dirty="0">
                          <a:latin typeface="Cambria Math" panose="02040503050406030204" pitchFamily="18" charset="0"/>
                        </a:rPr>
                        <m:t>=</m:t>
                      </m:r>
                      <m:r>
                        <a:rPr lang="zh-CN" altLang="en-US" i="1" dirty="0">
                          <a:latin typeface="Cambria Math" panose="02040503050406030204" pitchFamily="18" charset="0"/>
                        </a:rPr>
                        <m:t>𝑧</m:t>
                      </m:r>
                      <m:r>
                        <a:rPr lang="en-US" altLang="zh-CN" i="1" dirty="0">
                          <a:latin typeface="Cambria Math" panose="02040503050406030204" pitchFamily="18" charset="0"/>
                        </a:rPr>
                        <m:t>)</m:t>
                      </m:r>
                    </m:oMath>
                  </m:oMathPara>
                </a14:m>
                <a:endParaRPr lang="en-US" altLang="zh-CN"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6260"/>
                </a:stretch>
              </a:blipFill>
            </p:spPr>
            <p:txBody>
              <a:bodyPr/>
              <a:lstStyle/>
              <a:p>
                <a:r>
                  <a:rPr lang="zh-CN" altLang="en-US">
                    <a:noFill/>
                  </a:rPr>
                  <a:t> </a:t>
                </a:r>
              </a:p>
            </p:txBody>
          </p:sp>
        </mc:Fallback>
      </mc:AlternateContent>
      <p:grpSp>
        <p:nvGrpSpPr>
          <p:cNvPr id="4" name="组合 3"/>
          <p:cNvGrpSpPr/>
          <p:nvPr/>
        </p:nvGrpSpPr>
        <p:grpSpPr>
          <a:xfrm>
            <a:off x="8572771" y="2551923"/>
            <a:ext cx="3670364" cy="2757177"/>
            <a:chOff x="-292967" y="1554278"/>
            <a:chExt cx="3469332" cy="2864886"/>
          </a:xfrm>
        </p:grpSpPr>
        <mc:AlternateContent xmlns:mc="http://schemas.openxmlformats.org/markup-compatibility/2006">
          <mc:Choice xmlns:a14="http://schemas.microsoft.com/office/drawing/2010/main" Requires="a14">
            <p:sp>
              <p:nvSpPr>
                <p:cNvPr id="5" name="矩形 4"/>
                <p:cNvSpPr/>
                <p:nvPr/>
              </p:nvSpPr>
              <p:spPr>
                <a:xfrm>
                  <a:off x="-292967" y="3875504"/>
                  <a:ext cx="3469332" cy="543660"/>
                </a:xfrm>
                <a:prstGeom prst="rect">
                  <a:avLst/>
                </a:prstGeom>
              </p:spPr>
              <p:txBody>
                <a:bodyPr wrap="none">
                  <a:spAutoFit/>
                </a:bodyPr>
                <a:lstStyle/>
                <a:p>
                  <a:r>
                    <a:rPr lang="zh-CN" altLang="en-US" sz="2800" b="1" dirty="0">
                      <a:latin typeface="黑体" panose="02010609060101010101" pitchFamily="49" charset="-122"/>
                      <a:ea typeface="黑体" panose="02010609060101010101" pitchFamily="49" charset="-122"/>
                      <a:cs typeface="Times New Roman" panose="02020603050405020304" pitchFamily="16" charset="0"/>
                    </a:rPr>
                    <a:t>对</a:t>
                  </a:r>
                  <a14:m>
                    <m:oMath xmlns:m="http://schemas.openxmlformats.org/officeDocument/2006/math">
                      <m:r>
                        <a:rPr lang="en-US" altLang="zh-CN" sz="2800" i="1">
                          <a:latin typeface="Cambria Math" panose="02040503050406030204" pitchFamily="18" charset="0"/>
                          <a:ea typeface="华文楷体" panose="02010600040101010101" pitchFamily="2" charset="-122"/>
                          <a:cs typeface="Times New Roman" panose="02020603050405020304" pitchFamily="16" charset="0"/>
                        </a:rPr>
                        <m:t>𝑋</m:t>
                      </m:r>
                    </m:oMath>
                  </a14:m>
                  <a:r>
                    <a:rPr lang="zh-CN" altLang="en-US" sz="2800" b="1" dirty="0">
                      <a:latin typeface="黑体" panose="02010609060101010101" pitchFamily="49" charset="-122"/>
                      <a:ea typeface="黑体" panose="02010609060101010101" pitchFamily="49" charset="-122"/>
                      <a:cs typeface="Times New Roman" panose="02020603050405020304" pitchFamily="16" charset="0"/>
                    </a:rPr>
                    <a:t>干预后操纵</a:t>
                  </a:r>
                  <a:r>
                    <a:rPr lang="zh-CN" altLang="zh-CN" sz="2800" b="1" dirty="0">
                      <a:latin typeface="黑体" panose="02010609060101010101" pitchFamily="49" charset="-122"/>
                      <a:ea typeface="黑体" panose="02010609060101010101" pitchFamily="49" charset="-122"/>
                      <a:cs typeface="Times New Roman" panose="02020603050405020304" pitchFamily="16" charset="0"/>
                    </a:rPr>
                    <a:t>图</a:t>
                  </a:r>
                  <a:r>
                    <a:rPr lang="zh-CN" altLang="en-US" sz="2800" b="1" dirty="0">
                      <a:latin typeface="黑体" panose="02010609060101010101" pitchFamily="49" charset="-122"/>
                      <a:ea typeface="黑体" panose="02010609060101010101" pitchFamily="49" charset="-122"/>
                      <a:cs typeface="Times New Roman" panose="02020603050405020304" pitchFamily="16" charset="0"/>
                    </a:rPr>
                    <a:t>模型</a:t>
                  </a:r>
                  <a:endParaRPr lang="zh-CN" altLang="en-US" sz="2800" dirty="0">
                    <a:latin typeface="黑体" panose="02010609060101010101" pitchFamily="49" charset="-122"/>
                    <a:ea typeface="黑体" panose="02010609060101010101" pitchFamily="49" charset="-122"/>
                  </a:endParaRPr>
                </a:p>
              </p:txBody>
            </p:sp>
          </mc:Choice>
          <mc:Fallback>
            <p:sp>
              <p:nvSpPr>
                <p:cNvPr id="5" name="矩形 4"/>
                <p:cNvSpPr>
                  <a:spLocks noRot="1" noChangeAspect="1" noMove="1" noResize="1" noEditPoints="1" noAdjustHandles="1" noChangeArrowheads="1" noChangeShapeType="1" noTextEdit="1"/>
                </p:cNvSpPr>
                <p:nvPr/>
              </p:nvSpPr>
              <p:spPr>
                <a:xfrm>
                  <a:off x="-292967" y="3875504"/>
                  <a:ext cx="3469332" cy="543660"/>
                </a:xfrm>
                <a:prstGeom prst="rect">
                  <a:avLst/>
                </a:prstGeom>
                <a:blipFill rotWithShape="1">
                  <a:blip r:embed="rId2"/>
                </a:blipFill>
              </p:spPr>
              <p:txBody>
                <a:bodyPr/>
                <a:lstStyle/>
                <a:p>
                  <a:r>
                    <a:rPr lang="zh-CN" altLang="en-US">
                      <a:noFill/>
                    </a:rPr>
                    <a:t> </a:t>
                  </a:r>
                </a:p>
              </p:txBody>
            </p:sp>
          </mc:Fallback>
        </mc:AlternateContent>
        <p:pic>
          <p:nvPicPr>
            <p:cNvPr id="6" name="图片 5"/>
            <p:cNvPicPr>
              <a:picLocks noChangeAspect="1"/>
            </p:cNvPicPr>
            <p:nvPr/>
          </p:nvPicPr>
          <p:blipFill>
            <a:blip r:embed="rId3"/>
            <a:stretch>
              <a:fillRect/>
            </a:stretch>
          </p:blipFill>
          <p:spPr>
            <a:xfrm>
              <a:off x="202878" y="1554278"/>
              <a:ext cx="2699290" cy="2392215"/>
            </a:xfrm>
            <a:prstGeom prst="rect">
              <a:avLst/>
            </a:prstGeom>
          </p:spPr>
        </p:pic>
        <p:cxnSp>
          <p:nvCxnSpPr>
            <p:cNvPr id="7" name="直接箭头连接符 6"/>
            <p:cNvCxnSpPr/>
            <p:nvPr/>
          </p:nvCxnSpPr>
          <p:spPr>
            <a:xfrm flipH="1">
              <a:off x="830129" y="3015394"/>
              <a:ext cx="611569" cy="52941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1583" y="3150638"/>
              <a:ext cx="199323" cy="2014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因果推理：调整公式</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dirty="0">
                    <a:latin typeface="黑体" panose="02010609060101010101" pitchFamily="49" charset="-122"/>
                    <a:cs typeface="Times New Roman" panose="02020603050405020304" pitchFamily="16" charset="0"/>
                  </a:rPr>
                  <a:t>在干预图中，</a:t>
                </a:r>
                <a:r>
                  <a:rPr lang="en-US" altLang="zh-CN" dirty="0">
                    <a:latin typeface="黑体" panose="02010609060101010101" pitchFamily="49" charset="-122"/>
                  </a:rPr>
                  <a:t> </a:t>
                </a:r>
                <a14:m>
                  <m:oMath xmlns:m="http://schemas.openxmlformats.org/officeDocument/2006/math">
                    <m:r>
                      <a:rPr lang="en-US" altLang="zh-CN" i="1">
                        <a:latin typeface="Cambria Math" panose="02040503050406030204"/>
                      </a:rPr>
                      <m:t>𝑋</m:t>
                    </m:r>
                  </m:oMath>
                </a14:m>
                <a:r>
                  <a:rPr lang="zh-CN" altLang="zh-CN" dirty="0">
                    <a:latin typeface="黑体" panose="02010609060101010101" pitchFamily="49" charset="-122"/>
                  </a:rPr>
                  <a:t>和</a:t>
                </a:r>
                <a14:m>
                  <m:oMath xmlns:m="http://schemas.openxmlformats.org/officeDocument/2006/math">
                    <m:r>
                      <a:rPr lang="en-US" altLang="zh-CN" i="1">
                        <a:latin typeface="Cambria Math" panose="02040503050406030204"/>
                      </a:rPr>
                      <m:t>𝑍</m:t>
                    </m:r>
                  </m:oMath>
                </a14:m>
                <a:r>
                  <a:rPr lang="zh-CN" altLang="en-US" dirty="0">
                    <a:latin typeface="黑体" panose="02010609060101010101" pitchFamily="49" charset="-122"/>
                  </a:rPr>
                  <a:t>是</a:t>
                </a:r>
                <a14:m>
                  <m:oMath xmlns:m="http://schemas.openxmlformats.org/officeDocument/2006/math">
                    <m:r>
                      <a:rPr lang="en-US" altLang="zh-CN" i="1">
                        <a:latin typeface="Cambria Math" panose="02040503050406030204"/>
                      </a:rPr>
                      <m:t>𝑫</m:t>
                    </m:r>
                  </m:oMath>
                </a14:m>
                <a:r>
                  <a:rPr lang="en-US" altLang="zh-CN" dirty="0">
                    <a:latin typeface="黑体" panose="02010609060101010101" pitchFamily="49" charset="-122"/>
                    <a:cs typeface="Times New Roman" panose="02020603050405020304" pitchFamily="16" charset="0"/>
                  </a:rPr>
                  <a:t>-</a:t>
                </a:r>
                <a:r>
                  <a:rPr lang="zh-CN" altLang="zh-CN" dirty="0">
                    <a:latin typeface="黑体" panose="02010609060101010101" pitchFamily="49" charset="-122"/>
                    <a:cs typeface="Times New Roman" panose="02020603050405020304" pitchFamily="16" charset="0"/>
                  </a:rPr>
                  <a:t>分离</a:t>
                </a:r>
                <a:r>
                  <a:rPr lang="zh-CN" altLang="en-US" dirty="0">
                    <a:latin typeface="黑体" panose="02010609060101010101" pitchFamily="49" charset="-122"/>
                    <a:cs typeface="Times New Roman" panose="02020603050405020304" pitchFamily="16" charset="0"/>
                  </a:rPr>
                  <a:t>的，因此</a:t>
                </a:r>
                <a:r>
                  <a:rPr lang="zh-CN" altLang="zh-CN" dirty="0">
                    <a:latin typeface="黑体" panose="02010609060101010101" pitchFamily="49" charset="-122"/>
                  </a:rPr>
                  <a:t>是</a:t>
                </a:r>
                <a:r>
                  <a:rPr lang="zh-CN" altLang="en-US" dirty="0">
                    <a:latin typeface="黑体" panose="02010609060101010101" pitchFamily="49" charset="-122"/>
                  </a:rPr>
                  <a:t>彼此独立的</a:t>
                </a:r>
                <a:r>
                  <a:rPr lang="zh-CN" altLang="zh-CN" dirty="0">
                    <a:latin typeface="黑体" panose="02010609060101010101" pitchFamily="49" charset="-122"/>
                  </a:rPr>
                  <a:t>，即</a:t>
                </a:r>
                <a:r>
                  <a:rPr lang="zh-CN" altLang="en-US" dirty="0">
                    <a:latin typeface="黑体" panose="02010609060101010101" pitchFamily="49" charset="-122"/>
                  </a:rPr>
                  <a:t>：</a:t>
                </a:r>
                <a:br>
                  <a:rPr lang="en-US" altLang="zh-CN" i="1" dirty="0">
                    <a:latin typeface="黑体" panose="02010609060101010101" pitchFamily="49" charset="-122"/>
                  </a:rPr>
                </a:b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a:rPr>
                            <m:t>𝑃</m:t>
                          </m:r>
                        </m:e>
                        <m:sub>
                          <m:r>
                            <a:rPr lang="en-US" altLang="zh-CN" i="1">
                              <a:latin typeface="Cambria Math" panose="02040503050406030204"/>
                            </a:rPr>
                            <m:t>𝑚</m:t>
                          </m:r>
                        </m:sub>
                      </m:sSub>
                      <m:d>
                        <m:dPr>
                          <m:ctrlPr>
                            <a:rPr lang="zh-CN" altLang="zh-CN" i="1">
                              <a:latin typeface="Cambria Math" panose="02040503050406030204" pitchFamily="18" charset="0"/>
                            </a:rPr>
                          </m:ctrlPr>
                        </m:dPr>
                        <m:e>
                          <m:r>
                            <a:rPr lang="en-US" altLang="zh-CN" i="1">
                              <a:latin typeface="Cambria Math" panose="02040503050406030204"/>
                            </a:rPr>
                            <m:t>𝑍</m:t>
                          </m:r>
                          <m:r>
                            <a:rPr lang="en-US" altLang="zh-CN" i="1">
                              <a:latin typeface="Cambria Math" panose="02040503050406030204"/>
                            </a:rPr>
                            <m:t>=</m:t>
                          </m:r>
                          <m:r>
                            <a:rPr lang="en-US" altLang="zh-CN" i="1">
                              <a:latin typeface="Cambria Math" panose="02040503050406030204"/>
                            </a:rPr>
                            <m:t>𝑧</m:t>
                          </m:r>
                          <m:r>
                            <a:rPr lang="en-US" altLang="zh-CN" i="1">
                              <a:latin typeface="Cambria Math" panose="02040503050406030204"/>
                            </a:rPr>
                            <m:t>|</m:t>
                          </m:r>
                          <m:r>
                            <a:rPr lang="en-US" altLang="zh-CN" i="1">
                              <a:latin typeface="Cambria Math" panose="02040503050406030204"/>
                            </a:rPr>
                            <m:t>𝑋</m:t>
                          </m:r>
                          <m:r>
                            <a:rPr lang="en-US" altLang="zh-CN" i="1">
                              <a:latin typeface="Cambria Math" panose="02040503050406030204"/>
                            </a:rPr>
                            <m:t>=</m:t>
                          </m:r>
                          <m:r>
                            <a:rPr lang="en-US" altLang="zh-CN" i="1">
                              <a:latin typeface="Cambria Math" panose="02040503050406030204"/>
                            </a:rPr>
                            <m:t>𝑥</m:t>
                          </m:r>
                        </m:e>
                      </m:d>
                      <m:r>
                        <a:rPr lang="en-US" altLang="zh-CN">
                          <a:latin typeface="Cambria Math" panose="02040503050406030204"/>
                        </a:rPr>
                        <m:t>=</m:t>
                      </m:r>
                      <m:r>
                        <a:rPr lang="en-US" altLang="zh-CN" i="1">
                          <a:latin typeface="Cambria Math" panose="02040503050406030204"/>
                        </a:rPr>
                        <m:t> </m:t>
                      </m:r>
                      <m:sSub>
                        <m:sSubPr>
                          <m:ctrlPr>
                            <a:rPr lang="zh-CN" altLang="zh-CN" i="1">
                              <a:latin typeface="Cambria Math" panose="02040503050406030204" pitchFamily="18" charset="0"/>
                            </a:rPr>
                          </m:ctrlPr>
                        </m:sSubPr>
                        <m:e>
                          <m:r>
                            <a:rPr lang="en-US" altLang="zh-CN" i="1">
                              <a:latin typeface="Cambria Math" panose="02040503050406030204"/>
                            </a:rPr>
                            <m:t>𝑃</m:t>
                          </m:r>
                        </m:e>
                        <m:sub>
                          <m:r>
                            <a:rPr lang="en-US" altLang="zh-CN" i="1">
                              <a:latin typeface="Cambria Math" panose="02040503050406030204"/>
                            </a:rPr>
                            <m:t>𝑚</m:t>
                          </m:r>
                        </m:sub>
                      </m:sSub>
                      <m:d>
                        <m:dPr>
                          <m:ctrlPr>
                            <a:rPr lang="zh-CN" altLang="zh-CN" i="1">
                              <a:latin typeface="Cambria Math" panose="02040503050406030204" pitchFamily="18" charset="0"/>
                            </a:rPr>
                          </m:ctrlPr>
                        </m:dPr>
                        <m:e>
                          <m:r>
                            <a:rPr lang="en-US" altLang="zh-CN" i="1">
                              <a:latin typeface="Cambria Math" panose="02040503050406030204"/>
                            </a:rPr>
                            <m:t>𝑍</m:t>
                          </m:r>
                          <m:r>
                            <a:rPr lang="en-US" altLang="zh-CN" i="1">
                              <a:latin typeface="Cambria Math" panose="02040503050406030204"/>
                            </a:rPr>
                            <m:t>=</m:t>
                          </m:r>
                          <m:r>
                            <a:rPr lang="en-US" altLang="zh-CN" i="1">
                              <a:latin typeface="Cambria Math" panose="02040503050406030204"/>
                            </a:rPr>
                            <m:t>𝑧</m:t>
                          </m:r>
                        </m:e>
                      </m:d>
                      <m:r>
                        <a:rPr lang="en-US" altLang="zh-CN" i="1">
                          <a:latin typeface="Cambria Math" panose="02040503050406030204"/>
                        </a:rPr>
                        <m:t>= </m:t>
                      </m:r>
                      <m:r>
                        <a:rPr lang="en-US" altLang="zh-CN" i="1">
                          <a:latin typeface="Cambria Math" panose="02040503050406030204"/>
                        </a:rPr>
                        <m:t>𝑃</m:t>
                      </m:r>
                      <m:d>
                        <m:dPr>
                          <m:ctrlPr>
                            <a:rPr lang="zh-CN" altLang="zh-CN" i="1">
                              <a:latin typeface="Cambria Math" panose="02040503050406030204" pitchFamily="18" charset="0"/>
                            </a:rPr>
                          </m:ctrlPr>
                        </m:dPr>
                        <m:e>
                          <m:r>
                            <a:rPr lang="en-US" altLang="zh-CN" i="1">
                              <a:latin typeface="Cambria Math" panose="02040503050406030204"/>
                            </a:rPr>
                            <m:t>𝑍</m:t>
                          </m:r>
                          <m:r>
                            <a:rPr lang="en-US" altLang="zh-CN" i="1">
                              <a:latin typeface="Cambria Math" panose="02040503050406030204"/>
                            </a:rPr>
                            <m:t>=</m:t>
                          </m:r>
                          <m:r>
                            <a:rPr lang="en-US" altLang="zh-CN" i="1">
                              <a:latin typeface="Cambria Math" panose="02040503050406030204"/>
                            </a:rPr>
                            <m:t>𝑧</m:t>
                          </m:r>
                        </m:e>
                      </m:d>
                    </m:oMath>
                  </m:oMathPara>
                </a14:m>
                <a:endParaRPr lang="zh-CN" altLang="en-US" dirty="0">
                  <a:latin typeface="黑体" panose="02010609060101010101" pitchFamily="49" charset="-122"/>
                  <a:cs typeface="Times New Roman" panose="02020603050405020304" pitchFamily="16" charset="0"/>
                </a:endParaRPr>
              </a:p>
              <a:p>
                <a:pPr>
                  <a:spcBef>
                    <a:spcPts val="600"/>
                  </a:spcBef>
                  <a:spcAft>
                    <a:spcPts val="600"/>
                  </a:spcAft>
                </a:pPr>
                <a:r>
                  <a:rPr lang="zh-CN" altLang="zh-CN" dirty="0">
                    <a:latin typeface="黑体" panose="02010609060101010101" pitchFamily="49" charset="-122"/>
                    <a:cs typeface="Times New Roman" panose="02020603050405020304" pitchFamily="16" charset="0"/>
                  </a:rPr>
                  <a:t>因果效应</a:t>
                </a:r>
                <a14:m>
                  <m:oMath xmlns:m="http://schemas.openxmlformats.org/officeDocument/2006/math">
                    <m:r>
                      <a:rPr lang="en-US" altLang="zh-CN" i="1">
                        <a:latin typeface="Cambria Math" panose="02040503050406030204" pitchFamily="18" charset="0"/>
                        <a:ea typeface="华文楷体" panose="02010600040101010101" pitchFamily="2" charset="-122"/>
                        <a:cs typeface="Times New Roman" panose="02020603050405020304" pitchFamily="16" charset="0"/>
                      </a:rPr>
                      <m:t>𝑃</m:t>
                    </m:r>
                    <m:d>
                      <m:dPr>
                        <m:ctrlPr>
                          <a:rPr lang="zh-CN"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华文楷体" panose="02010600040101010101" pitchFamily="2" charset="-122"/>
                            <a:cs typeface="Times New Roman" panose="02020603050405020304" pitchFamily="16" charset="0"/>
                          </a:rPr>
                          <m:t>𝑌</m:t>
                        </m:r>
                        <m:r>
                          <a:rPr lang="en-US" altLang="zh-CN" i="1">
                            <a:latin typeface="Cambria Math" panose="02040503050406030204" pitchFamily="18" charset="0"/>
                            <a:ea typeface="华文楷体" panose="02010600040101010101" pitchFamily="2" charset="-122"/>
                            <a:cs typeface="Times New Roman" panose="02020603050405020304" pitchFamily="16" charset="0"/>
                          </a:rPr>
                          <m:t>=</m:t>
                        </m:r>
                        <m:r>
                          <a:rPr lang="en-US" altLang="zh-CN" i="1">
                            <a:latin typeface="Cambria Math" panose="02040503050406030204" pitchFamily="18" charset="0"/>
                            <a:ea typeface="华文楷体" panose="02010600040101010101" pitchFamily="2" charset="-122"/>
                            <a:cs typeface="Times New Roman" panose="02020603050405020304" pitchFamily="16" charset="0"/>
                          </a:rPr>
                          <m:t>𝑦</m:t>
                        </m:r>
                      </m:e>
                      <m:e>
                        <m:r>
                          <a:rPr lang="en-US" altLang="zh-CN" i="1">
                            <a:latin typeface="Cambria Math" panose="02040503050406030204" pitchFamily="18" charset="0"/>
                            <a:ea typeface="华文楷体" panose="02010600040101010101" pitchFamily="2" charset="-122"/>
                            <a:cs typeface="Times New Roman" panose="02020603050405020304" pitchFamily="16" charset="0"/>
                          </a:rPr>
                          <m:t>𝑑𝑜</m:t>
                        </m:r>
                        <m:d>
                          <m:dPr>
                            <m:ctrlPr>
                              <a:rPr lang="zh-CN"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华文楷体" panose="02010600040101010101" pitchFamily="2" charset="-122"/>
                                <a:cs typeface="Times New Roman" panose="02020603050405020304" pitchFamily="16" charset="0"/>
                              </a:rPr>
                              <m:t>𝑋</m:t>
                            </m:r>
                            <m:r>
                              <a:rPr lang="en-US" altLang="zh-CN" i="1">
                                <a:latin typeface="Cambria Math" panose="02040503050406030204" pitchFamily="18" charset="0"/>
                                <a:ea typeface="华文楷体" panose="02010600040101010101" pitchFamily="2" charset="-122"/>
                                <a:cs typeface="Times New Roman" panose="02020603050405020304" pitchFamily="16" charset="0"/>
                              </a:rPr>
                              <m:t>=</m:t>
                            </m:r>
                            <m:r>
                              <a:rPr lang="en-US" altLang="zh-CN" i="1">
                                <a:latin typeface="Cambria Math" panose="02040503050406030204" pitchFamily="18" charset="0"/>
                                <a:ea typeface="华文楷体" panose="02010600040101010101" pitchFamily="2" charset="-122"/>
                                <a:cs typeface="Times New Roman" panose="02020603050405020304" pitchFamily="16" charset="0"/>
                              </a:rPr>
                              <m:t>𝑥</m:t>
                            </m:r>
                          </m:e>
                        </m:d>
                      </m:e>
                    </m:d>
                  </m:oMath>
                </a14:m>
                <a:r>
                  <a:rPr lang="zh-CN" altLang="zh-CN" dirty="0">
                    <a:latin typeface="黑体" panose="02010609060101010101" pitchFamily="49" charset="-122"/>
                    <a:cs typeface="Times New Roman" panose="02020603050405020304" pitchFamily="16" charset="0"/>
                  </a:rPr>
                  <a:t>有</a:t>
                </a:r>
                <a:r>
                  <a:rPr lang="zh-CN" altLang="en-US" dirty="0">
                    <a:latin typeface="黑体" panose="02010609060101010101" pitchFamily="49" charset="-122"/>
                    <a:cs typeface="Times New Roman" panose="02020603050405020304" pitchFamily="16" charset="0"/>
                  </a:rPr>
                  <a:t>：</a:t>
                </a:r>
                <a:endParaRPr lang="en-US" altLang="zh-CN" i="1" dirty="0">
                  <a:latin typeface="黑体" panose="02010609060101010101" pitchFamily="49" charset="-122"/>
                </a:endParaRPr>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p:cNvSpPr/>
              <p:nvPr/>
            </p:nvSpPr>
            <p:spPr>
              <a:xfrm>
                <a:off x="442258" y="2838379"/>
                <a:ext cx="7580116" cy="3642985"/>
              </a:xfrm>
              <a:prstGeom prst="rect">
                <a:avLst/>
              </a:prstGeom>
            </p:spPr>
            <p:txBody>
              <a:bodyPr wrap="square">
                <a:spAutoFit/>
              </a:bodyPr>
              <a:lstStyle/>
              <a:p>
                <a:pPr>
                  <a:spcBef>
                    <a:spcPts val="600"/>
                  </a:spcBef>
                  <a:spcAft>
                    <a:spcPts val="600"/>
                  </a:spcAft>
                </a:pPr>
                <a14:m>
                  <m:oMathPara xmlns:m="http://schemas.openxmlformats.org/officeDocument/2006/math">
                    <m:oMathParaPr>
                      <m:jc m:val="centerGroup"/>
                    </m:oMathParaPr>
                    <m:oMath xmlns:m="http://schemas.openxmlformats.org/officeDocument/2006/math">
                      <m:r>
                        <a:rPr lang="en-US" altLang="zh-CN" sz="2800" i="1">
                          <a:latin typeface="Cambria Math" panose="02040503050406030204"/>
                        </a:rPr>
                        <m:t>𝑃</m:t>
                      </m:r>
                      <m:d>
                        <m:dPr>
                          <m:ctrlPr>
                            <a:rPr lang="zh-CN" altLang="zh-CN" sz="2800" i="1">
                              <a:latin typeface="Cambria Math" panose="02040503050406030204" pitchFamily="18" charset="0"/>
                            </a:rPr>
                          </m:ctrlPr>
                        </m:dPr>
                        <m:e>
                          <m:r>
                            <a:rPr lang="en-US" altLang="zh-CN" sz="2800" i="1">
                              <a:latin typeface="Cambria Math" panose="02040503050406030204"/>
                            </a:rPr>
                            <m:t>𝑌</m:t>
                          </m:r>
                          <m:r>
                            <a:rPr lang="en-US" altLang="zh-CN" sz="2800" i="1">
                              <a:latin typeface="Cambria Math" panose="02040503050406030204"/>
                            </a:rPr>
                            <m:t>=</m:t>
                          </m:r>
                          <m:r>
                            <a:rPr lang="en-US" altLang="zh-CN" sz="2800" i="1">
                              <a:latin typeface="Cambria Math" panose="02040503050406030204"/>
                            </a:rPr>
                            <m:t>𝑦</m:t>
                          </m:r>
                        </m:e>
                        <m:e>
                          <m:r>
                            <a:rPr lang="en-US" altLang="zh-CN" sz="2800" i="1">
                              <a:latin typeface="Cambria Math" panose="02040503050406030204"/>
                            </a:rPr>
                            <m:t>𝑑𝑜</m:t>
                          </m:r>
                          <m:d>
                            <m:dPr>
                              <m:ctrlPr>
                                <a:rPr lang="zh-CN" altLang="zh-CN" sz="2800" i="1">
                                  <a:latin typeface="Cambria Math" panose="02040503050406030204" pitchFamily="18" charset="0"/>
                                </a:rPr>
                              </m:ctrlPr>
                            </m:dPr>
                            <m:e>
                              <m:r>
                                <a:rPr lang="en-US" altLang="zh-CN" sz="2800" i="1">
                                  <a:latin typeface="Cambria Math" panose="02040503050406030204"/>
                                </a:rPr>
                                <m:t>𝑋</m:t>
                              </m:r>
                              <m:r>
                                <a:rPr lang="en-US" altLang="zh-CN" sz="2800" i="1">
                                  <a:latin typeface="Cambria Math" panose="02040503050406030204"/>
                                </a:rPr>
                                <m:t>=</m:t>
                              </m:r>
                              <m:r>
                                <a:rPr lang="en-US" altLang="zh-CN" sz="2800" i="1">
                                  <a:latin typeface="Cambria Math" panose="02040503050406030204"/>
                                </a:rPr>
                                <m:t>𝑥</m:t>
                              </m:r>
                            </m:e>
                          </m:d>
                        </m:e>
                      </m:d>
                      <m:r>
                        <a:rPr lang="en-US" altLang="zh-CN" sz="2800" i="1">
                          <a:latin typeface="Cambria Math" panose="02040503050406030204"/>
                        </a:rPr>
                        <m:t>=</m:t>
                      </m:r>
                      <m:sSub>
                        <m:sSubPr>
                          <m:ctrlPr>
                            <a:rPr lang="zh-CN" altLang="zh-CN" sz="2800" i="1">
                              <a:latin typeface="Cambria Math" panose="02040503050406030204" pitchFamily="18" charset="0"/>
                            </a:rPr>
                          </m:ctrlPr>
                        </m:sSubPr>
                        <m:e>
                          <m:r>
                            <a:rPr lang="en-US" altLang="zh-CN" sz="2800" i="1">
                              <a:latin typeface="Cambria Math" panose="02040503050406030204"/>
                            </a:rPr>
                            <m:t>𝑃</m:t>
                          </m:r>
                        </m:e>
                        <m:sub>
                          <m:r>
                            <a:rPr lang="en-US" altLang="zh-CN" sz="2800" i="1">
                              <a:latin typeface="Cambria Math" panose="02040503050406030204"/>
                            </a:rPr>
                            <m:t>𝑚</m:t>
                          </m:r>
                        </m:sub>
                      </m:sSub>
                      <m:d>
                        <m:dPr>
                          <m:ctrlPr>
                            <a:rPr lang="zh-CN" altLang="zh-CN" sz="2800" i="1">
                              <a:latin typeface="Cambria Math" panose="02040503050406030204" pitchFamily="18" charset="0"/>
                            </a:rPr>
                          </m:ctrlPr>
                        </m:dPr>
                        <m:e>
                          <m:r>
                            <a:rPr lang="en-US" altLang="zh-CN" sz="2800" i="1">
                              <a:latin typeface="Cambria Math" panose="02040503050406030204"/>
                            </a:rPr>
                            <m:t>𝑌</m:t>
                          </m:r>
                          <m:r>
                            <a:rPr lang="en-US" altLang="zh-CN" sz="2800" i="1">
                              <a:latin typeface="Cambria Math" panose="02040503050406030204"/>
                            </a:rPr>
                            <m:t>=</m:t>
                          </m:r>
                          <m:r>
                            <a:rPr lang="en-US" altLang="zh-CN" sz="2800" i="1">
                              <a:latin typeface="Cambria Math" panose="02040503050406030204"/>
                            </a:rPr>
                            <m:t>𝑦</m:t>
                          </m:r>
                        </m:e>
                        <m:e>
                          <m:r>
                            <a:rPr lang="en-US" altLang="zh-CN" sz="2800" i="1">
                              <a:latin typeface="Cambria Math" panose="02040503050406030204"/>
                            </a:rPr>
                            <m:t>𝑋</m:t>
                          </m:r>
                          <m:r>
                            <a:rPr lang="en-US" altLang="zh-CN" sz="2800" i="1">
                              <a:latin typeface="Cambria Math" panose="02040503050406030204"/>
                            </a:rPr>
                            <m:t>=</m:t>
                          </m:r>
                          <m:r>
                            <a:rPr lang="en-US" altLang="zh-CN" sz="2800" i="1">
                              <a:latin typeface="Cambria Math" panose="02040503050406030204"/>
                            </a:rPr>
                            <m:t>𝑥</m:t>
                          </m:r>
                        </m:e>
                      </m:d>
                      <m:r>
                        <a:rPr lang="en-US" altLang="zh-CN" sz="2800" i="1">
                          <a:latin typeface="Cambria Math" panose="02040503050406030204"/>
                        </a:rPr>
                        <m:t>=</m:t>
                      </m:r>
                      <m:nary>
                        <m:naryPr>
                          <m:chr m:val="∑"/>
                          <m:limLoc m:val="undOvr"/>
                          <m:supHide m:val="on"/>
                          <m:ctrlPr>
                            <a:rPr lang="zh-CN" altLang="zh-CN" sz="2800" i="1">
                              <a:latin typeface="Cambria Math" panose="02040503050406030204" pitchFamily="18" charset="0"/>
                            </a:rPr>
                          </m:ctrlPr>
                        </m:naryPr>
                        <m:sub>
                          <m:r>
                            <a:rPr lang="en-US" altLang="zh-CN" sz="2800" i="1">
                              <a:latin typeface="Cambria Math" panose="02040503050406030204"/>
                            </a:rPr>
                            <m:t>𝑧</m:t>
                          </m:r>
                        </m:sub>
                        <m:sup/>
                        <m:e>
                          <m:sSub>
                            <m:sSubPr>
                              <m:ctrlPr>
                                <a:rPr lang="zh-CN" altLang="zh-CN" sz="2800" i="1">
                                  <a:latin typeface="Cambria Math" panose="02040503050406030204" pitchFamily="18" charset="0"/>
                                </a:rPr>
                              </m:ctrlPr>
                            </m:sSubPr>
                            <m:e>
                              <m:r>
                                <a:rPr lang="en-US" altLang="zh-CN" sz="2800" i="1">
                                  <a:latin typeface="Cambria Math" panose="02040503050406030204"/>
                                </a:rPr>
                                <m:t>𝑃</m:t>
                              </m:r>
                            </m:e>
                            <m:sub>
                              <m:r>
                                <a:rPr lang="en-US" altLang="zh-CN" sz="2800" i="1">
                                  <a:latin typeface="Cambria Math" panose="02040503050406030204"/>
                                </a:rPr>
                                <m:t>𝑚</m:t>
                              </m:r>
                            </m:sub>
                          </m:sSub>
                          <m:d>
                            <m:dPr>
                              <m:ctrlPr>
                                <a:rPr lang="zh-CN" altLang="zh-CN" sz="2800" i="1">
                                  <a:latin typeface="Cambria Math" panose="02040503050406030204" pitchFamily="18" charset="0"/>
                                </a:rPr>
                              </m:ctrlPr>
                            </m:dPr>
                            <m:e>
                              <m:r>
                                <a:rPr lang="en-US" altLang="zh-CN" sz="2800" i="1">
                                  <a:latin typeface="Cambria Math" panose="02040503050406030204"/>
                                </a:rPr>
                                <m:t>𝑌</m:t>
                              </m:r>
                              <m:r>
                                <a:rPr lang="en-US" altLang="zh-CN" sz="2800" i="1">
                                  <a:latin typeface="Cambria Math" panose="02040503050406030204"/>
                                </a:rPr>
                                <m:t>=</m:t>
                              </m:r>
                              <m:r>
                                <a:rPr lang="en-US" altLang="zh-CN" sz="2800" i="1">
                                  <a:latin typeface="Cambria Math" panose="02040503050406030204"/>
                                </a:rPr>
                                <m:t>𝑦</m:t>
                              </m:r>
                            </m:e>
                            <m:e>
                              <m:r>
                                <a:rPr lang="en-US" altLang="zh-CN" sz="2800" i="1">
                                  <a:latin typeface="Cambria Math" panose="02040503050406030204"/>
                                </a:rPr>
                                <m:t>𝑋</m:t>
                              </m:r>
                              <m:r>
                                <a:rPr lang="en-US" altLang="zh-CN" sz="2800" i="1">
                                  <a:latin typeface="Cambria Math" panose="02040503050406030204"/>
                                </a:rPr>
                                <m:t>=</m:t>
                              </m:r>
                              <m:r>
                                <a:rPr lang="en-US" altLang="zh-CN" sz="2800" i="1">
                                  <a:latin typeface="Cambria Math" panose="02040503050406030204"/>
                                </a:rPr>
                                <m:t>𝑥</m:t>
                              </m:r>
                              <m:r>
                                <a:rPr lang="en-US" altLang="zh-CN" sz="2800" i="1">
                                  <a:latin typeface="Cambria Math" panose="02040503050406030204"/>
                                </a:rPr>
                                <m:t>, </m:t>
                              </m:r>
                              <m:r>
                                <a:rPr lang="en-US" altLang="zh-CN" sz="2800" i="1">
                                  <a:latin typeface="Cambria Math" panose="02040503050406030204"/>
                                </a:rPr>
                                <m:t>𝑍</m:t>
                              </m:r>
                              <m:r>
                                <a:rPr lang="en-US" altLang="zh-CN" sz="2800" i="1">
                                  <a:latin typeface="Cambria Math" panose="02040503050406030204"/>
                                </a:rPr>
                                <m:t>=</m:t>
                              </m:r>
                              <m:r>
                                <a:rPr lang="en-US" altLang="zh-CN" sz="2800" i="1">
                                  <a:latin typeface="Cambria Math" panose="02040503050406030204"/>
                                </a:rPr>
                                <m:t>𝑧</m:t>
                              </m:r>
                            </m:e>
                          </m:d>
                          <m:sSub>
                            <m:sSubPr>
                              <m:ctrlPr>
                                <a:rPr lang="zh-CN" altLang="zh-CN" sz="2800" i="1">
                                  <a:latin typeface="Cambria Math" panose="02040503050406030204" pitchFamily="18" charset="0"/>
                                </a:rPr>
                              </m:ctrlPr>
                            </m:sSubPr>
                            <m:e>
                              <m:r>
                                <a:rPr lang="en-US" altLang="zh-CN" sz="2800" i="1">
                                  <a:latin typeface="Cambria Math" panose="02040503050406030204"/>
                                </a:rPr>
                                <m:t>𝑃</m:t>
                              </m:r>
                            </m:e>
                            <m:sub>
                              <m:r>
                                <a:rPr lang="en-US" altLang="zh-CN" sz="2800" i="1">
                                  <a:latin typeface="Cambria Math" panose="02040503050406030204"/>
                                </a:rPr>
                                <m:t>𝑚</m:t>
                              </m:r>
                            </m:sub>
                          </m:sSub>
                          <m:d>
                            <m:dPr>
                              <m:ctrlPr>
                                <a:rPr lang="zh-CN" altLang="zh-CN" sz="2800" i="1">
                                  <a:latin typeface="Cambria Math" panose="02040503050406030204" pitchFamily="18" charset="0"/>
                                </a:rPr>
                              </m:ctrlPr>
                            </m:dPr>
                            <m:e>
                              <m:r>
                                <a:rPr lang="en-US" altLang="zh-CN" sz="2800" i="1">
                                  <a:latin typeface="Cambria Math" panose="02040503050406030204"/>
                                </a:rPr>
                                <m:t>𝑍</m:t>
                              </m:r>
                              <m:r>
                                <a:rPr lang="en-US" altLang="zh-CN" sz="2800" i="1">
                                  <a:latin typeface="Cambria Math" panose="02040503050406030204"/>
                                </a:rPr>
                                <m:t>=</m:t>
                              </m:r>
                              <m:r>
                                <a:rPr lang="en-US" altLang="zh-CN" sz="2800" i="1">
                                  <a:latin typeface="Cambria Math" panose="02040503050406030204"/>
                                </a:rPr>
                                <m:t>𝑧</m:t>
                              </m:r>
                              <m:r>
                                <a:rPr lang="en-US" altLang="zh-CN" sz="2800" i="1">
                                  <a:latin typeface="Cambria Math" panose="02040503050406030204"/>
                                </a:rPr>
                                <m:t>|</m:t>
                              </m:r>
                              <m:r>
                                <a:rPr lang="en-US" altLang="zh-CN" sz="2800" i="1">
                                  <a:latin typeface="Cambria Math" panose="02040503050406030204"/>
                                </a:rPr>
                                <m:t>𝑋</m:t>
                              </m:r>
                              <m:r>
                                <a:rPr lang="en-US" altLang="zh-CN" sz="2800" i="1">
                                  <a:latin typeface="Cambria Math" panose="02040503050406030204"/>
                                </a:rPr>
                                <m:t>=</m:t>
                              </m:r>
                              <m:r>
                                <a:rPr lang="en-US" altLang="zh-CN" sz="2800" i="1">
                                  <a:latin typeface="Cambria Math" panose="02040503050406030204"/>
                                </a:rPr>
                                <m:t>𝑥</m:t>
                              </m:r>
                            </m:e>
                          </m:d>
                        </m:e>
                      </m:nary>
                      <m:r>
                        <a:rPr lang="en-US" altLang="zh-CN" sz="2800" i="1">
                          <a:latin typeface="Cambria Math" panose="02040503050406030204"/>
                        </a:rPr>
                        <m:t>=</m:t>
                      </m:r>
                      <m:nary>
                        <m:naryPr>
                          <m:chr m:val="∑"/>
                          <m:limLoc m:val="undOvr"/>
                          <m:supHide m:val="on"/>
                          <m:ctrlPr>
                            <a:rPr lang="zh-CN" altLang="zh-CN" sz="2800" i="1">
                              <a:latin typeface="Cambria Math" panose="02040503050406030204" pitchFamily="18" charset="0"/>
                            </a:rPr>
                          </m:ctrlPr>
                        </m:naryPr>
                        <m:sub>
                          <m:r>
                            <a:rPr lang="en-US" altLang="zh-CN" sz="2800" i="1">
                              <a:latin typeface="Cambria Math" panose="02040503050406030204"/>
                            </a:rPr>
                            <m:t>𝑧</m:t>
                          </m:r>
                        </m:sub>
                        <m:sup/>
                        <m:e>
                          <m:sSub>
                            <m:sSubPr>
                              <m:ctrlPr>
                                <a:rPr lang="zh-CN" altLang="zh-CN" sz="2800" i="1">
                                  <a:latin typeface="Cambria Math" panose="02040503050406030204" pitchFamily="18" charset="0"/>
                                </a:rPr>
                              </m:ctrlPr>
                            </m:sSubPr>
                            <m:e>
                              <m:r>
                                <a:rPr lang="en-US" altLang="zh-CN" sz="2800" i="1">
                                  <a:latin typeface="Cambria Math" panose="02040503050406030204"/>
                                </a:rPr>
                                <m:t>𝑃</m:t>
                              </m:r>
                            </m:e>
                            <m:sub>
                              <m:r>
                                <a:rPr lang="en-US" altLang="zh-CN" sz="2800" i="1">
                                  <a:latin typeface="Cambria Math" panose="02040503050406030204"/>
                                </a:rPr>
                                <m:t>𝑚</m:t>
                              </m:r>
                            </m:sub>
                          </m:sSub>
                          <m:d>
                            <m:dPr>
                              <m:ctrlPr>
                                <a:rPr lang="zh-CN" altLang="zh-CN" sz="2800" i="1">
                                  <a:latin typeface="Cambria Math" panose="02040503050406030204" pitchFamily="18" charset="0"/>
                                </a:rPr>
                              </m:ctrlPr>
                            </m:dPr>
                            <m:e>
                              <m:r>
                                <a:rPr lang="en-US" altLang="zh-CN" sz="2800" i="1">
                                  <a:latin typeface="Cambria Math" panose="02040503050406030204"/>
                                </a:rPr>
                                <m:t>𝑌</m:t>
                              </m:r>
                              <m:r>
                                <a:rPr lang="en-US" altLang="zh-CN" sz="2800" i="1">
                                  <a:latin typeface="Cambria Math" panose="02040503050406030204"/>
                                </a:rPr>
                                <m:t>=</m:t>
                              </m:r>
                              <m:r>
                                <a:rPr lang="en-US" altLang="zh-CN" sz="2800" i="1">
                                  <a:latin typeface="Cambria Math" panose="02040503050406030204"/>
                                </a:rPr>
                                <m:t>𝑦</m:t>
                              </m:r>
                            </m:e>
                            <m:e>
                              <m:r>
                                <a:rPr lang="en-US" altLang="zh-CN" sz="2800" i="1">
                                  <a:latin typeface="Cambria Math" panose="02040503050406030204"/>
                                </a:rPr>
                                <m:t>𝑋</m:t>
                              </m:r>
                              <m:r>
                                <a:rPr lang="en-US" altLang="zh-CN" sz="2800" i="1">
                                  <a:latin typeface="Cambria Math" panose="02040503050406030204"/>
                                </a:rPr>
                                <m:t>=</m:t>
                              </m:r>
                              <m:r>
                                <a:rPr lang="en-US" altLang="zh-CN" sz="2800" i="1">
                                  <a:latin typeface="Cambria Math" panose="02040503050406030204"/>
                                </a:rPr>
                                <m:t>𝑥</m:t>
                              </m:r>
                              <m:r>
                                <a:rPr lang="en-US" altLang="zh-CN" sz="2800" i="1">
                                  <a:latin typeface="Cambria Math" panose="02040503050406030204"/>
                                </a:rPr>
                                <m:t>, </m:t>
                              </m:r>
                              <m:r>
                                <a:rPr lang="en-US" altLang="zh-CN" sz="2800" i="1">
                                  <a:latin typeface="Cambria Math" panose="02040503050406030204"/>
                                </a:rPr>
                                <m:t>𝑍</m:t>
                              </m:r>
                              <m:r>
                                <a:rPr lang="en-US" altLang="zh-CN" sz="2800" i="1">
                                  <a:latin typeface="Cambria Math" panose="02040503050406030204"/>
                                </a:rPr>
                                <m:t>=</m:t>
                              </m:r>
                              <m:r>
                                <a:rPr lang="en-US" altLang="zh-CN" sz="2800" i="1">
                                  <a:latin typeface="Cambria Math" panose="02040503050406030204"/>
                                </a:rPr>
                                <m:t>𝑧</m:t>
                              </m:r>
                            </m:e>
                          </m:d>
                          <m:sSub>
                            <m:sSubPr>
                              <m:ctrlPr>
                                <a:rPr lang="zh-CN" altLang="zh-CN" sz="2800" i="1">
                                  <a:latin typeface="Cambria Math" panose="02040503050406030204" pitchFamily="18" charset="0"/>
                                </a:rPr>
                              </m:ctrlPr>
                            </m:sSubPr>
                            <m:e>
                              <m:r>
                                <a:rPr lang="en-US" altLang="zh-CN" sz="2800" i="1">
                                  <a:latin typeface="Cambria Math" panose="02040503050406030204"/>
                                </a:rPr>
                                <m:t>𝑃</m:t>
                              </m:r>
                            </m:e>
                            <m:sub>
                              <m:r>
                                <a:rPr lang="en-US" altLang="zh-CN" sz="2800" i="1">
                                  <a:latin typeface="Cambria Math" panose="02040503050406030204"/>
                                </a:rPr>
                                <m:t>𝑚</m:t>
                              </m:r>
                            </m:sub>
                          </m:sSub>
                          <m:d>
                            <m:dPr>
                              <m:ctrlPr>
                                <a:rPr lang="zh-CN" altLang="zh-CN" sz="2800" i="1">
                                  <a:latin typeface="Cambria Math" panose="02040503050406030204" pitchFamily="18" charset="0"/>
                                </a:rPr>
                              </m:ctrlPr>
                            </m:dPr>
                            <m:e>
                              <m:r>
                                <a:rPr lang="en-US" altLang="zh-CN" sz="2800" i="1">
                                  <a:latin typeface="Cambria Math" panose="02040503050406030204"/>
                                </a:rPr>
                                <m:t>𝑍</m:t>
                              </m:r>
                              <m:r>
                                <a:rPr lang="en-US" altLang="zh-CN" sz="2800" i="1">
                                  <a:latin typeface="Cambria Math" panose="02040503050406030204"/>
                                </a:rPr>
                                <m:t>=</m:t>
                              </m:r>
                              <m:r>
                                <a:rPr lang="en-US" altLang="zh-CN" sz="2800" i="1">
                                  <a:latin typeface="Cambria Math" panose="02040503050406030204"/>
                                </a:rPr>
                                <m:t>𝑧</m:t>
                              </m:r>
                            </m:e>
                          </m:d>
                        </m:e>
                      </m:nary>
                      <m:r>
                        <a:rPr lang="en-US" altLang="zh-CN" sz="2800" b="0" i="1" smtClean="0">
                          <a:latin typeface="Cambria Math" panose="02040503050406030204" pitchFamily="18" charset="0"/>
                        </a:rPr>
                        <m:t>=</m:t>
                      </m:r>
                      <m:nary>
                        <m:naryPr>
                          <m:chr m:val="∑"/>
                          <m:limLoc m:val="undOvr"/>
                          <m:supHide m:val="on"/>
                          <m:ctrlPr>
                            <a:rPr lang="zh-CN" altLang="zh-CN" sz="2800" i="1">
                              <a:latin typeface="Cambria Math" panose="02040503050406030204" pitchFamily="18" charset="0"/>
                            </a:rPr>
                          </m:ctrlPr>
                        </m:naryPr>
                        <m:sub>
                          <m:r>
                            <a:rPr lang="en-US" altLang="zh-CN" sz="2800" i="1">
                              <a:latin typeface="Cambria Math" panose="02040503050406030204"/>
                            </a:rPr>
                            <m:t>𝑧</m:t>
                          </m:r>
                        </m:sub>
                        <m:sup/>
                        <m:e>
                          <m:r>
                            <a:rPr lang="en-US" altLang="zh-CN" sz="2800" i="1">
                              <a:latin typeface="Cambria Math" panose="02040503050406030204"/>
                            </a:rPr>
                            <m:t>𝑃</m:t>
                          </m:r>
                          <m:d>
                            <m:dPr>
                              <m:ctrlPr>
                                <a:rPr lang="zh-CN" altLang="zh-CN" sz="2800" i="1">
                                  <a:latin typeface="Cambria Math" panose="02040503050406030204" pitchFamily="18" charset="0"/>
                                </a:rPr>
                              </m:ctrlPr>
                            </m:dPr>
                            <m:e>
                              <m:r>
                                <a:rPr lang="en-US" altLang="zh-CN" sz="2800" i="1">
                                  <a:latin typeface="Cambria Math" panose="02040503050406030204"/>
                                </a:rPr>
                                <m:t>𝑌</m:t>
                              </m:r>
                              <m:r>
                                <a:rPr lang="en-US" altLang="zh-CN" sz="2800" i="1">
                                  <a:latin typeface="Cambria Math" panose="02040503050406030204"/>
                                </a:rPr>
                                <m:t>=</m:t>
                              </m:r>
                              <m:r>
                                <a:rPr lang="en-US" altLang="zh-CN" sz="2800" i="1">
                                  <a:latin typeface="Cambria Math" panose="02040503050406030204"/>
                                </a:rPr>
                                <m:t>𝑦</m:t>
                              </m:r>
                            </m:e>
                            <m:e>
                              <m:r>
                                <a:rPr lang="en-US" altLang="zh-CN" sz="2800" i="1">
                                  <a:latin typeface="Cambria Math" panose="02040503050406030204"/>
                                </a:rPr>
                                <m:t>𝑋</m:t>
                              </m:r>
                              <m:r>
                                <a:rPr lang="en-US" altLang="zh-CN" sz="2800" i="1">
                                  <a:latin typeface="Cambria Math" panose="02040503050406030204"/>
                                </a:rPr>
                                <m:t>=</m:t>
                              </m:r>
                              <m:r>
                                <a:rPr lang="en-US" altLang="zh-CN" sz="2800" i="1">
                                  <a:latin typeface="Cambria Math" panose="02040503050406030204"/>
                                </a:rPr>
                                <m:t>𝑥</m:t>
                              </m:r>
                              <m:r>
                                <a:rPr lang="en-US" altLang="zh-CN" sz="2800" i="1">
                                  <a:latin typeface="Cambria Math" panose="02040503050406030204"/>
                                </a:rPr>
                                <m:t>, </m:t>
                              </m:r>
                              <m:r>
                                <a:rPr lang="en-US" altLang="zh-CN" sz="2800" i="1">
                                  <a:latin typeface="Cambria Math" panose="02040503050406030204"/>
                                </a:rPr>
                                <m:t>𝑍</m:t>
                              </m:r>
                              <m:r>
                                <a:rPr lang="en-US" altLang="zh-CN" sz="2800" i="1">
                                  <a:latin typeface="Cambria Math" panose="02040503050406030204"/>
                                </a:rPr>
                                <m:t>=</m:t>
                              </m:r>
                              <m:r>
                                <a:rPr lang="en-US" altLang="zh-CN" sz="2800" i="1">
                                  <a:latin typeface="Cambria Math" panose="02040503050406030204"/>
                                </a:rPr>
                                <m:t>𝑧</m:t>
                              </m:r>
                            </m:e>
                          </m:d>
                          <m:r>
                            <a:rPr lang="en-US" altLang="zh-CN" sz="2800" i="1">
                              <a:latin typeface="Cambria Math" panose="02040503050406030204"/>
                            </a:rPr>
                            <m:t>𝑃</m:t>
                          </m:r>
                          <m:d>
                            <m:dPr>
                              <m:ctrlPr>
                                <a:rPr lang="zh-CN" altLang="zh-CN" sz="2800" i="1">
                                  <a:latin typeface="Cambria Math" panose="02040503050406030204" pitchFamily="18" charset="0"/>
                                </a:rPr>
                              </m:ctrlPr>
                            </m:dPr>
                            <m:e>
                              <m:r>
                                <a:rPr lang="en-US" altLang="zh-CN" sz="2800" i="1">
                                  <a:latin typeface="Cambria Math" panose="02040503050406030204"/>
                                </a:rPr>
                                <m:t>𝑍</m:t>
                              </m:r>
                              <m:r>
                                <a:rPr lang="en-US" altLang="zh-CN" sz="2800" i="1">
                                  <a:latin typeface="Cambria Math" panose="02040503050406030204"/>
                                </a:rPr>
                                <m:t>=</m:t>
                              </m:r>
                              <m:r>
                                <a:rPr lang="en-US" altLang="zh-CN" sz="2800" i="1">
                                  <a:latin typeface="Cambria Math" panose="02040503050406030204"/>
                                </a:rPr>
                                <m:t>𝑧</m:t>
                              </m:r>
                            </m:e>
                          </m:d>
                        </m:e>
                      </m:nary>
                    </m:oMath>
                  </m:oMathPara>
                </a14:m>
                <a:endParaRPr lang="zh-CN" altLang="zh-CN" sz="2800" dirty="0">
                  <a:latin typeface="黑体" panose="02010609060101010101" pitchFamily="49" charset="-122"/>
                  <a:ea typeface="黑体" panose="02010609060101010101" pitchFamily="49" charset="-122"/>
                </a:endParaRPr>
              </a:p>
            </p:txBody>
          </p:sp>
        </mc:Choice>
        <mc:Fallback>
          <p:sp>
            <p:nvSpPr>
              <p:cNvPr id="4" name="矩形 3"/>
              <p:cNvSpPr>
                <a:spLocks noRot="1" noChangeAspect="1" noMove="1" noResize="1" noEditPoints="1" noAdjustHandles="1" noChangeArrowheads="1" noChangeShapeType="1" noTextEdit="1"/>
              </p:cNvSpPr>
              <p:nvPr/>
            </p:nvSpPr>
            <p:spPr>
              <a:xfrm>
                <a:off x="442258" y="2838379"/>
                <a:ext cx="7580116" cy="3642985"/>
              </a:xfrm>
              <a:prstGeom prst="rect">
                <a:avLst/>
              </a:prstGeom>
              <a:blipFill rotWithShape="1">
                <a:blip r:embed="rId2"/>
                <a:stretch>
                  <a:fillRect l="-4" t="-15" r="6" b="15"/>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8365000" y="2320763"/>
            <a:ext cx="2842360" cy="2519009"/>
          </a:xfrm>
          <a:prstGeom prst="rect">
            <a:avLst/>
          </a:prstGeom>
        </p:spPr>
      </p:pic>
      <mc:AlternateContent xmlns:mc="http://schemas.openxmlformats.org/markup-compatibility/2006">
        <mc:Choice xmlns:a14="http://schemas.microsoft.com/office/drawing/2010/main" Requires="a14">
          <p:sp>
            <p:nvSpPr>
              <p:cNvPr id="6" name="矩形 5"/>
              <p:cNvSpPr/>
              <p:nvPr/>
            </p:nvSpPr>
            <p:spPr>
              <a:xfrm>
                <a:off x="7694645" y="4952385"/>
                <a:ext cx="4497354" cy="1200329"/>
              </a:xfrm>
              <a:prstGeom prst="rect">
                <a:avLst/>
              </a:prstGeom>
            </p:spPr>
            <p:txBody>
              <a:bodyPr wrap="square">
                <a:spAutoFit/>
              </a:bodyPr>
              <a:lstStyle/>
              <a:p>
                <a:pPr algn="ctr"/>
                <a:r>
                  <a:rPr lang="zh-CN" altLang="en-US" sz="2800" b="1" dirty="0">
                    <a:latin typeface="黑体" panose="02010609060101010101" pitchFamily="49" charset="-122"/>
                    <a:ea typeface="黑体" panose="02010609060101010101" pitchFamily="49" charset="-122"/>
                    <a:cs typeface="Times New Roman" panose="02020603050405020304" pitchFamily="16" charset="0"/>
                  </a:rPr>
                  <a:t>  对</a:t>
                </a:r>
                <a14:m>
                  <m:oMath xmlns:m="http://schemas.openxmlformats.org/officeDocument/2006/math">
                    <m:r>
                      <a:rPr lang="en-US" altLang="zh-CN" sz="2800" i="1">
                        <a:latin typeface="Cambria Math" panose="02040503050406030204" pitchFamily="18" charset="0"/>
                        <a:ea typeface="华文楷体" panose="02010600040101010101" pitchFamily="2" charset="-122"/>
                        <a:cs typeface="Times New Roman" panose="02020603050405020304" pitchFamily="16" charset="0"/>
                      </a:rPr>
                      <m:t>𝑋</m:t>
                    </m:r>
                  </m:oMath>
                </a14:m>
                <a:r>
                  <a:rPr lang="zh-CN" altLang="en-US" sz="2800" b="1" dirty="0">
                    <a:latin typeface="黑体" panose="02010609060101010101" pitchFamily="49" charset="-122"/>
                    <a:ea typeface="黑体" panose="02010609060101010101" pitchFamily="49" charset="-122"/>
                    <a:cs typeface="Times New Roman" panose="02020603050405020304" pitchFamily="16" charset="0"/>
                  </a:rPr>
                  <a:t>干预后操纵</a:t>
                </a:r>
                <a:r>
                  <a:rPr lang="zh-CN" altLang="zh-CN" sz="2800" b="1" dirty="0">
                    <a:latin typeface="黑体" panose="02010609060101010101" pitchFamily="49" charset="-122"/>
                    <a:ea typeface="黑体" panose="02010609060101010101" pitchFamily="49" charset="-122"/>
                    <a:cs typeface="Times New Roman" panose="02020603050405020304" pitchFamily="16" charset="0"/>
                  </a:rPr>
                  <a:t>图</a:t>
                </a:r>
                <a:r>
                  <a:rPr lang="zh-CN" altLang="en-US" sz="2800" b="1" dirty="0">
                    <a:latin typeface="黑体" panose="02010609060101010101" pitchFamily="49" charset="-122"/>
                    <a:ea typeface="黑体" panose="02010609060101010101" pitchFamily="49" charset="-122"/>
                    <a:cs typeface="Times New Roman" panose="02020603050405020304" pitchFamily="16" charset="0"/>
                  </a:rPr>
                  <a:t>模型</a:t>
                </a:r>
                <a:endParaRPr lang="en-US" altLang="zh-CN" sz="2800" b="1" dirty="0">
                  <a:latin typeface="黑体" panose="02010609060101010101" pitchFamily="49" charset="-122"/>
                  <a:ea typeface="黑体" panose="02010609060101010101" pitchFamily="49" charset="-122"/>
                  <a:cs typeface="Times New Roman" panose="02020603050405020304" pitchFamily="16" charset="0"/>
                </a:endParaRPr>
              </a:p>
              <a:p>
                <a:pPr algn="ctr"/>
                <a:r>
                  <a:rPr lang="en-US" altLang="zh-CN" sz="2400" dirty="0">
                    <a:solidFill>
                      <a:srgbClr val="C00000"/>
                    </a:solidFill>
                  </a:rPr>
                  <a:t>   </a:t>
                </a:r>
                <a14:m>
                  <m:oMath xmlns:m="http://schemas.openxmlformats.org/officeDocument/2006/math">
                    <m:r>
                      <a:rPr lang="en-US" altLang="zh-CN" sz="2400" i="1" smtClean="0">
                        <a:solidFill>
                          <a:srgbClr val="C00000"/>
                        </a:solidFill>
                        <a:latin typeface="Cambria Math" panose="02040503050406030204"/>
                      </a:rPr>
                      <m:t>𝑋</m:t>
                    </m:r>
                  </m:oMath>
                </a14:m>
                <a:r>
                  <a:rPr lang="zh-CN" altLang="zh-CN" sz="24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和</a:t>
                </a:r>
                <a14:m>
                  <m:oMath xmlns:m="http://schemas.openxmlformats.org/officeDocument/2006/math">
                    <m:r>
                      <a:rPr lang="en-US" altLang="zh-CN" sz="2400" i="1">
                        <a:solidFill>
                          <a:srgbClr val="C00000"/>
                        </a:solidFill>
                        <a:latin typeface="Cambria Math" panose="02040503050406030204"/>
                      </a:rPr>
                      <m:t>𝑍</m:t>
                    </m:r>
                  </m:oMath>
                </a14:m>
                <a:r>
                  <a:rPr lang="zh-CN" altLang="en-US" sz="24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相对于</a:t>
                </a:r>
                <a14:m>
                  <m:oMath xmlns:m="http://schemas.openxmlformats.org/officeDocument/2006/math">
                    <m:r>
                      <a:rPr lang="en-US" altLang="zh-CN" sz="2400" i="1">
                        <a:solidFill>
                          <a:srgbClr val="C00000"/>
                        </a:solidFill>
                        <a:latin typeface="Cambria Math" panose="02040503050406030204" pitchFamily="18" charset="0"/>
                        <a:ea typeface="华文楷体" panose="02010600040101010101" pitchFamily="2" charset="-122"/>
                        <a:cs typeface="Times New Roman" panose="02020603050405020304" pitchFamily="16" charset="0"/>
                      </a:rPr>
                      <m:t>𝑌</m:t>
                    </m:r>
                  </m:oMath>
                </a14:m>
                <a:r>
                  <a:rPr lang="zh-CN" altLang="en-US" sz="24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构成了</a:t>
                </a:r>
                <a:r>
                  <a:rPr lang="en-US" altLang="zh-CN" sz="24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V</a:t>
                </a:r>
                <a:r>
                  <a:rPr lang="zh-CN" altLang="en-US" sz="24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rPr>
                  <a:t>结构</a:t>
                </a:r>
                <a:endParaRPr lang="en-US" altLang="zh-CN" sz="2400" b="1"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a:p>
                <a:pPr algn="ctr"/>
                <a:endParaRPr lang="zh-CN" altLang="en-US" sz="2000" dirty="0">
                  <a:solidFill>
                    <a:srgbClr val="C00000"/>
                  </a:solidFill>
                  <a:latin typeface="Times New Roman" panose="02020603050405020304" pitchFamily="16" charset="0"/>
                  <a:ea typeface="黑体" panose="02010609060101010101" pitchFamily="49" charset="-122"/>
                  <a:cs typeface="Times New Roman" panose="02020603050405020304" pitchFamily="16" charset="0"/>
                </a:endParaRPr>
              </a:p>
            </p:txBody>
          </p:sp>
        </mc:Choice>
        <mc:Fallback>
          <p:sp>
            <p:nvSpPr>
              <p:cNvPr id="6" name="矩形 5"/>
              <p:cNvSpPr>
                <a:spLocks noRot="1" noChangeAspect="1" noMove="1" noResize="1" noEditPoints="1" noAdjustHandles="1" noChangeArrowheads="1" noChangeShapeType="1" noTextEdit="1"/>
              </p:cNvSpPr>
              <p:nvPr/>
            </p:nvSpPr>
            <p:spPr>
              <a:xfrm>
                <a:off x="7694645" y="4952385"/>
                <a:ext cx="4497354" cy="1200329"/>
              </a:xfrm>
              <a:prstGeom prst="rect">
                <a:avLst/>
              </a:prstGeom>
              <a:blipFill rotWithShape="1">
                <a:blip r:embed="rId4"/>
                <a:stretch>
                  <a:fillRect l="-8" t="-2" r="14" b="17"/>
                </a:stretch>
              </a:blipFill>
            </p:spPr>
            <p:txBody>
              <a:bodyPr/>
              <a:lstStyle/>
              <a:p>
                <a:r>
                  <a:rPr lang="zh-CN" altLang="en-US">
                    <a:noFill/>
                  </a:rPr>
                  <a:t> </a:t>
                </a:r>
              </a:p>
            </p:txBody>
          </p:sp>
        </mc:Fallback>
      </mc:AlternateContent>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因果推理：调整公式</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92500"/>
              </a:bodyPr>
              <a:lstStyle/>
              <a:p>
                <a:pPr>
                  <a:spcBef>
                    <a:spcPts val="600"/>
                  </a:spcBef>
                  <a:spcAft>
                    <a:spcPts val="600"/>
                  </a:spcAft>
                </a:pPr>
                <a:r>
                  <a:rPr lang="zh-CN" altLang="zh-CN" dirty="0">
                    <a:latin typeface="黑体" panose="02010609060101010101" pitchFamily="49" charset="-122"/>
                    <a:cs typeface="Times New Roman" panose="02020603050405020304" pitchFamily="16" charset="0"/>
                  </a:rPr>
                  <a:t>因果效应</a:t>
                </a:r>
                <a14:m>
                  <m:oMath xmlns:m="http://schemas.openxmlformats.org/officeDocument/2006/math">
                    <m:r>
                      <a:rPr lang="en-US" altLang="zh-CN" i="1">
                        <a:latin typeface="Cambria Math" panose="02040503050406030204" pitchFamily="18" charset="0"/>
                        <a:ea typeface="华文楷体" panose="02010600040101010101" pitchFamily="2" charset="-122"/>
                        <a:cs typeface="Times New Roman" panose="02020603050405020304" pitchFamily="16" charset="0"/>
                      </a:rPr>
                      <m:t>𝑃</m:t>
                    </m:r>
                    <m:d>
                      <m:dPr>
                        <m:ctrlPr>
                          <a:rPr lang="zh-CN"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华文楷体" panose="02010600040101010101" pitchFamily="2" charset="-122"/>
                            <a:cs typeface="Times New Roman" panose="02020603050405020304" pitchFamily="16" charset="0"/>
                          </a:rPr>
                          <m:t>𝑌</m:t>
                        </m:r>
                        <m:r>
                          <a:rPr lang="en-US" altLang="zh-CN" i="1">
                            <a:latin typeface="Cambria Math" panose="02040503050406030204" pitchFamily="18" charset="0"/>
                            <a:ea typeface="华文楷体" panose="02010600040101010101" pitchFamily="2" charset="-122"/>
                            <a:cs typeface="Times New Roman" panose="02020603050405020304" pitchFamily="16" charset="0"/>
                          </a:rPr>
                          <m:t>=</m:t>
                        </m:r>
                        <m:r>
                          <a:rPr lang="en-US" altLang="zh-CN" i="1">
                            <a:latin typeface="Cambria Math" panose="02040503050406030204" pitchFamily="18" charset="0"/>
                            <a:ea typeface="华文楷体" panose="02010600040101010101" pitchFamily="2" charset="-122"/>
                            <a:cs typeface="Times New Roman" panose="02020603050405020304" pitchFamily="16" charset="0"/>
                          </a:rPr>
                          <m:t>𝑦</m:t>
                        </m:r>
                      </m:e>
                      <m:e>
                        <m:r>
                          <a:rPr lang="en-US" altLang="zh-CN" i="1">
                            <a:latin typeface="Cambria Math" panose="02040503050406030204" pitchFamily="18" charset="0"/>
                            <a:ea typeface="华文楷体" panose="02010600040101010101" pitchFamily="2" charset="-122"/>
                            <a:cs typeface="Times New Roman" panose="02020603050405020304" pitchFamily="16" charset="0"/>
                          </a:rPr>
                          <m:t>𝑑𝑜</m:t>
                        </m:r>
                        <m:d>
                          <m:dPr>
                            <m:ctrlPr>
                              <a:rPr lang="zh-CN"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华文楷体" panose="02010600040101010101" pitchFamily="2" charset="-122"/>
                                <a:cs typeface="Times New Roman" panose="02020603050405020304" pitchFamily="16" charset="0"/>
                              </a:rPr>
                              <m:t>𝑋</m:t>
                            </m:r>
                            <m:r>
                              <a:rPr lang="en-US" altLang="zh-CN" i="1">
                                <a:latin typeface="Cambria Math" panose="02040503050406030204" pitchFamily="18" charset="0"/>
                                <a:ea typeface="华文楷体" panose="02010600040101010101" pitchFamily="2" charset="-122"/>
                                <a:cs typeface="Times New Roman" panose="02020603050405020304" pitchFamily="16" charset="0"/>
                              </a:rPr>
                              <m:t>=</m:t>
                            </m:r>
                            <m:r>
                              <a:rPr lang="en-US" altLang="zh-CN" i="1">
                                <a:latin typeface="Cambria Math" panose="02040503050406030204" pitchFamily="18" charset="0"/>
                                <a:ea typeface="华文楷体" panose="02010600040101010101" pitchFamily="2" charset="-122"/>
                                <a:cs typeface="Times New Roman" panose="02020603050405020304" pitchFamily="16" charset="0"/>
                              </a:rPr>
                              <m:t>𝑥</m:t>
                            </m:r>
                          </m:e>
                        </m:d>
                      </m:e>
                    </m:d>
                  </m:oMath>
                </a14:m>
                <a:r>
                  <a:rPr lang="zh-CN" altLang="zh-CN" dirty="0">
                    <a:latin typeface="黑体" panose="02010609060101010101" pitchFamily="49" charset="-122"/>
                    <a:cs typeface="Times New Roman" panose="02020603050405020304" pitchFamily="16" charset="0"/>
                  </a:rPr>
                  <a:t>有</a:t>
                </a:r>
                <a:r>
                  <a:rPr lang="zh-CN" altLang="en-US" dirty="0">
                    <a:latin typeface="黑体" panose="02010609060101010101" pitchFamily="49" charset="-122"/>
                    <a:cs typeface="Times New Roman" panose="02020603050405020304" pitchFamily="16" charset="0"/>
                  </a:rPr>
                  <a:t>：</a:t>
                </a:r>
                <a:endParaRPr lang="en-US" altLang="zh-CN" i="1" dirty="0">
                  <a:latin typeface="黑体" panose="02010609060101010101" pitchFamily="49" charset="-122"/>
                </a:endParaRPr>
              </a:p>
              <a:p>
                <a:pPr marL="0" indent="0">
                  <a:spcBef>
                    <a:spcPts val="600"/>
                  </a:spcBef>
                  <a:spcAft>
                    <a:spcPts val="600"/>
                  </a:spcAft>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a:rPr>
                        <m:t>𝑃</m:t>
                      </m:r>
                      <m:d>
                        <m:dPr>
                          <m:ctrlPr>
                            <a:rPr lang="zh-CN" altLang="zh-CN" i="1">
                              <a:latin typeface="Cambria Math" panose="02040503050406030204" pitchFamily="18" charset="0"/>
                            </a:rPr>
                          </m:ctrlPr>
                        </m:dPr>
                        <m:e>
                          <m:r>
                            <a:rPr lang="en-US" altLang="zh-CN" i="1">
                              <a:latin typeface="Cambria Math" panose="02040503050406030204"/>
                            </a:rPr>
                            <m:t>𝑌</m:t>
                          </m:r>
                          <m:r>
                            <a:rPr lang="en-US" altLang="zh-CN" i="1">
                              <a:latin typeface="Cambria Math" panose="02040503050406030204"/>
                            </a:rPr>
                            <m:t>=</m:t>
                          </m:r>
                          <m:r>
                            <a:rPr lang="en-US" altLang="zh-CN" i="1">
                              <a:latin typeface="Cambria Math" panose="02040503050406030204"/>
                            </a:rPr>
                            <m:t>𝑦</m:t>
                          </m:r>
                        </m:e>
                        <m:e>
                          <m:r>
                            <a:rPr lang="en-US" altLang="zh-CN" i="1">
                              <a:latin typeface="Cambria Math" panose="02040503050406030204"/>
                            </a:rPr>
                            <m:t>𝑑𝑜</m:t>
                          </m:r>
                          <m:d>
                            <m:dPr>
                              <m:ctrlPr>
                                <a:rPr lang="zh-CN" altLang="zh-CN" i="1">
                                  <a:latin typeface="Cambria Math" panose="02040503050406030204" pitchFamily="18" charset="0"/>
                                </a:rPr>
                              </m:ctrlPr>
                            </m:dPr>
                            <m:e>
                              <m:r>
                                <a:rPr lang="en-US" altLang="zh-CN" i="1">
                                  <a:latin typeface="Cambria Math" panose="02040503050406030204"/>
                                </a:rPr>
                                <m:t>𝑋</m:t>
                              </m:r>
                              <m:r>
                                <a:rPr lang="en-US" altLang="zh-CN" i="1">
                                  <a:latin typeface="Cambria Math" panose="02040503050406030204"/>
                                </a:rPr>
                                <m:t>=</m:t>
                              </m:r>
                              <m:r>
                                <a:rPr lang="en-US" altLang="zh-CN" i="1">
                                  <a:latin typeface="Cambria Math" panose="02040503050406030204"/>
                                </a:rPr>
                                <m:t>𝑥</m:t>
                              </m:r>
                            </m:e>
                          </m:d>
                        </m:e>
                      </m:d>
                      <m:r>
                        <a:rPr lang="en-US" altLang="zh-CN" i="1">
                          <a:latin typeface="Cambria Math" panose="02040503050406030204"/>
                        </a:rPr>
                        <m:t>=</m:t>
                      </m:r>
                      <m:nary>
                        <m:naryPr>
                          <m:chr m:val="∑"/>
                          <m:limLoc m:val="undOvr"/>
                          <m:supHide m:val="on"/>
                          <m:ctrlPr>
                            <a:rPr lang="zh-CN" altLang="zh-CN" i="1">
                              <a:latin typeface="Cambria Math" panose="02040503050406030204" pitchFamily="18" charset="0"/>
                            </a:rPr>
                          </m:ctrlPr>
                        </m:naryPr>
                        <m:sub>
                          <m:r>
                            <a:rPr lang="en-US" altLang="zh-CN" i="1">
                              <a:latin typeface="Cambria Math" panose="02040503050406030204"/>
                            </a:rPr>
                            <m:t>𝑧</m:t>
                          </m:r>
                        </m:sub>
                        <m:sup/>
                        <m:e>
                          <m:r>
                            <a:rPr lang="en-US" altLang="zh-CN" i="1">
                              <a:latin typeface="Cambria Math" panose="02040503050406030204"/>
                            </a:rPr>
                            <m:t>𝑃</m:t>
                          </m:r>
                          <m:d>
                            <m:dPr>
                              <m:ctrlPr>
                                <a:rPr lang="zh-CN" altLang="zh-CN" i="1">
                                  <a:latin typeface="Cambria Math" panose="02040503050406030204" pitchFamily="18" charset="0"/>
                                </a:rPr>
                              </m:ctrlPr>
                            </m:dPr>
                            <m:e>
                              <m:r>
                                <a:rPr lang="en-US" altLang="zh-CN" i="1">
                                  <a:latin typeface="Cambria Math" panose="02040503050406030204"/>
                                </a:rPr>
                                <m:t>𝑌</m:t>
                              </m:r>
                              <m:r>
                                <a:rPr lang="en-US" altLang="zh-CN" i="1">
                                  <a:latin typeface="Cambria Math" panose="02040503050406030204"/>
                                </a:rPr>
                                <m:t>=</m:t>
                              </m:r>
                              <m:r>
                                <a:rPr lang="en-US" altLang="zh-CN" i="1">
                                  <a:latin typeface="Cambria Math" panose="02040503050406030204"/>
                                </a:rPr>
                                <m:t>𝑦</m:t>
                              </m:r>
                            </m:e>
                            <m:e>
                              <m:r>
                                <a:rPr lang="en-US" altLang="zh-CN" i="1">
                                  <a:latin typeface="Cambria Math" panose="02040503050406030204"/>
                                </a:rPr>
                                <m:t>𝑋</m:t>
                              </m:r>
                              <m:r>
                                <a:rPr lang="en-US" altLang="zh-CN" i="1">
                                  <a:latin typeface="Cambria Math" panose="02040503050406030204"/>
                                </a:rPr>
                                <m:t>=</m:t>
                              </m:r>
                              <m:r>
                                <a:rPr lang="en-US" altLang="zh-CN" i="1">
                                  <a:latin typeface="Cambria Math" panose="02040503050406030204"/>
                                </a:rPr>
                                <m:t>𝑥</m:t>
                              </m:r>
                              <m:r>
                                <a:rPr lang="en-US" altLang="zh-CN" i="1">
                                  <a:latin typeface="Cambria Math" panose="02040503050406030204"/>
                                </a:rPr>
                                <m:t>, </m:t>
                              </m:r>
                              <m:r>
                                <a:rPr lang="en-US" altLang="zh-CN" i="1">
                                  <a:latin typeface="Cambria Math" panose="02040503050406030204"/>
                                </a:rPr>
                                <m:t>𝑍</m:t>
                              </m:r>
                              <m:r>
                                <a:rPr lang="en-US" altLang="zh-CN" i="1">
                                  <a:latin typeface="Cambria Math" panose="02040503050406030204"/>
                                </a:rPr>
                                <m:t>=</m:t>
                              </m:r>
                              <m:r>
                                <a:rPr lang="en-US" altLang="zh-CN" i="1">
                                  <a:latin typeface="Cambria Math" panose="02040503050406030204"/>
                                </a:rPr>
                                <m:t>𝑧</m:t>
                              </m:r>
                            </m:e>
                          </m:d>
                          <m:r>
                            <a:rPr lang="en-US" altLang="zh-CN" i="1">
                              <a:latin typeface="Cambria Math" panose="02040503050406030204"/>
                            </a:rPr>
                            <m:t>𝑃</m:t>
                          </m:r>
                          <m:d>
                            <m:dPr>
                              <m:ctrlPr>
                                <a:rPr lang="zh-CN" altLang="zh-CN" i="1">
                                  <a:latin typeface="Cambria Math" panose="02040503050406030204" pitchFamily="18" charset="0"/>
                                </a:rPr>
                              </m:ctrlPr>
                            </m:dPr>
                            <m:e>
                              <m:r>
                                <a:rPr lang="en-US" altLang="zh-CN" i="1">
                                  <a:latin typeface="Cambria Math" panose="02040503050406030204"/>
                                </a:rPr>
                                <m:t>𝑍</m:t>
                              </m:r>
                              <m:r>
                                <a:rPr lang="en-US" altLang="zh-CN" i="1">
                                  <a:latin typeface="Cambria Math" panose="02040503050406030204"/>
                                </a:rPr>
                                <m:t>=</m:t>
                              </m:r>
                              <m:r>
                                <a:rPr lang="en-US" altLang="zh-CN" i="1">
                                  <a:latin typeface="Cambria Math" panose="02040503050406030204"/>
                                </a:rPr>
                                <m:t>𝑧</m:t>
                              </m:r>
                            </m:e>
                          </m:d>
                        </m:e>
                      </m:nary>
                    </m:oMath>
                  </m:oMathPara>
                </a14:m>
                <a:endParaRPr lang="en-US" altLang="zh-CN" dirty="0"/>
              </a:p>
              <a:p>
                <a:pPr>
                  <a:spcBef>
                    <a:spcPts val="600"/>
                  </a:spcBef>
                  <a:spcAft>
                    <a:spcPts val="600"/>
                  </a:spcAft>
                </a:pPr>
                <a:r>
                  <a:rPr lang="zh-CN" altLang="en-US" dirty="0">
                    <a:latin typeface="Times New Roman" panose="02020603050405020304" pitchFamily="16" charset="0"/>
                    <a:cs typeface="Times New Roman" panose="02020603050405020304" pitchFamily="16" charset="0"/>
                  </a:rPr>
                  <a:t>该</a:t>
                </a:r>
                <a:r>
                  <a:rPr lang="zh-CN" altLang="zh-CN" dirty="0">
                    <a:latin typeface="Times New Roman" panose="02020603050405020304" pitchFamily="16" charset="0"/>
                    <a:cs typeface="Times New Roman" panose="02020603050405020304" pitchFamily="16" charset="0"/>
                  </a:rPr>
                  <a:t>式被称为</a:t>
                </a:r>
                <a:r>
                  <a:rPr lang="zh-CN" altLang="zh-CN" dirty="0">
                    <a:solidFill>
                      <a:srgbClr val="FF0000"/>
                    </a:solidFill>
                    <a:latin typeface="Times New Roman" panose="02020603050405020304" pitchFamily="16" charset="0"/>
                    <a:cs typeface="Times New Roman" panose="02020603050405020304" pitchFamily="16" charset="0"/>
                  </a:rPr>
                  <a:t>调整公式</a:t>
                </a:r>
                <a:r>
                  <a:rPr lang="zh-CN" altLang="en-US" dirty="0">
                    <a:latin typeface="Times New Roman" panose="02020603050405020304" pitchFamily="16" charset="0"/>
                    <a:cs typeface="Times New Roman" panose="02020603050405020304" pitchFamily="16" charset="0"/>
                  </a:rPr>
                  <a:t>（</a:t>
                </a:r>
                <a:r>
                  <a:rPr lang="en-US" altLang="zh-CN" dirty="0">
                    <a:latin typeface="Times New Roman" panose="02020603050405020304" pitchFamily="16" charset="0"/>
                    <a:cs typeface="Times New Roman" panose="02020603050405020304" pitchFamily="16" charset="0"/>
                  </a:rPr>
                  <a:t>adjustment formula</a:t>
                </a:r>
                <a:r>
                  <a:rPr lang="zh-CN" altLang="en-US" dirty="0">
                    <a:latin typeface="Times New Roman" panose="02020603050405020304" pitchFamily="16" charset="0"/>
                    <a:cs typeface="Times New Roman" panose="02020603050405020304" pitchFamily="16" charset="0"/>
                  </a:rPr>
                  <a:t>）</a:t>
                </a:r>
                <a:endParaRPr lang="en-US" altLang="zh-CN" dirty="0">
                  <a:latin typeface="Times New Roman" panose="02020603050405020304" pitchFamily="16" charset="0"/>
                  <a:cs typeface="Times New Roman" panose="02020603050405020304" pitchFamily="16" charset="0"/>
                </a:endParaRPr>
              </a:p>
              <a:p>
                <a:pPr lvl="1">
                  <a:spcBef>
                    <a:spcPts val="600"/>
                  </a:spcBef>
                  <a:spcAft>
                    <a:spcPts val="600"/>
                  </a:spcAft>
                </a:pPr>
                <a:r>
                  <a:rPr lang="zh-CN" altLang="zh-CN" dirty="0">
                    <a:latin typeface="Times New Roman" panose="02020603050405020304" pitchFamily="16" charset="0"/>
                    <a:cs typeface="Times New Roman" panose="02020603050405020304" pitchFamily="16" charset="0"/>
                  </a:rPr>
                  <a:t>对于</a:t>
                </a:r>
                <a14:m>
                  <m:oMath xmlns:m="http://schemas.openxmlformats.org/officeDocument/2006/math">
                    <m:r>
                      <a:rPr lang="en-US" altLang="zh-CN" i="1">
                        <a:latin typeface="Cambria Math" panose="02040503050406030204" pitchFamily="18" charset="0"/>
                        <a:ea typeface="华文楷体" panose="02010600040101010101" pitchFamily="2" charset="-122"/>
                        <a:cs typeface="Times New Roman" panose="02020603050405020304" pitchFamily="16" charset="0"/>
                      </a:rPr>
                      <m:t>𝑍</m:t>
                    </m:r>
                  </m:oMath>
                </a14:m>
                <a:r>
                  <a:rPr lang="zh-CN" altLang="zh-CN" dirty="0">
                    <a:latin typeface="Times New Roman" panose="02020603050405020304" pitchFamily="16" charset="0"/>
                    <a:cs typeface="Times New Roman" panose="02020603050405020304" pitchFamily="16" charset="0"/>
                  </a:rPr>
                  <a:t>的每一个取值</a:t>
                </a:r>
                <a14:m>
                  <m:oMath xmlns:m="http://schemas.openxmlformats.org/officeDocument/2006/math">
                    <m:r>
                      <a:rPr lang="en-US" altLang="zh-CN" i="1">
                        <a:latin typeface="Cambria Math" panose="02040503050406030204" pitchFamily="18" charset="0"/>
                        <a:ea typeface="华文楷体" panose="02010600040101010101" pitchFamily="2" charset="-122"/>
                        <a:cs typeface="Times New Roman" panose="02020603050405020304" pitchFamily="16" charset="0"/>
                      </a:rPr>
                      <m:t>𝑧</m:t>
                    </m:r>
                  </m:oMath>
                </a14:m>
                <a:r>
                  <a:rPr lang="zh-CN" altLang="zh-CN" dirty="0">
                    <a:latin typeface="Times New Roman" panose="02020603050405020304" pitchFamily="16" charset="0"/>
                    <a:cs typeface="Times New Roman" panose="02020603050405020304" pitchFamily="16" charset="0"/>
                  </a:rPr>
                  <a:t>，</a:t>
                </a:r>
                <a:r>
                  <a:rPr lang="zh-CN" altLang="en-US" dirty="0">
                    <a:latin typeface="Times New Roman" panose="02020603050405020304" pitchFamily="16" charset="0"/>
                    <a:cs typeface="Times New Roman" panose="02020603050405020304" pitchFamily="16" charset="0"/>
                  </a:rPr>
                  <a:t>该</a:t>
                </a:r>
                <a:r>
                  <a:rPr lang="zh-CN" altLang="zh-CN" dirty="0">
                    <a:latin typeface="Times New Roman" panose="02020603050405020304" pitchFamily="16" charset="0"/>
                    <a:cs typeface="Times New Roman" panose="02020603050405020304" pitchFamily="16" charset="0"/>
                  </a:rPr>
                  <a:t>式计算</a:t>
                </a:r>
                <a14:m>
                  <m:oMath xmlns:m="http://schemas.openxmlformats.org/officeDocument/2006/math">
                    <m:r>
                      <a:rPr lang="en-US" altLang="zh-CN" i="1">
                        <a:latin typeface="Cambria Math" panose="02040503050406030204" pitchFamily="18" charset="0"/>
                        <a:ea typeface="华文楷体" panose="02010600040101010101" pitchFamily="2" charset="-122"/>
                        <a:cs typeface="Times New Roman" panose="02020603050405020304" pitchFamily="16" charset="0"/>
                      </a:rPr>
                      <m:t>𝑋</m:t>
                    </m:r>
                  </m:oMath>
                </a14:m>
                <a:r>
                  <a:rPr lang="zh-CN" altLang="zh-CN" dirty="0">
                    <a:latin typeface="Times New Roman" panose="02020603050405020304" pitchFamily="16" charset="0"/>
                    <a:cs typeface="Times New Roman" panose="02020603050405020304" pitchFamily="16" charset="0"/>
                  </a:rPr>
                  <a:t>和</a:t>
                </a:r>
                <a14:m>
                  <m:oMath xmlns:m="http://schemas.openxmlformats.org/officeDocument/2006/math">
                    <m:r>
                      <a:rPr lang="en-US" altLang="zh-CN" i="1">
                        <a:latin typeface="Cambria Math" panose="02040503050406030204" pitchFamily="18" charset="0"/>
                        <a:ea typeface="华文楷体" panose="02010600040101010101" pitchFamily="2" charset="-122"/>
                        <a:cs typeface="Times New Roman" panose="02020603050405020304" pitchFamily="16" charset="0"/>
                      </a:rPr>
                      <m:t>𝑌</m:t>
                    </m:r>
                  </m:oMath>
                </a14:m>
                <a:r>
                  <a:rPr lang="zh-CN" altLang="zh-CN" dirty="0">
                    <a:latin typeface="Times New Roman" panose="02020603050405020304" pitchFamily="16" charset="0"/>
                    <a:cs typeface="Times New Roman" panose="02020603050405020304" pitchFamily="16" charset="0"/>
                  </a:rPr>
                  <a:t>的条件概率并取均值</a:t>
                </a:r>
                <a:r>
                  <a:rPr lang="zh-CN" altLang="en-US" dirty="0">
                    <a:latin typeface="Times New Roman" panose="02020603050405020304" pitchFamily="16" charset="0"/>
                    <a:cs typeface="Times New Roman" panose="02020603050405020304" pitchFamily="16" charset="0"/>
                  </a:rPr>
                  <a:t>，</a:t>
                </a:r>
                <a:r>
                  <a:rPr lang="zh-CN" altLang="zh-CN" dirty="0">
                    <a:latin typeface="Times New Roman" panose="02020603050405020304" pitchFamily="16" charset="0"/>
                    <a:cs typeface="Times New Roman" panose="02020603050405020304" pitchFamily="16" charset="0"/>
                  </a:rPr>
                  <a:t>这个过程称为“</a:t>
                </a:r>
                <a14:m>
                  <m:oMath xmlns:m="http://schemas.openxmlformats.org/officeDocument/2006/math">
                    <m:r>
                      <a:rPr lang="en-US" altLang="zh-CN" i="1">
                        <a:latin typeface="Cambria Math" panose="02040503050406030204" pitchFamily="18" charset="0"/>
                        <a:ea typeface="华文楷体" panose="02010600040101010101" pitchFamily="2" charset="-122"/>
                        <a:cs typeface="Times New Roman" panose="02020603050405020304" pitchFamily="16" charset="0"/>
                      </a:rPr>
                      <m:t>𝑍</m:t>
                    </m:r>
                  </m:oMath>
                </a14:m>
                <a:r>
                  <a:rPr lang="zh-CN" altLang="zh-CN" dirty="0">
                    <a:latin typeface="Times New Roman" panose="02020603050405020304" pitchFamily="16" charset="0"/>
                    <a:cs typeface="Times New Roman" panose="02020603050405020304" pitchFamily="16" charset="0"/>
                  </a:rPr>
                  <a:t>调整”</a:t>
                </a:r>
                <a:r>
                  <a:rPr lang="en-US" altLang="zh-CN" dirty="0">
                    <a:latin typeface="Times New Roman" panose="02020603050405020304" pitchFamily="16" charset="0"/>
                    <a:cs typeface="Times New Roman" panose="02020603050405020304" pitchFamily="16" charset="0"/>
                  </a:rPr>
                  <a:t>(adjusting for Z) </a:t>
                </a:r>
                <a:r>
                  <a:rPr lang="zh-CN" altLang="zh-CN" dirty="0">
                    <a:latin typeface="Times New Roman" panose="02020603050405020304" pitchFamily="16" charset="0"/>
                    <a:cs typeface="Times New Roman" panose="02020603050405020304" pitchFamily="16" charset="0"/>
                  </a:rPr>
                  <a:t>或“</a:t>
                </a:r>
                <a14:m>
                  <m:oMath xmlns:m="http://schemas.openxmlformats.org/officeDocument/2006/math">
                    <m:r>
                      <a:rPr lang="en-US" altLang="zh-CN" i="1">
                        <a:latin typeface="Cambria Math" panose="02040503050406030204" pitchFamily="18" charset="0"/>
                        <a:ea typeface="华文楷体" panose="02010600040101010101" pitchFamily="2" charset="-122"/>
                        <a:cs typeface="Times New Roman" panose="02020603050405020304" pitchFamily="16" charset="0"/>
                      </a:rPr>
                      <m:t>𝑍</m:t>
                    </m:r>
                  </m:oMath>
                </a14:m>
                <a:r>
                  <a:rPr lang="zh-CN" altLang="zh-CN" dirty="0">
                    <a:latin typeface="Times New Roman" panose="02020603050405020304" pitchFamily="16" charset="0"/>
                    <a:cs typeface="Times New Roman" panose="02020603050405020304" pitchFamily="16" charset="0"/>
                  </a:rPr>
                  <a:t>控制”</a:t>
                </a:r>
                <a:r>
                  <a:rPr lang="en-US" altLang="zh-CN" dirty="0">
                    <a:latin typeface="Times New Roman" panose="02020603050405020304" pitchFamily="16" charset="0"/>
                    <a:cs typeface="Times New Roman" panose="02020603050405020304" pitchFamily="16" charset="0"/>
                  </a:rPr>
                  <a:t>(controlling for Z)</a:t>
                </a:r>
                <a:endParaRPr lang="zh-CN" altLang="en-US" dirty="0">
                  <a:latin typeface="Times New Roman" panose="02020603050405020304" pitchFamily="16" charset="0"/>
                  <a:cs typeface="Times New Roman" panose="02020603050405020304" pitchFamily="16" charset="0"/>
                </a:endParaRPr>
              </a:p>
              <a:p>
                <a:pPr>
                  <a:spcBef>
                    <a:spcPts val="600"/>
                  </a:spcBef>
                  <a:spcAft>
                    <a:spcPts val="600"/>
                  </a:spcAft>
                </a:pPr>
                <a:r>
                  <a:rPr lang="zh-CN" altLang="en-US" dirty="0">
                    <a:latin typeface="Times New Roman" panose="02020603050405020304" pitchFamily="16" charset="0"/>
                    <a:cs typeface="Times New Roman" panose="02020603050405020304" pitchFamily="16" charset="0"/>
                  </a:rPr>
                  <a:t>该</a:t>
                </a:r>
                <a:r>
                  <a:rPr lang="zh-CN" altLang="zh-CN" dirty="0">
                    <a:latin typeface="Times New Roman" panose="02020603050405020304" pitchFamily="16" charset="0"/>
                    <a:cs typeface="Times New Roman" panose="02020603050405020304" pitchFamily="16" charset="0"/>
                  </a:rPr>
                  <a:t>式的右端只包含正常</a:t>
                </a:r>
                <a:r>
                  <a:rPr lang="en-US" altLang="zh-CN" dirty="0">
                    <a:latin typeface="Times New Roman" panose="02020603050405020304" pitchFamily="16" charset="0"/>
                    <a:cs typeface="Times New Roman" panose="02020603050405020304" pitchFamily="16" charset="0"/>
                  </a:rPr>
                  <a:t>(</a:t>
                </a:r>
                <a:r>
                  <a:rPr lang="zh-CN" altLang="zh-CN" dirty="0">
                    <a:latin typeface="Times New Roman" panose="02020603050405020304" pitchFamily="16" charset="0"/>
                    <a:cs typeface="Times New Roman" panose="02020603050405020304" pitchFamily="16" charset="0"/>
                  </a:rPr>
                  <a:t>无干预</a:t>
                </a:r>
                <a:r>
                  <a:rPr lang="en-US" altLang="zh-CN" dirty="0">
                    <a:latin typeface="Times New Roman" panose="02020603050405020304" pitchFamily="16" charset="0"/>
                    <a:cs typeface="Times New Roman" panose="02020603050405020304" pitchFamily="16" charset="0"/>
                  </a:rPr>
                  <a:t>)</a:t>
                </a:r>
                <a:r>
                  <a:rPr lang="zh-CN" altLang="zh-CN" dirty="0">
                    <a:latin typeface="Times New Roman" panose="02020603050405020304" pitchFamily="16" charset="0"/>
                    <a:cs typeface="Times New Roman" panose="02020603050405020304" pitchFamily="16" charset="0"/>
                  </a:rPr>
                  <a:t>条件下的概率</a:t>
                </a:r>
                <a14:m>
                  <m:oMath xmlns:m="http://schemas.openxmlformats.org/officeDocument/2006/math">
                    <m:r>
                      <a:rPr lang="en-US" altLang="zh-CN" i="1">
                        <a:latin typeface="Cambria Math" panose="02040503050406030204" pitchFamily="18" charset="0"/>
                        <a:ea typeface="华文楷体" panose="02010600040101010101" pitchFamily="2" charset="-122"/>
                        <a:cs typeface="Times New Roman" panose="02020603050405020304" pitchFamily="16" charset="0"/>
                      </a:rPr>
                      <m:t>𝑃</m:t>
                    </m:r>
                  </m:oMath>
                </a14:m>
                <a:endParaRPr lang="en-US" altLang="zh-CN" dirty="0">
                  <a:latin typeface="Times New Roman" panose="02020603050405020304" pitchFamily="16" charset="0"/>
                  <a:cs typeface="Times New Roman" panose="02020603050405020304" pitchFamily="16" charset="0"/>
                </a:endParaRPr>
              </a:p>
              <a:p>
                <a:pPr lvl="1">
                  <a:spcBef>
                    <a:spcPts val="600"/>
                  </a:spcBef>
                  <a:spcAft>
                    <a:spcPts val="600"/>
                  </a:spcAft>
                </a:pPr>
                <a:r>
                  <a:rPr lang="zh-CN" altLang="zh-CN" dirty="0">
                    <a:latin typeface="Times New Roman" panose="02020603050405020304" pitchFamily="16" charset="0"/>
                    <a:cs typeface="Times New Roman" panose="02020603050405020304" pitchFamily="16" charset="0"/>
                  </a:rPr>
                  <a:t>即可用</a:t>
                </a:r>
                <a:r>
                  <a:rPr lang="zh-CN" altLang="zh-CN" dirty="0">
                    <a:solidFill>
                      <a:srgbClr val="FF0000"/>
                    </a:solidFill>
                    <a:latin typeface="Times New Roman" panose="02020603050405020304" pitchFamily="16" charset="0"/>
                    <a:cs typeface="Times New Roman" panose="02020603050405020304" pitchFamily="16" charset="0"/>
                  </a:rPr>
                  <a:t>正常</a:t>
                </a:r>
                <a:r>
                  <a:rPr lang="en-US" altLang="zh-CN" dirty="0">
                    <a:solidFill>
                      <a:srgbClr val="FF0000"/>
                    </a:solidFill>
                    <a:latin typeface="Times New Roman" panose="02020603050405020304" pitchFamily="16" charset="0"/>
                    <a:cs typeface="Times New Roman" panose="02020603050405020304" pitchFamily="16" charset="0"/>
                  </a:rPr>
                  <a:t>(</a:t>
                </a:r>
                <a:r>
                  <a:rPr lang="zh-CN" altLang="zh-CN" dirty="0">
                    <a:solidFill>
                      <a:srgbClr val="FF0000"/>
                    </a:solidFill>
                    <a:latin typeface="Times New Roman" panose="02020603050405020304" pitchFamily="16" charset="0"/>
                    <a:cs typeface="Times New Roman" panose="02020603050405020304" pitchFamily="16" charset="0"/>
                  </a:rPr>
                  <a:t>无干预</a:t>
                </a:r>
                <a:r>
                  <a:rPr lang="en-US" altLang="zh-CN" dirty="0">
                    <a:solidFill>
                      <a:srgbClr val="FF0000"/>
                    </a:solidFill>
                    <a:latin typeface="Times New Roman" panose="02020603050405020304" pitchFamily="16" charset="0"/>
                    <a:cs typeface="Times New Roman" panose="02020603050405020304" pitchFamily="16" charset="0"/>
                  </a:rPr>
                  <a:t>)</a:t>
                </a:r>
                <a:r>
                  <a:rPr lang="zh-CN" altLang="zh-CN" dirty="0">
                    <a:solidFill>
                      <a:srgbClr val="FF0000"/>
                    </a:solidFill>
                    <a:latin typeface="Times New Roman" panose="02020603050405020304" pitchFamily="16" charset="0"/>
                    <a:cs typeface="Times New Roman" panose="02020603050405020304" pitchFamily="16" charset="0"/>
                  </a:rPr>
                  <a:t>条件</a:t>
                </a:r>
                <a:r>
                  <a:rPr lang="zh-CN" altLang="zh-CN" dirty="0">
                    <a:latin typeface="Times New Roman" panose="02020603050405020304" pitchFamily="16" charset="0"/>
                    <a:cs typeface="Times New Roman" panose="02020603050405020304" pitchFamily="16" charset="0"/>
                  </a:rPr>
                  <a:t>下的条件概率来计算</a:t>
                </a:r>
                <a:r>
                  <a:rPr lang="zh-CN" altLang="zh-CN" dirty="0">
                    <a:solidFill>
                      <a:srgbClr val="FF0000"/>
                    </a:solidFill>
                    <a:latin typeface="Times New Roman" panose="02020603050405020304" pitchFamily="16" charset="0"/>
                    <a:cs typeface="Times New Roman" panose="02020603050405020304" pitchFamily="16" charset="0"/>
                  </a:rPr>
                  <a:t>干预后</a:t>
                </a:r>
                <a:r>
                  <a:rPr lang="zh-CN" altLang="zh-CN" dirty="0">
                    <a:latin typeface="Times New Roman" panose="02020603050405020304" pitchFamily="16" charset="0"/>
                    <a:cs typeface="Times New Roman" panose="02020603050405020304" pitchFamily="16" charset="0"/>
                  </a:rPr>
                  <a:t>的条件概率。</a:t>
                </a:r>
                <a:endParaRPr lang="zh-CN" altLang="en-US" dirty="0">
                  <a:latin typeface="Times New Roman" panose="02020603050405020304" pitchFamily="16" charset="0"/>
                  <a:cs typeface="Times New Roman" panose="02020603050405020304" pitchFamily="16" charset="0"/>
                </a:endParaRPr>
              </a:p>
              <a:p>
                <a:pPr>
                  <a:spcBef>
                    <a:spcPts val="600"/>
                  </a:spcBef>
                  <a:spcAft>
                    <a:spcPts val="600"/>
                  </a:spcAft>
                </a:pPr>
                <a:endParaRPr lang="en-US" altLang="zh-CN" dirty="0">
                  <a:latin typeface="黑体" panose="02010609060101010101" pitchFamily="49" charset="-122"/>
                  <a:cs typeface="Times New Roman" panose="02020603050405020304" pitchFamily="16" charset="0"/>
                </a:endParaRPr>
              </a:p>
              <a:p>
                <a:pPr marL="0" indent="0">
                  <a:spcBef>
                    <a:spcPts val="600"/>
                  </a:spcBef>
                  <a:spcAft>
                    <a:spcPts val="600"/>
                  </a:spcAft>
                  <a:buNone/>
                </a:pPr>
                <a:endParaRPr lang="zh-CN" altLang="en-US" dirty="0">
                  <a:latin typeface="黑体" panose="02010609060101010101" pitchFamily="49" charset="-122"/>
                  <a:cs typeface="Times New Roman" panose="02020603050405020304" pitchFamily="16"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11472"/>
                </a:stretch>
              </a:blipFill>
            </p:spPr>
            <p:txBody>
              <a:bodyPr/>
              <a:lstStyle/>
              <a:p>
                <a:r>
                  <a:rPr lang="zh-CN" altLang="en-US">
                    <a:noFill/>
                  </a:rPr>
                  <a:t> </a:t>
                </a:r>
              </a:p>
            </p:txBody>
          </p:sp>
        </mc:Fallback>
      </mc:AlternateContent>
      <p:sp>
        <p:nvSpPr>
          <p:cNvPr id="4" name="椭圆形标注 8"/>
          <p:cNvSpPr/>
          <p:nvPr/>
        </p:nvSpPr>
        <p:spPr>
          <a:xfrm>
            <a:off x="5550910" y="1777063"/>
            <a:ext cx="5813778" cy="984798"/>
          </a:xfrm>
          <a:prstGeom prst="wedgeEllipseCallout">
            <a:avLst>
              <a:gd name="adj1" fmla="val -27035"/>
              <a:gd name="adj2" fmla="val 84875"/>
            </a:avLst>
          </a:prstGeom>
          <a:solidFill>
            <a:srgbClr val="FFFF00">
              <a:alpha val="17000"/>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因果推理：调整公式</a:t>
            </a:r>
            <a:endParaRPr lang="zh-CN" altLang="en-US" dirty="0"/>
          </a:p>
        </p:txBody>
      </p:sp>
      <mc:AlternateContent xmlns:mc="http://schemas.openxmlformats.org/markup-compatibility/2006">
        <mc:Choice xmlns:a14="http://schemas.microsoft.com/office/drawing/2010/main" Requires="a14">
          <p:sp>
            <p:nvSpPr>
              <p:cNvPr id="10" name="矩形 9"/>
              <p:cNvSpPr/>
              <p:nvPr/>
            </p:nvSpPr>
            <p:spPr>
              <a:xfrm>
                <a:off x="5398766" y="2659758"/>
                <a:ext cx="6397355" cy="3242554"/>
              </a:xfrm>
              <a:prstGeom prst="rect">
                <a:avLst/>
              </a:prstGeom>
            </p:spPr>
            <p:txBody>
              <a:bodyPr wrap="square">
                <a:spAutoFit/>
              </a:bodyPr>
              <a:lstStyle/>
              <a:p>
                <a:pPr indent="266700" algn="just">
                  <a:spcBef>
                    <a:spcPts val="1200"/>
                  </a:spcBef>
                  <a:spcAft>
                    <a:spcPts val="1200"/>
                  </a:spcAft>
                </a:pPr>
                <a:r>
                  <a:rPr lang="zh-CN" altLang="zh-CN" sz="2800" dirty="0">
                    <a:latin typeface="黑体" panose="02010609060101010101" pitchFamily="49" charset="-122"/>
                    <a:ea typeface="黑体" panose="02010609060101010101" pitchFamily="49" charset="-122"/>
                    <a:cs typeface="Times New Roman" panose="02020603050405020304" pitchFamily="16" charset="0"/>
                  </a:rPr>
                  <a:t>下面将调整公式用于</a:t>
                </a:r>
                <a:r>
                  <a:rPr lang="zh-CN" altLang="en-US" sz="2800" dirty="0">
                    <a:latin typeface="黑体" panose="02010609060101010101" pitchFamily="49" charset="-122"/>
                    <a:ea typeface="黑体" panose="02010609060101010101" pitchFamily="49" charset="-122"/>
                    <a:cs typeface="Times New Roman" panose="02020603050405020304" pitchFamily="16" charset="0"/>
                  </a:rPr>
                  <a:t>计算对</a:t>
                </a:r>
                <a14:m>
                  <m:oMath xmlns:m="http://schemas.openxmlformats.org/officeDocument/2006/math">
                    <m:r>
                      <a:rPr lang="en-US" altLang="zh-CN" sz="2800" i="1">
                        <a:latin typeface="Cambria Math" panose="02040503050406030204" pitchFamily="18" charset="0"/>
                        <a:ea typeface="华文楷体" panose="02010600040101010101" pitchFamily="2" charset="-122"/>
                        <a:cs typeface="Times New Roman" panose="02020603050405020304" pitchFamily="16" charset="0"/>
                      </a:rPr>
                      <m:t>𝑋</m:t>
                    </m:r>
                  </m:oMath>
                </a14:m>
                <a:r>
                  <a:rPr lang="zh-CN" altLang="en-US" sz="2800" dirty="0">
                    <a:latin typeface="黑体" panose="02010609060101010101" pitchFamily="49" charset="-122"/>
                    <a:ea typeface="黑体" panose="02010609060101010101" pitchFamily="49" charset="-122"/>
                    <a:cs typeface="Times New Roman" panose="02020603050405020304" pitchFamily="16" charset="0"/>
                  </a:rPr>
                  <a:t>取值进行干预后计算机学院</a:t>
                </a:r>
                <a:r>
                  <a:rPr lang="en-US" altLang="zh-CN" sz="2800" dirty="0">
                    <a:latin typeface="黑体" panose="02010609060101010101" pitchFamily="49" charset="-122"/>
                    <a:ea typeface="黑体" panose="02010609060101010101" pitchFamily="49" charset="-122"/>
                    <a:cs typeface="Times New Roman" panose="02020603050405020304" pitchFamily="16" charset="0"/>
                  </a:rPr>
                  <a:t>/</a:t>
                </a:r>
                <a:r>
                  <a:rPr lang="zh-CN" altLang="en-US" sz="2800" dirty="0">
                    <a:latin typeface="黑体" panose="02010609060101010101" pitchFamily="49" charset="-122"/>
                    <a:ea typeface="黑体" panose="02010609060101010101" pitchFamily="49" charset="-122"/>
                    <a:cs typeface="Times New Roman" panose="02020603050405020304" pitchFamily="16" charset="0"/>
                  </a:rPr>
                  <a:t>文学院高个子率</a:t>
                </a:r>
                <a:r>
                  <a:rPr lang="zh-CN" altLang="zh-CN" sz="2800" dirty="0">
                    <a:latin typeface="黑体" panose="02010609060101010101" pitchFamily="49" charset="-122"/>
                    <a:ea typeface="黑体" panose="02010609060101010101" pitchFamily="49" charset="-122"/>
                    <a:cs typeface="Times New Roman" panose="02020603050405020304" pitchFamily="16" charset="0"/>
                  </a:rPr>
                  <a:t>，其中</a:t>
                </a:r>
                <a14:m>
                  <m:oMath xmlns:m="http://schemas.openxmlformats.org/officeDocument/2006/math">
                    <m:r>
                      <a:rPr lang="en-US" altLang="zh-CN" sz="2800" i="1">
                        <a:latin typeface="Cambria Math" panose="02040503050406030204" pitchFamily="18" charset="0"/>
                        <a:ea typeface="华文楷体" panose="02010600040101010101" pitchFamily="2" charset="-122"/>
                        <a:cs typeface="Times New Roman" panose="02020603050405020304" pitchFamily="16" charset="0"/>
                      </a:rPr>
                      <m:t>𝑋</m:t>
                    </m:r>
                    <m:r>
                      <a:rPr lang="en-US" altLang="zh-CN" sz="2800" i="1">
                        <a:latin typeface="Cambria Math" panose="02040503050406030204" pitchFamily="18" charset="0"/>
                        <a:ea typeface="华文楷体" panose="02010600040101010101" pitchFamily="2" charset="-122"/>
                        <a:cs typeface="Times New Roman" panose="02020603050405020304" pitchFamily="16" charset="0"/>
                      </a:rPr>
                      <m:t>=</m:t>
                    </m:r>
                    <m:r>
                      <a:rPr lang="en-US" altLang="zh-CN" sz="2800" i="1">
                        <a:latin typeface="Cambria Math" panose="02040503050406030204" pitchFamily="18" charset="0"/>
                        <a:ea typeface="华文楷体" panose="02010600040101010101" pitchFamily="2" charset="-122"/>
                        <a:cs typeface="Times New Roman" panose="02020603050405020304" pitchFamily="16" charset="0"/>
                      </a:rPr>
                      <m:t>1</m:t>
                    </m:r>
                  </m:oMath>
                </a14:m>
                <a:r>
                  <a:rPr lang="zh-CN" altLang="zh-CN" sz="2800" dirty="0">
                    <a:latin typeface="黑体" panose="02010609060101010101" pitchFamily="49" charset="-122"/>
                    <a:ea typeface="黑体" panose="02010609060101010101" pitchFamily="49" charset="-122"/>
                    <a:cs typeface="Times New Roman" panose="02020603050405020304" pitchFamily="16" charset="0"/>
                  </a:rPr>
                  <a:t>表示计算机学院，</a:t>
                </a:r>
                <a14:m>
                  <m:oMath xmlns:m="http://schemas.openxmlformats.org/officeDocument/2006/math">
                    <m:r>
                      <a:rPr lang="zh-CN" altLang="zh-CN" sz="2800" i="1">
                        <a:latin typeface="Cambria Math" panose="02040503050406030204" pitchFamily="18" charset="0"/>
                        <a:ea typeface="Cambria Math" panose="02040503050406030204" pitchFamily="18" charset="0"/>
                        <a:cs typeface="Times New Roman" panose="02020603050405020304" pitchFamily="16" charset="0"/>
                      </a:rPr>
                      <m:t> </m:t>
                    </m:r>
                    <m:r>
                      <a:rPr lang="en-US" altLang="zh-CN" sz="2800" i="1">
                        <a:latin typeface="Cambria Math" panose="02040503050406030204" pitchFamily="18" charset="0"/>
                        <a:ea typeface="Cambria Math" panose="02040503050406030204" pitchFamily="18" charset="0"/>
                        <a:cs typeface="Times New Roman" panose="02020603050405020304" pitchFamily="16" charset="0"/>
                      </a:rPr>
                      <m:t>𝑌</m:t>
                    </m:r>
                    <m:r>
                      <a:rPr lang="en-US" altLang="zh-CN" sz="2800" i="1">
                        <a:latin typeface="Cambria Math" panose="02040503050406030204" pitchFamily="18" charset="0"/>
                        <a:ea typeface="Cambria Math" panose="02040503050406030204" pitchFamily="18" charset="0"/>
                        <a:cs typeface="Times New Roman" panose="02020603050405020304" pitchFamily="16" charset="0"/>
                      </a:rPr>
                      <m:t>=</m:t>
                    </m:r>
                    <m:r>
                      <a:rPr lang="en-US" altLang="zh-CN" sz="2800" i="1">
                        <a:latin typeface="Cambria Math" panose="02040503050406030204" pitchFamily="18" charset="0"/>
                        <a:ea typeface="Cambria Math" panose="02040503050406030204" pitchFamily="18" charset="0"/>
                        <a:cs typeface="Times New Roman" panose="02020603050405020304" pitchFamily="16" charset="0"/>
                      </a:rPr>
                      <m:t>1</m:t>
                    </m:r>
                  </m:oMath>
                </a14:m>
                <a:r>
                  <a:rPr lang="zh-CN" altLang="zh-CN" sz="2800" dirty="0">
                    <a:latin typeface="黑体" panose="02010609060101010101" pitchFamily="49" charset="-122"/>
                    <a:ea typeface="黑体" panose="02010609060101010101" pitchFamily="49" charset="-122"/>
                    <a:cs typeface="Times New Roman" panose="02020603050405020304" pitchFamily="16" charset="0"/>
                  </a:rPr>
                  <a:t>表示高个，</a:t>
                </a:r>
                <a14:m>
                  <m:oMath xmlns:m="http://schemas.openxmlformats.org/officeDocument/2006/math">
                    <m:r>
                      <a:rPr lang="en-US" altLang="zh-CN" sz="2800" i="1">
                        <a:latin typeface="Cambria Math" panose="02040503050406030204" pitchFamily="18" charset="0"/>
                        <a:ea typeface="华文楷体" panose="02010600040101010101" pitchFamily="2" charset="-122"/>
                        <a:cs typeface="Times New Roman" panose="02020603050405020304" pitchFamily="16" charset="0"/>
                      </a:rPr>
                      <m:t>𝑍</m:t>
                    </m:r>
                    <m:r>
                      <a:rPr lang="en-US" altLang="zh-CN" sz="2800" i="1">
                        <a:latin typeface="Cambria Math" panose="02040503050406030204" pitchFamily="18" charset="0"/>
                        <a:ea typeface="华文楷体" panose="02010600040101010101" pitchFamily="2" charset="-122"/>
                        <a:cs typeface="Times New Roman" panose="02020603050405020304" pitchFamily="16" charset="0"/>
                      </a:rPr>
                      <m:t>=</m:t>
                    </m:r>
                    <m:r>
                      <a:rPr lang="en-US" altLang="zh-CN" sz="2800" i="1">
                        <a:latin typeface="Cambria Math" panose="02040503050406030204" pitchFamily="18" charset="0"/>
                        <a:ea typeface="华文楷体" panose="02010600040101010101" pitchFamily="2" charset="-122"/>
                        <a:cs typeface="Times New Roman" panose="02020603050405020304" pitchFamily="16" charset="0"/>
                      </a:rPr>
                      <m:t>1</m:t>
                    </m:r>
                  </m:oMath>
                </a14:m>
                <a:r>
                  <a:rPr lang="zh-CN" altLang="zh-CN" sz="2800" dirty="0">
                    <a:latin typeface="黑体" panose="02010609060101010101" pitchFamily="49" charset="-122"/>
                    <a:ea typeface="黑体" panose="02010609060101010101" pitchFamily="49" charset="-122"/>
                    <a:cs typeface="Times New Roman" panose="02020603050405020304" pitchFamily="16" charset="0"/>
                  </a:rPr>
                  <a:t>表示表示男生，则有：</a:t>
                </a:r>
                <a:endParaRPr lang="zh-CN" altLang="zh-CN" sz="2800" dirty="0">
                  <a:latin typeface="黑体" panose="02010609060101010101" pitchFamily="49" charset="-122"/>
                  <a:ea typeface="黑体" panose="02010609060101010101" pitchFamily="49" charset="-122"/>
                  <a:cs typeface="Times New Roman" panose="02020603050405020304" pitchFamily="16" charset="0"/>
                </a:endParaRPr>
              </a:p>
              <a:p>
                <a:pPr>
                  <a:spcBef>
                    <a:spcPts val="1200"/>
                  </a:spcBef>
                  <a:spcAft>
                    <a:spcPts val="1200"/>
                  </a:spcAft>
                </a:pPr>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ea typeface="华文楷体" panose="02010600040101010101" pitchFamily="2" charset="-122"/>
                          <a:cs typeface="Times New Roman" panose="02020603050405020304" pitchFamily="16" charset="0"/>
                        </a:rPr>
                        <m:t>𝑃</m:t>
                      </m:r>
                      <m:d>
                        <m:dPr>
                          <m:ctrlPr>
                            <a:rPr lang="zh-CN" altLang="zh-CN" sz="2800" i="1">
                              <a:effectLst/>
                              <a:latin typeface="Cambria Math" panose="02040503050406030204" pitchFamily="18" charset="0"/>
                              <a:ea typeface="Cambria Math" panose="02040503050406030204" pitchFamily="18" charset="0"/>
                            </a:rPr>
                          </m:ctrlPr>
                        </m:dPr>
                        <m:e>
                          <m:r>
                            <a:rPr lang="en-US" altLang="zh-CN" sz="2800" i="1">
                              <a:latin typeface="Cambria Math" panose="02040503050406030204" pitchFamily="18" charset="0"/>
                              <a:ea typeface="华文楷体" panose="02010600040101010101" pitchFamily="2" charset="-122"/>
                              <a:cs typeface="Times New Roman" panose="02020603050405020304" pitchFamily="16" charset="0"/>
                            </a:rPr>
                            <m:t>𝑌</m:t>
                          </m:r>
                          <m:r>
                            <a:rPr lang="en-US" altLang="zh-CN" sz="2800" i="1">
                              <a:latin typeface="Cambria Math" panose="02040503050406030204" pitchFamily="18" charset="0"/>
                              <a:ea typeface="华文楷体" panose="02010600040101010101" pitchFamily="2" charset="-122"/>
                              <a:cs typeface="Times New Roman" panose="02020603050405020304" pitchFamily="16" charset="0"/>
                            </a:rPr>
                            <m:t>=</m:t>
                          </m:r>
                          <m:r>
                            <a:rPr lang="en-US" altLang="zh-CN" sz="2800" i="1">
                              <a:latin typeface="Cambria Math" panose="02040503050406030204" pitchFamily="18" charset="0"/>
                              <a:ea typeface="华文楷体" panose="02010600040101010101" pitchFamily="2" charset="-122"/>
                              <a:cs typeface="Times New Roman" panose="02020603050405020304" pitchFamily="16" charset="0"/>
                            </a:rPr>
                            <m:t>1</m:t>
                          </m:r>
                        </m:e>
                        <m:e>
                          <m:r>
                            <a:rPr lang="en-US" altLang="zh-CN" sz="2800" i="1">
                              <a:latin typeface="Cambria Math" panose="02040503050406030204" pitchFamily="18" charset="0"/>
                              <a:ea typeface="华文楷体" panose="02010600040101010101" pitchFamily="2" charset="-122"/>
                              <a:cs typeface="Times New Roman" panose="02020603050405020304" pitchFamily="16" charset="0"/>
                            </a:rPr>
                            <m:t>𝑑𝑜</m:t>
                          </m:r>
                          <m:d>
                            <m:dPr>
                              <m:ctrlPr>
                                <a:rPr lang="zh-CN" altLang="zh-CN" sz="2800" i="1">
                                  <a:effectLst/>
                                  <a:latin typeface="Cambria Math" panose="02040503050406030204" pitchFamily="18" charset="0"/>
                                  <a:ea typeface="Cambria Math" panose="02040503050406030204" pitchFamily="18" charset="0"/>
                                </a:rPr>
                              </m:ctrlPr>
                            </m:dPr>
                            <m:e>
                              <m:r>
                                <a:rPr lang="en-US" altLang="zh-CN" sz="2800" i="1">
                                  <a:latin typeface="Cambria Math" panose="02040503050406030204" pitchFamily="18" charset="0"/>
                                  <a:ea typeface="华文楷体" panose="02010600040101010101" pitchFamily="2" charset="-122"/>
                                  <a:cs typeface="Times New Roman" panose="02020603050405020304" pitchFamily="16" charset="0"/>
                                </a:rPr>
                                <m:t>𝑋</m:t>
                              </m:r>
                              <m:r>
                                <a:rPr lang="en-US" altLang="zh-CN" sz="2800" i="1">
                                  <a:latin typeface="Cambria Math" panose="02040503050406030204" pitchFamily="18" charset="0"/>
                                  <a:ea typeface="华文楷体" panose="02010600040101010101" pitchFamily="2" charset="-122"/>
                                  <a:cs typeface="Times New Roman" panose="02020603050405020304" pitchFamily="16" charset="0"/>
                                </a:rPr>
                                <m:t>=</m:t>
                              </m:r>
                              <m:r>
                                <a:rPr lang="en-US" altLang="zh-CN" sz="2800" i="1">
                                  <a:latin typeface="Cambria Math" panose="02040503050406030204" pitchFamily="18" charset="0"/>
                                  <a:ea typeface="华文楷体" panose="02010600040101010101" pitchFamily="2" charset="-122"/>
                                  <a:cs typeface="Times New Roman" panose="02020603050405020304" pitchFamily="16" charset="0"/>
                                </a:rPr>
                                <m:t>1</m:t>
                              </m:r>
                            </m:e>
                          </m:d>
                        </m:e>
                      </m:d>
                      <m:r>
                        <a:rPr lang="en-US" altLang="zh-CN" sz="2800" i="1">
                          <a:latin typeface="Cambria Math" panose="02040503050406030204" pitchFamily="18" charset="0"/>
                          <a:ea typeface="华文楷体" panose="02010600040101010101" pitchFamily="2" charset="-122"/>
                          <a:cs typeface="Times New Roman" panose="02020603050405020304" pitchFamily="16" charset="0"/>
                        </a:rPr>
                        <m:t>= </m:t>
                      </m:r>
                      <m:r>
                        <a:rPr lang="en-US" altLang="zh-CN" sz="2800" i="1">
                          <a:latin typeface="Cambria Math" panose="02040503050406030204" pitchFamily="18" charset="0"/>
                          <a:ea typeface="华文楷体" panose="02010600040101010101" pitchFamily="2" charset="-122"/>
                          <a:cs typeface="Times New Roman" panose="02020603050405020304" pitchFamily="16" charset="0"/>
                        </a:rPr>
                        <m:t>𝑃</m:t>
                      </m:r>
                      <m:d>
                        <m:dPr>
                          <m:ctrlPr>
                            <a:rPr lang="zh-CN" altLang="zh-CN" sz="2800" i="1">
                              <a:effectLst/>
                              <a:latin typeface="Cambria Math" panose="02040503050406030204" pitchFamily="18" charset="0"/>
                              <a:ea typeface="Cambria Math" panose="02040503050406030204" pitchFamily="18" charset="0"/>
                            </a:rPr>
                          </m:ctrlPr>
                        </m:dPr>
                        <m:e>
                          <m:r>
                            <a:rPr lang="en-US" altLang="zh-CN" sz="2800" i="1">
                              <a:latin typeface="Cambria Math" panose="02040503050406030204" pitchFamily="18" charset="0"/>
                              <a:ea typeface="华文楷体" panose="02010600040101010101" pitchFamily="2" charset="-122"/>
                              <a:cs typeface="Times New Roman" panose="02020603050405020304" pitchFamily="16" charset="0"/>
                            </a:rPr>
                            <m:t>𝑌</m:t>
                          </m:r>
                          <m:r>
                            <a:rPr lang="en-US" altLang="zh-CN" sz="2800" i="1">
                              <a:latin typeface="Cambria Math" panose="02040503050406030204" pitchFamily="18" charset="0"/>
                              <a:ea typeface="华文楷体" panose="02010600040101010101" pitchFamily="2" charset="-122"/>
                              <a:cs typeface="Times New Roman" panose="02020603050405020304" pitchFamily="16" charset="0"/>
                            </a:rPr>
                            <m:t>=</m:t>
                          </m:r>
                          <m:r>
                            <a:rPr lang="en-US" altLang="zh-CN" sz="2800" i="1">
                              <a:latin typeface="Cambria Math" panose="02040503050406030204" pitchFamily="18" charset="0"/>
                              <a:ea typeface="华文楷体" panose="02010600040101010101" pitchFamily="2" charset="-122"/>
                              <a:cs typeface="Times New Roman" panose="02020603050405020304" pitchFamily="16" charset="0"/>
                            </a:rPr>
                            <m:t>1</m:t>
                          </m:r>
                        </m:e>
                        <m:e>
                          <m:r>
                            <a:rPr lang="en-US" altLang="zh-CN" sz="2800" i="1">
                              <a:latin typeface="Cambria Math" panose="02040503050406030204" pitchFamily="18" charset="0"/>
                              <a:ea typeface="华文楷体" panose="02010600040101010101" pitchFamily="2" charset="-122"/>
                              <a:cs typeface="Times New Roman" panose="02020603050405020304" pitchFamily="16" charset="0"/>
                            </a:rPr>
                            <m:t>𝑋</m:t>
                          </m:r>
                          <m:r>
                            <a:rPr lang="en-US" altLang="zh-CN" sz="2800" i="1">
                              <a:latin typeface="Cambria Math" panose="02040503050406030204" pitchFamily="18" charset="0"/>
                              <a:ea typeface="华文楷体" panose="02010600040101010101" pitchFamily="2" charset="-122"/>
                              <a:cs typeface="Times New Roman" panose="02020603050405020304" pitchFamily="16" charset="0"/>
                            </a:rPr>
                            <m:t>=</m:t>
                          </m:r>
                          <m:r>
                            <a:rPr lang="en-US" altLang="zh-CN" sz="2800" i="1">
                              <a:latin typeface="Cambria Math" panose="02040503050406030204" pitchFamily="18" charset="0"/>
                              <a:ea typeface="华文楷体" panose="02010600040101010101" pitchFamily="2" charset="-122"/>
                              <a:cs typeface="Times New Roman" panose="02020603050405020304" pitchFamily="16" charset="0"/>
                            </a:rPr>
                            <m:t>1</m:t>
                          </m:r>
                          <m:r>
                            <a:rPr lang="en-US" altLang="zh-CN" sz="2800" i="1">
                              <a:latin typeface="Cambria Math" panose="02040503050406030204" pitchFamily="18" charset="0"/>
                              <a:ea typeface="华文楷体" panose="02010600040101010101" pitchFamily="2" charset="-122"/>
                              <a:cs typeface="Times New Roman" panose="02020603050405020304" pitchFamily="16" charset="0"/>
                            </a:rPr>
                            <m:t>, </m:t>
                          </m:r>
                          <m:r>
                            <a:rPr lang="en-US" altLang="zh-CN" sz="2800" i="1">
                              <a:latin typeface="Cambria Math" panose="02040503050406030204" pitchFamily="18" charset="0"/>
                              <a:ea typeface="华文楷体" panose="02010600040101010101" pitchFamily="2" charset="-122"/>
                              <a:cs typeface="Times New Roman" panose="02020603050405020304" pitchFamily="16" charset="0"/>
                            </a:rPr>
                            <m:t>𝑍</m:t>
                          </m:r>
                          <m:r>
                            <a:rPr lang="en-US" altLang="zh-CN" sz="2800" i="1">
                              <a:latin typeface="Cambria Math" panose="02040503050406030204" pitchFamily="18" charset="0"/>
                              <a:ea typeface="华文楷体" panose="02010600040101010101" pitchFamily="2" charset="-122"/>
                              <a:cs typeface="Times New Roman" panose="02020603050405020304" pitchFamily="16" charset="0"/>
                            </a:rPr>
                            <m:t>=</m:t>
                          </m:r>
                          <m:r>
                            <a:rPr lang="en-US" altLang="zh-CN" sz="2800" i="1">
                              <a:latin typeface="Cambria Math" panose="02040503050406030204" pitchFamily="18" charset="0"/>
                              <a:ea typeface="华文楷体" panose="02010600040101010101" pitchFamily="2" charset="-122"/>
                              <a:cs typeface="Times New Roman" panose="02020603050405020304" pitchFamily="16" charset="0"/>
                            </a:rPr>
                            <m:t>1</m:t>
                          </m:r>
                        </m:e>
                      </m:d>
                      <m:r>
                        <a:rPr lang="en-US" altLang="zh-CN" sz="2800" i="1">
                          <a:latin typeface="Cambria Math" panose="02040503050406030204" pitchFamily="18" charset="0"/>
                          <a:ea typeface="华文楷体" panose="02010600040101010101" pitchFamily="2" charset="-122"/>
                          <a:cs typeface="Times New Roman" panose="02020603050405020304" pitchFamily="16" charset="0"/>
                        </a:rPr>
                        <m:t>𝑃</m:t>
                      </m:r>
                      <m:d>
                        <m:dPr>
                          <m:ctrlPr>
                            <a:rPr lang="zh-CN" altLang="zh-CN" sz="2800" i="1">
                              <a:effectLst/>
                              <a:latin typeface="Cambria Math" panose="02040503050406030204" pitchFamily="18" charset="0"/>
                              <a:ea typeface="Cambria Math" panose="02040503050406030204" pitchFamily="18" charset="0"/>
                            </a:rPr>
                          </m:ctrlPr>
                        </m:dPr>
                        <m:e>
                          <m:r>
                            <a:rPr lang="en-US" altLang="zh-CN" sz="2800" i="1">
                              <a:latin typeface="Cambria Math" panose="02040503050406030204" pitchFamily="18" charset="0"/>
                              <a:ea typeface="华文楷体" panose="02010600040101010101" pitchFamily="2" charset="-122"/>
                              <a:cs typeface="Times New Roman" panose="02020603050405020304" pitchFamily="16" charset="0"/>
                            </a:rPr>
                            <m:t>𝑍</m:t>
                          </m:r>
                          <m:r>
                            <a:rPr lang="en-US" altLang="zh-CN" sz="2800" i="1">
                              <a:latin typeface="Cambria Math" panose="02040503050406030204" pitchFamily="18" charset="0"/>
                              <a:ea typeface="华文楷体" panose="02010600040101010101" pitchFamily="2" charset="-122"/>
                              <a:cs typeface="Times New Roman" panose="02020603050405020304" pitchFamily="16" charset="0"/>
                            </a:rPr>
                            <m:t>=</m:t>
                          </m:r>
                          <m:r>
                            <a:rPr lang="en-US" altLang="zh-CN" sz="2800" i="1">
                              <a:latin typeface="Cambria Math" panose="02040503050406030204" pitchFamily="18" charset="0"/>
                              <a:ea typeface="华文楷体" panose="02010600040101010101" pitchFamily="2" charset="-122"/>
                              <a:cs typeface="Times New Roman" panose="02020603050405020304" pitchFamily="16" charset="0"/>
                            </a:rPr>
                            <m:t>1</m:t>
                          </m:r>
                        </m:e>
                      </m:d>
                      <m:r>
                        <a:rPr lang="en-US" altLang="zh-CN" sz="2800" i="1">
                          <a:latin typeface="Cambria Math" panose="02040503050406030204" pitchFamily="18" charset="0"/>
                          <a:ea typeface="华文楷体" panose="02010600040101010101" pitchFamily="2" charset="-122"/>
                          <a:cs typeface="Times New Roman" panose="02020603050405020304" pitchFamily="16" charset="0"/>
                        </a:rPr>
                        <m:t>+ </m:t>
                      </m:r>
                      <m:r>
                        <a:rPr lang="en-US" altLang="zh-CN" sz="2800" i="1">
                          <a:latin typeface="Cambria Math" panose="02040503050406030204" pitchFamily="18" charset="0"/>
                          <a:ea typeface="华文楷体" panose="02010600040101010101" pitchFamily="2" charset="-122"/>
                          <a:cs typeface="Times New Roman" panose="02020603050405020304" pitchFamily="16" charset="0"/>
                        </a:rPr>
                        <m:t>𝑃</m:t>
                      </m:r>
                      <m:d>
                        <m:dPr>
                          <m:ctrlPr>
                            <a:rPr lang="zh-CN" altLang="zh-CN" sz="2800" i="1">
                              <a:effectLst/>
                              <a:latin typeface="Cambria Math" panose="02040503050406030204" pitchFamily="18" charset="0"/>
                              <a:ea typeface="Cambria Math" panose="02040503050406030204" pitchFamily="18" charset="0"/>
                            </a:rPr>
                          </m:ctrlPr>
                        </m:dPr>
                        <m:e>
                          <m:r>
                            <a:rPr lang="en-US" altLang="zh-CN" sz="2800" i="1">
                              <a:latin typeface="Cambria Math" panose="02040503050406030204" pitchFamily="18" charset="0"/>
                              <a:ea typeface="华文楷体" panose="02010600040101010101" pitchFamily="2" charset="-122"/>
                              <a:cs typeface="Times New Roman" panose="02020603050405020304" pitchFamily="16" charset="0"/>
                            </a:rPr>
                            <m:t>𝑌</m:t>
                          </m:r>
                          <m:r>
                            <a:rPr lang="en-US" altLang="zh-CN" sz="2800" i="1">
                              <a:latin typeface="Cambria Math" panose="02040503050406030204" pitchFamily="18" charset="0"/>
                              <a:ea typeface="华文楷体" panose="02010600040101010101" pitchFamily="2" charset="-122"/>
                              <a:cs typeface="Times New Roman" panose="02020603050405020304" pitchFamily="16" charset="0"/>
                            </a:rPr>
                            <m:t>=</m:t>
                          </m:r>
                          <m:r>
                            <a:rPr lang="en-US" altLang="zh-CN" sz="2800" i="1">
                              <a:latin typeface="Cambria Math" panose="02040503050406030204" pitchFamily="18" charset="0"/>
                              <a:ea typeface="华文楷体" panose="02010600040101010101" pitchFamily="2" charset="-122"/>
                              <a:cs typeface="Times New Roman" panose="02020603050405020304" pitchFamily="16" charset="0"/>
                            </a:rPr>
                            <m:t>1</m:t>
                          </m:r>
                        </m:e>
                        <m:e>
                          <m:r>
                            <a:rPr lang="en-US" altLang="zh-CN" sz="2800" i="1">
                              <a:latin typeface="Cambria Math" panose="02040503050406030204" pitchFamily="18" charset="0"/>
                              <a:ea typeface="华文楷体" panose="02010600040101010101" pitchFamily="2" charset="-122"/>
                              <a:cs typeface="Times New Roman" panose="02020603050405020304" pitchFamily="16" charset="0"/>
                            </a:rPr>
                            <m:t>𝑋</m:t>
                          </m:r>
                          <m:r>
                            <a:rPr lang="en-US" altLang="zh-CN" sz="2800" i="1">
                              <a:latin typeface="Cambria Math" panose="02040503050406030204" pitchFamily="18" charset="0"/>
                              <a:ea typeface="华文楷体" panose="02010600040101010101" pitchFamily="2" charset="-122"/>
                              <a:cs typeface="Times New Roman" panose="02020603050405020304" pitchFamily="16" charset="0"/>
                            </a:rPr>
                            <m:t>=</m:t>
                          </m:r>
                          <m:r>
                            <a:rPr lang="en-US" altLang="zh-CN" sz="2800" i="1">
                              <a:latin typeface="Cambria Math" panose="02040503050406030204" pitchFamily="18" charset="0"/>
                              <a:ea typeface="华文楷体" panose="02010600040101010101" pitchFamily="2" charset="-122"/>
                              <a:cs typeface="Times New Roman" panose="02020603050405020304" pitchFamily="16" charset="0"/>
                            </a:rPr>
                            <m:t>1</m:t>
                          </m:r>
                          <m:r>
                            <a:rPr lang="en-US" altLang="zh-CN" sz="2800" i="1">
                              <a:latin typeface="Cambria Math" panose="02040503050406030204" pitchFamily="18" charset="0"/>
                              <a:ea typeface="华文楷体" panose="02010600040101010101" pitchFamily="2" charset="-122"/>
                              <a:cs typeface="Times New Roman" panose="02020603050405020304" pitchFamily="16" charset="0"/>
                            </a:rPr>
                            <m:t>, </m:t>
                          </m:r>
                          <m:r>
                            <a:rPr lang="en-US" altLang="zh-CN" sz="2800" i="1">
                              <a:latin typeface="Cambria Math" panose="02040503050406030204" pitchFamily="18" charset="0"/>
                              <a:ea typeface="华文楷体" panose="02010600040101010101" pitchFamily="2" charset="-122"/>
                              <a:cs typeface="Times New Roman" panose="02020603050405020304" pitchFamily="16" charset="0"/>
                            </a:rPr>
                            <m:t>𝑍</m:t>
                          </m:r>
                          <m:r>
                            <a:rPr lang="en-US" altLang="zh-CN" sz="2800" i="1">
                              <a:latin typeface="Cambria Math" panose="02040503050406030204" pitchFamily="18" charset="0"/>
                              <a:ea typeface="华文楷体" panose="02010600040101010101" pitchFamily="2" charset="-122"/>
                              <a:cs typeface="Times New Roman" panose="02020603050405020304" pitchFamily="16" charset="0"/>
                            </a:rPr>
                            <m:t>=</m:t>
                          </m:r>
                          <m:r>
                            <a:rPr lang="en-US" altLang="zh-CN" sz="2800" i="1">
                              <a:latin typeface="Cambria Math" panose="02040503050406030204" pitchFamily="18" charset="0"/>
                              <a:ea typeface="华文楷体" panose="02010600040101010101" pitchFamily="2" charset="-122"/>
                              <a:cs typeface="Times New Roman" panose="02020603050405020304" pitchFamily="16" charset="0"/>
                            </a:rPr>
                            <m:t>0</m:t>
                          </m:r>
                        </m:e>
                      </m:d>
                      <m:r>
                        <a:rPr lang="en-US" altLang="zh-CN" sz="2800" i="1">
                          <a:latin typeface="Cambria Math" panose="02040503050406030204" pitchFamily="18" charset="0"/>
                          <a:ea typeface="华文楷体" panose="02010600040101010101" pitchFamily="2" charset="-122"/>
                          <a:cs typeface="Times New Roman" panose="02020603050405020304" pitchFamily="16" charset="0"/>
                        </a:rPr>
                        <m:t>𝑃</m:t>
                      </m:r>
                      <m:d>
                        <m:dPr>
                          <m:ctrlPr>
                            <a:rPr lang="zh-CN" altLang="zh-CN" sz="2800" i="1">
                              <a:effectLst/>
                              <a:latin typeface="Cambria Math" panose="02040503050406030204" pitchFamily="18" charset="0"/>
                              <a:ea typeface="Cambria Math" panose="02040503050406030204" pitchFamily="18" charset="0"/>
                            </a:rPr>
                          </m:ctrlPr>
                        </m:dPr>
                        <m:e>
                          <m:r>
                            <a:rPr lang="en-US" altLang="zh-CN" sz="2800" i="1">
                              <a:latin typeface="Cambria Math" panose="02040503050406030204" pitchFamily="18" charset="0"/>
                              <a:ea typeface="华文楷体" panose="02010600040101010101" pitchFamily="2" charset="-122"/>
                              <a:cs typeface="Times New Roman" panose="02020603050405020304" pitchFamily="16" charset="0"/>
                            </a:rPr>
                            <m:t>𝑍</m:t>
                          </m:r>
                          <m:r>
                            <a:rPr lang="en-US" altLang="zh-CN" sz="2800" i="1">
                              <a:latin typeface="Cambria Math" panose="02040503050406030204" pitchFamily="18" charset="0"/>
                              <a:ea typeface="华文楷体" panose="02010600040101010101" pitchFamily="2" charset="-122"/>
                              <a:cs typeface="Times New Roman" panose="02020603050405020304" pitchFamily="16" charset="0"/>
                            </a:rPr>
                            <m:t>=</m:t>
                          </m:r>
                          <m:r>
                            <a:rPr lang="en-US" altLang="zh-CN" sz="2800" i="1">
                              <a:latin typeface="Cambria Math" panose="02040503050406030204" pitchFamily="18" charset="0"/>
                              <a:ea typeface="华文楷体" panose="02010600040101010101" pitchFamily="2" charset="-122"/>
                              <a:cs typeface="Times New Roman" panose="02020603050405020304" pitchFamily="16" charset="0"/>
                            </a:rPr>
                            <m:t>0</m:t>
                          </m:r>
                        </m:e>
                      </m:d>
                    </m:oMath>
                  </m:oMathPara>
                </a14:m>
                <a:endParaRPr lang="zh-CN" altLang="en-US" sz="2800" dirty="0">
                  <a:latin typeface="黑体" panose="02010609060101010101" pitchFamily="49" charset="-122"/>
                  <a:ea typeface="黑体" panose="02010609060101010101" pitchFamily="49" charset="-122"/>
                </a:endParaRPr>
              </a:p>
            </p:txBody>
          </p:sp>
        </mc:Choice>
        <mc:Fallback>
          <p:sp>
            <p:nvSpPr>
              <p:cNvPr id="10" name="矩形 9"/>
              <p:cNvSpPr>
                <a:spLocks noRot="1" noChangeAspect="1" noMove="1" noResize="1" noEditPoints="1" noAdjustHandles="1" noChangeArrowheads="1" noChangeShapeType="1" noTextEdit="1"/>
              </p:cNvSpPr>
              <p:nvPr/>
            </p:nvSpPr>
            <p:spPr>
              <a:xfrm>
                <a:off x="5398766" y="2659758"/>
                <a:ext cx="6397355" cy="3242554"/>
              </a:xfrm>
              <a:prstGeom prst="rect">
                <a:avLst/>
              </a:prstGeom>
              <a:blipFill rotWithShape="1">
                <a:blip r:embed="rId1"/>
                <a:stretch>
                  <a:fillRect l="-10" t="-12" r="6" b="19"/>
                </a:stretch>
              </a:blipFill>
            </p:spPr>
            <p:txBody>
              <a:bodyPr/>
              <a:lstStyle/>
              <a:p>
                <a:r>
                  <a:rPr lang="zh-CN" altLang="en-US">
                    <a:noFill/>
                  </a:rPr>
                  <a:t> </a:t>
                </a:r>
              </a:p>
            </p:txBody>
          </p:sp>
        </mc:Fallback>
      </mc:AlternateContent>
      <p:graphicFrame>
        <p:nvGraphicFramePr>
          <p:cNvPr id="12" name="表格 11"/>
          <p:cNvGraphicFramePr>
            <a:graphicFrameLocks noGrp="1"/>
          </p:cNvGraphicFramePr>
          <p:nvPr>
            <p:custDataLst>
              <p:tags r:id="rId2"/>
            </p:custDataLst>
          </p:nvPr>
        </p:nvGraphicFramePr>
        <p:xfrm>
          <a:off x="549055" y="928198"/>
          <a:ext cx="4584289" cy="1989921"/>
        </p:xfrm>
        <a:graphic>
          <a:graphicData uri="http://schemas.openxmlformats.org/drawingml/2006/table">
            <a:tbl>
              <a:tblPr firstRow="1" firstCol="1" bandRow="1">
                <a:tableStyleId>{5C22544A-7EE6-4342-B048-85BDC9FD1C3A}</a:tableStyleId>
              </a:tblPr>
              <a:tblGrid>
                <a:gridCol w="1157693"/>
                <a:gridCol w="854513"/>
                <a:gridCol w="854514"/>
                <a:gridCol w="800712"/>
                <a:gridCol w="916857"/>
              </a:tblGrid>
              <a:tr h="237816">
                <a:tc>
                  <a:txBody>
                    <a:bodyPr/>
                    <a:lstStyle/>
                    <a:p>
                      <a:pPr algn="ctr">
                        <a:spcBef>
                          <a:spcPts val="1000"/>
                        </a:spcBef>
                        <a:spcAft>
                          <a:spcPts val="0"/>
                        </a:spcAft>
                      </a:pP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 </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spcBef>
                          <a:spcPts val="1000"/>
                        </a:spcBef>
                        <a:spcAft>
                          <a:spcPts val="0"/>
                        </a:spcAft>
                      </a:pPr>
                      <a:r>
                        <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计算机学院</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tc>
                <a:tc gridSpan="2">
                  <a:txBody>
                    <a:bodyPr/>
                    <a:lstStyle/>
                    <a:p>
                      <a:pPr algn="ctr">
                        <a:spcBef>
                          <a:spcPts val="1000"/>
                        </a:spcBef>
                        <a:spcAft>
                          <a:spcPts val="0"/>
                        </a:spcAft>
                      </a:pPr>
                      <a:r>
                        <a:rPr lang="zh-CN" sz="20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文学院</a:t>
                      </a:r>
                      <a:endParaRPr lang="zh-CN" sz="20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tc>
              </a:tr>
              <a:tr h="237816">
                <a:tc>
                  <a:txBody>
                    <a:bodyPr/>
                    <a:lstStyle/>
                    <a:p>
                      <a:pPr algn="ctr">
                        <a:spcBef>
                          <a:spcPts val="1000"/>
                        </a:spcBef>
                        <a:spcAft>
                          <a:spcPts val="0"/>
                        </a:spcAft>
                      </a:pPr>
                      <a:r>
                        <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身高</a:t>
                      </a: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(cm)</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男生</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20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女生</a:t>
                      </a:r>
                      <a:endParaRPr lang="zh-CN" sz="20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20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男生</a:t>
                      </a:r>
                      <a:endParaRPr lang="zh-CN" sz="20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20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女生</a:t>
                      </a:r>
                      <a:endParaRPr lang="zh-CN" sz="20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60107">
                <a:tc>
                  <a:txBody>
                    <a:bodyPr/>
                    <a:lstStyle/>
                    <a:p>
                      <a:pPr algn="ctr">
                        <a:spcBef>
                          <a:spcPts val="1000"/>
                        </a:spcBef>
                        <a:spcAft>
                          <a:spcPts val="0"/>
                        </a:spcAft>
                      </a:pPr>
                      <a:r>
                        <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矮个</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35</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25</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10</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70</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60107">
                <a:tc>
                  <a:txBody>
                    <a:bodyPr/>
                    <a:lstStyle/>
                    <a:p>
                      <a:pPr algn="ctr">
                        <a:spcBef>
                          <a:spcPts val="1000"/>
                        </a:spcBef>
                        <a:spcAft>
                          <a:spcPts val="0"/>
                        </a:spcAft>
                      </a:pPr>
                      <a:r>
                        <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高个人数</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235</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55</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80</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190</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60107">
                <a:tc>
                  <a:txBody>
                    <a:bodyPr/>
                    <a:lstStyle/>
                    <a:p>
                      <a:pPr algn="ctr">
                        <a:spcBef>
                          <a:spcPts val="1000"/>
                        </a:spcBef>
                        <a:spcAft>
                          <a:spcPts val="0"/>
                        </a:spcAft>
                      </a:pPr>
                      <a:r>
                        <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高个率</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20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87</a:t>
                      </a:r>
                      <a:endParaRPr lang="zh-CN" sz="20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68.9</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88.9</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73.1</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13" name="矩形 12"/>
          <p:cNvSpPr/>
          <p:nvPr/>
        </p:nvSpPr>
        <p:spPr>
          <a:xfrm>
            <a:off x="579583" y="2984119"/>
            <a:ext cx="4584289" cy="954107"/>
          </a:xfrm>
          <a:prstGeom prst="rect">
            <a:avLst/>
          </a:prstGeom>
        </p:spPr>
        <p:txBody>
          <a:bodyPr wrap="square">
            <a:spAutoFit/>
          </a:bodyPr>
          <a:lstStyle/>
          <a:p>
            <a:pPr algn="ctr"/>
            <a:r>
              <a:rPr lang="zh-CN" altLang="zh-CN" sz="2800" dirty="0">
                <a:latin typeface="黑体" panose="02010609060101010101" pitchFamily="49" charset="-122"/>
                <a:ea typeface="黑体" panose="02010609060101010101" pitchFamily="49" charset="-122"/>
              </a:rPr>
              <a:t>以性别分组后的计算机学院和文学院的学生身高情况</a:t>
            </a:r>
            <a:endParaRPr lang="zh-CN" altLang="en-US" sz="2800" dirty="0"/>
          </a:p>
        </p:txBody>
      </p:sp>
      <mc:AlternateContent xmlns:mc="http://schemas.openxmlformats.org/markup-compatibility/2006">
        <mc:Choice xmlns:a14="http://schemas.microsoft.com/office/drawing/2010/main" Requires="a14">
          <p:sp>
            <p:nvSpPr>
              <p:cNvPr id="14" name="矩形 13"/>
              <p:cNvSpPr/>
              <p:nvPr/>
            </p:nvSpPr>
            <p:spPr>
              <a:xfrm>
                <a:off x="5410692" y="991119"/>
                <a:ext cx="6373504" cy="1556516"/>
              </a:xfrm>
              <a:prstGeom prst="rect">
                <a:avLst/>
              </a:prstGeom>
            </p:spPr>
            <p:txBody>
              <a:bodyPr wrap="square">
                <a:spAutoFit/>
              </a:bodyPr>
              <a:lstStyle/>
              <a:p>
                <a:pPr>
                  <a:spcBef>
                    <a:spcPts val="600"/>
                  </a:spcBef>
                  <a:spcAft>
                    <a:spcPts val="600"/>
                  </a:spcAft>
                </a:pPr>
                <a14:m>
                  <m:oMathPara xmlns:m="http://schemas.openxmlformats.org/officeDocument/2006/math">
                    <m:oMathParaPr>
                      <m:jc m:val="centerGroup"/>
                    </m:oMathParaPr>
                    <m:oMath xmlns:m="http://schemas.openxmlformats.org/officeDocument/2006/math">
                      <m:r>
                        <a:rPr lang="en-US" altLang="zh-CN" sz="2800" i="1">
                          <a:latin typeface="Cambria Math" panose="02040503050406030204"/>
                        </a:rPr>
                        <m:t>𝑃</m:t>
                      </m:r>
                      <m:d>
                        <m:dPr>
                          <m:ctrlPr>
                            <a:rPr lang="zh-CN" altLang="zh-CN" sz="2800" i="1">
                              <a:latin typeface="Cambria Math" panose="02040503050406030204" pitchFamily="18" charset="0"/>
                            </a:rPr>
                          </m:ctrlPr>
                        </m:dPr>
                        <m:e>
                          <m:r>
                            <a:rPr lang="en-US" altLang="zh-CN" sz="2800" i="1">
                              <a:latin typeface="Cambria Math" panose="02040503050406030204"/>
                            </a:rPr>
                            <m:t>𝑌</m:t>
                          </m:r>
                          <m:r>
                            <a:rPr lang="en-US" altLang="zh-CN" sz="2800" i="1">
                              <a:latin typeface="Cambria Math" panose="02040503050406030204"/>
                            </a:rPr>
                            <m:t>=</m:t>
                          </m:r>
                          <m:r>
                            <a:rPr lang="en-US" altLang="zh-CN" sz="2800" i="1">
                              <a:latin typeface="Cambria Math" panose="02040503050406030204"/>
                            </a:rPr>
                            <m:t>𝑦</m:t>
                          </m:r>
                        </m:e>
                        <m:e>
                          <m:r>
                            <a:rPr lang="en-US" altLang="zh-CN" sz="2800" i="1">
                              <a:latin typeface="Cambria Math" panose="02040503050406030204"/>
                            </a:rPr>
                            <m:t>𝑑𝑜</m:t>
                          </m:r>
                          <m:d>
                            <m:dPr>
                              <m:ctrlPr>
                                <a:rPr lang="zh-CN" altLang="zh-CN" sz="2800" i="1">
                                  <a:latin typeface="Cambria Math" panose="02040503050406030204" pitchFamily="18" charset="0"/>
                                </a:rPr>
                              </m:ctrlPr>
                            </m:dPr>
                            <m:e>
                              <m:r>
                                <a:rPr lang="en-US" altLang="zh-CN" sz="2800" i="1">
                                  <a:latin typeface="Cambria Math" panose="02040503050406030204"/>
                                </a:rPr>
                                <m:t>𝑋</m:t>
                              </m:r>
                              <m:r>
                                <a:rPr lang="en-US" altLang="zh-CN" sz="2800" i="1">
                                  <a:latin typeface="Cambria Math" panose="02040503050406030204"/>
                                </a:rPr>
                                <m:t>=</m:t>
                              </m:r>
                              <m:r>
                                <a:rPr lang="en-US" altLang="zh-CN" sz="2800" i="1">
                                  <a:latin typeface="Cambria Math" panose="02040503050406030204"/>
                                </a:rPr>
                                <m:t>𝑥</m:t>
                              </m:r>
                            </m:e>
                          </m:d>
                        </m:e>
                      </m:d>
                      <m:r>
                        <a:rPr lang="en-US" altLang="zh-CN" sz="2800" i="1">
                          <a:latin typeface="Cambria Math" panose="02040503050406030204"/>
                        </a:rPr>
                        <m:t>=</m:t>
                      </m:r>
                      <m:nary>
                        <m:naryPr>
                          <m:chr m:val="∑"/>
                          <m:limLoc m:val="undOvr"/>
                          <m:supHide m:val="on"/>
                          <m:ctrlPr>
                            <a:rPr lang="zh-CN" altLang="zh-CN" sz="2800" i="1">
                              <a:latin typeface="Cambria Math" panose="02040503050406030204" pitchFamily="18" charset="0"/>
                            </a:rPr>
                          </m:ctrlPr>
                        </m:naryPr>
                        <m:sub>
                          <m:r>
                            <a:rPr lang="en-US" altLang="zh-CN" sz="2800" i="1">
                              <a:latin typeface="Cambria Math" panose="02040503050406030204"/>
                            </a:rPr>
                            <m:t>𝑧</m:t>
                          </m:r>
                        </m:sub>
                        <m:sup/>
                        <m:e>
                          <m:r>
                            <a:rPr lang="en-US" altLang="zh-CN" sz="2800" i="1">
                              <a:latin typeface="Cambria Math" panose="02040503050406030204"/>
                            </a:rPr>
                            <m:t>𝑃</m:t>
                          </m:r>
                          <m:d>
                            <m:dPr>
                              <m:ctrlPr>
                                <a:rPr lang="zh-CN" altLang="zh-CN" sz="2800" i="1">
                                  <a:latin typeface="Cambria Math" panose="02040503050406030204" pitchFamily="18" charset="0"/>
                                </a:rPr>
                              </m:ctrlPr>
                            </m:dPr>
                            <m:e>
                              <m:r>
                                <a:rPr lang="en-US" altLang="zh-CN" sz="2800" i="1">
                                  <a:latin typeface="Cambria Math" panose="02040503050406030204"/>
                                </a:rPr>
                                <m:t>𝑌</m:t>
                              </m:r>
                              <m:r>
                                <a:rPr lang="en-US" altLang="zh-CN" sz="2800" i="1">
                                  <a:latin typeface="Cambria Math" panose="02040503050406030204"/>
                                </a:rPr>
                                <m:t>=</m:t>
                              </m:r>
                              <m:r>
                                <a:rPr lang="en-US" altLang="zh-CN" sz="2800" i="1">
                                  <a:latin typeface="Cambria Math" panose="02040503050406030204"/>
                                </a:rPr>
                                <m:t>𝑦</m:t>
                              </m:r>
                            </m:e>
                            <m:e>
                              <m:r>
                                <a:rPr lang="en-US" altLang="zh-CN" sz="2800" i="1">
                                  <a:latin typeface="Cambria Math" panose="02040503050406030204"/>
                                </a:rPr>
                                <m:t>𝑋</m:t>
                              </m:r>
                              <m:r>
                                <a:rPr lang="en-US" altLang="zh-CN" sz="2800" i="1">
                                  <a:latin typeface="Cambria Math" panose="02040503050406030204"/>
                                </a:rPr>
                                <m:t>=</m:t>
                              </m:r>
                              <m:r>
                                <a:rPr lang="en-US" altLang="zh-CN" sz="2800" i="1">
                                  <a:latin typeface="Cambria Math" panose="02040503050406030204"/>
                                </a:rPr>
                                <m:t>𝑥</m:t>
                              </m:r>
                              <m:r>
                                <a:rPr lang="en-US" altLang="zh-CN" sz="2800" i="1">
                                  <a:latin typeface="Cambria Math" panose="02040503050406030204"/>
                                </a:rPr>
                                <m:t>, </m:t>
                              </m:r>
                              <m:r>
                                <a:rPr lang="en-US" altLang="zh-CN" sz="2800" i="1">
                                  <a:latin typeface="Cambria Math" panose="02040503050406030204"/>
                                </a:rPr>
                                <m:t>𝑍</m:t>
                              </m:r>
                              <m:r>
                                <a:rPr lang="en-US" altLang="zh-CN" sz="2800" i="1">
                                  <a:latin typeface="Cambria Math" panose="02040503050406030204"/>
                                </a:rPr>
                                <m:t>=</m:t>
                              </m:r>
                              <m:r>
                                <a:rPr lang="en-US" altLang="zh-CN" sz="2800" i="1">
                                  <a:latin typeface="Cambria Math" panose="02040503050406030204"/>
                                </a:rPr>
                                <m:t>𝑧</m:t>
                              </m:r>
                            </m:e>
                          </m:d>
                          <m:r>
                            <a:rPr lang="en-US" altLang="zh-CN" sz="2800" i="1">
                              <a:latin typeface="Cambria Math" panose="02040503050406030204"/>
                            </a:rPr>
                            <m:t>𝑃</m:t>
                          </m:r>
                          <m:d>
                            <m:dPr>
                              <m:ctrlPr>
                                <a:rPr lang="zh-CN" altLang="zh-CN" sz="2800" i="1">
                                  <a:latin typeface="Cambria Math" panose="02040503050406030204" pitchFamily="18" charset="0"/>
                                </a:rPr>
                              </m:ctrlPr>
                            </m:dPr>
                            <m:e>
                              <m:r>
                                <a:rPr lang="en-US" altLang="zh-CN" sz="2800" i="1">
                                  <a:latin typeface="Cambria Math" panose="02040503050406030204"/>
                                </a:rPr>
                                <m:t>𝑍</m:t>
                              </m:r>
                              <m:r>
                                <a:rPr lang="en-US" altLang="zh-CN" sz="2800" i="1">
                                  <a:latin typeface="Cambria Math" panose="02040503050406030204"/>
                                </a:rPr>
                                <m:t>=</m:t>
                              </m:r>
                              <m:r>
                                <a:rPr lang="en-US" altLang="zh-CN" sz="2800" i="1">
                                  <a:latin typeface="Cambria Math" panose="02040503050406030204"/>
                                </a:rPr>
                                <m:t>𝑧</m:t>
                              </m:r>
                            </m:e>
                          </m:d>
                        </m:e>
                      </m:nary>
                    </m:oMath>
                  </m:oMathPara>
                </a14:m>
                <a:endParaRPr lang="zh-CN" altLang="zh-CN" sz="2800" dirty="0">
                  <a:latin typeface="黑体" panose="02010609060101010101" pitchFamily="49" charset="-122"/>
                  <a:ea typeface="黑体" panose="02010609060101010101" pitchFamily="49" charset="-122"/>
                </a:endParaRPr>
              </a:p>
            </p:txBody>
          </p:sp>
        </mc:Choice>
        <mc:Fallback>
          <p:sp>
            <p:nvSpPr>
              <p:cNvPr id="14" name="矩形 13"/>
              <p:cNvSpPr>
                <a:spLocks noRot="1" noChangeAspect="1" noMove="1" noResize="1" noEditPoints="1" noAdjustHandles="1" noChangeArrowheads="1" noChangeShapeType="1" noTextEdit="1"/>
              </p:cNvSpPr>
              <p:nvPr/>
            </p:nvSpPr>
            <p:spPr>
              <a:xfrm>
                <a:off x="5410692" y="991119"/>
                <a:ext cx="6373504" cy="1556516"/>
              </a:xfrm>
              <a:prstGeom prst="rect">
                <a:avLst/>
              </a:prstGeom>
              <a:blipFill rotWithShape="1">
                <a:blip r:embed="rId3"/>
                <a:stretch>
                  <a:fillRect l="-8" t="-33" r="8" b="1"/>
                </a:stretch>
              </a:blipFill>
            </p:spPr>
            <p:txBody>
              <a:bodyPr/>
              <a:lstStyle/>
              <a:p>
                <a:r>
                  <a:rPr lang="zh-CN" altLang="en-US">
                    <a:noFill/>
                  </a:rPr>
                  <a:t> </a:t>
                </a:r>
              </a:p>
            </p:txBody>
          </p:sp>
        </mc:Fallback>
      </mc:AlternateContent>
      <p:grpSp>
        <p:nvGrpSpPr>
          <p:cNvPr id="4" name="组合 3"/>
          <p:cNvGrpSpPr/>
          <p:nvPr/>
        </p:nvGrpSpPr>
        <p:grpSpPr>
          <a:xfrm>
            <a:off x="1008651" y="3903203"/>
            <a:ext cx="3670364" cy="2757177"/>
            <a:chOff x="-292967" y="1554278"/>
            <a:chExt cx="3469332" cy="2864886"/>
          </a:xfrm>
        </p:grpSpPr>
        <mc:AlternateContent xmlns:mc="http://schemas.openxmlformats.org/markup-compatibility/2006">
          <mc:Choice xmlns:a14="http://schemas.microsoft.com/office/drawing/2010/main" Requires="a14">
            <p:sp>
              <p:nvSpPr>
                <p:cNvPr id="5" name="矩形 4"/>
                <p:cNvSpPr/>
                <p:nvPr/>
              </p:nvSpPr>
              <p:spPr>
                <a:xfrm>
                  <a:off x="-292967" y="3875504"/>
                  <a:ext cx="3469332" cy="543660"/>
                </a:xfrm>
                <a:prstGeom prst="rect">
                  <a:avLst/>
                </a:prstGeom>
              </p:spPr>
              <p:txBody>
                <a:bodyPr wrap="none">
                  <a:spAutoFit/>
                </a:bodyPr>
                <a:p>
                  <a:r>
                    <a:rPr lang="zh-CN" altLang="en-US" sz="2800" b="1" dirty="0">
                      <a:latin typeface="黑体" panose="02010609060101010101" pitchFamily="49" charset="-122"/>
                      <a:ea typeface="黑体" panose="02010609060101010101" pitchFamily="49" charset="-122"/>
                      <a:cs typeface="Times New Roman" panose="02020603050405020304" pitchFamily="16" charset="0"/>
                    </a:rPr>
                    <a:t>对</a:t>
                  </a:r>
                  <a14:m>
                    <m:oMath xmlns:m="http://schemas.openxmlformats.org/officeDocument/2006/math">
                      <m:r>
                        <a:rPr lang="en-US" altLang="zh-CN" sz="2800" i="1">
                          <a:latin typeface="Cambria Math" panose="02040503050406030204" pitchFamily="18" charset="0"/>
                          <a:ea typeface="华文楷体" panose="02010600040101010101" pitchFamily="2" charset="-122"/>
                          <a:cs typeface="Times New Roman" panose="02020603050405020304" pitchFamily="16" charset="0"/>
                        </a:rPr>
                        <m:t>𝑋</m:t>
                      </m:r>
                    </m:oMath>
                  </a14:m>
                  <a:r>
                    <a:rPr lang="zh-CN" altLang="en-US" sz="2800" b="1" dirty="0">
                      <a:latin typeface="黑体" panose="02010609060101010101" pitchFamily="49" charset="-122"/>
                      <a:ea typeface="黑体" panose="02010609060101010101" pitchFamily="49" charset="-122"/>
                      <a:cs typeface="Times New Roman" panose="02020603050405020304" pitchFamily="16" charset="0"/>
                    </a:rPr>
                    <a:t>干预后操纵</a:t>
                  </a:r>
                  <a:r>
                    <a:rPr lang="zh-CN" altLang="zh-CN" sz="2800" b="1" dirty="0">
                      <a:latin typeface="黑体" panose="02010609060101010101" pitchFamily="49" charset="-122"/>
                      <a:ea typeface="黑体" panose="02010609060101010101" pitchFamily="49" charset="-122"/>
                      <a:cs typeface="Times New Roman" panose="02020603050405020304" pitchFamily="16" charset="0"/>
                    </a:rPr>
                    <a:t>图</a:t>
                  </a:r>
                  <a:r>
                    <a:rPr lang="zh-CN" altLang="en-US" sz="2800" b="1" dirty="0">
                      <a:latin typeface="黑体" panose="02010609060101010101" pitchFamily="49" charset="-122"/>
                      <a:ea typeface="黑体" panose="02010609060101010101" pitchFamily="49" charset="-122"/>
                      <a:cs typeface="Times New Roman" panose="02020603050405020304" pitchFamily="16" charset="0"/>
                    </a:rPr>
                    <a:t>模型</a:t>
                  </a:r>
                  <a:endParaRPr lang="zh-CN" altLang="en-US" sz="2800" dirty="0">
                    <a:latin typeface="黑体" panose="02010609060101010101" pitchFamily="49" charset="-122"/>
                    <a:ea typeface="黑体" panose="02010609060101010101" pitchFamily="49" charset="-122"/>
                  </a:endParaRPr>
                </a:p>
              </p:txBody>
            </p:sp>
          </mc:Choice>
          <mc:Fallback>
            <p:sp>
              <p:nvSpPr>
                <p:cNvPr id="5" name="矩形 4"/>
                <p:cNvSpPr>
                  <a:spLocks noRot="1" noChangeAspect="1" noMove="1" noResize="1" noEditPoints="1" noAdjustHandles="1" noChangeArrowheads="1" noChangeShapeType="1" noTextEdit="1"/>
                </p:cNvSpPr>
                <p:nvPr/>
              </p:nvSpPr>
              <p:spPr>
                <a:xfrm>
                  <a:off x="-292967" y="3875504"/>
                  <a:ext cx="3469332" cy="543660"/>
                </a:xfrm>
                <a:prstGeom prst="rect">
                  <a:avLst/>
                </a:prstGeom>
                <a:blipFill rotWithShape="1">
                  <a:blip r:embed="rId4"/>
                </a:blipFill>
              </p:spPr>
              <p:txBody>
                <a:bodyPr/>
                <a:lstStyle/>
                <a:p>
                  <a:r>
                    <a:rPr lang="zh-CN" altLang="en-US">
                      <a:noFill/>
                    </a:rPr>
                    <a:t> </a:t>
                  </a:r>
                </a:p>
              </p:txBody>
            </p:sp>
          </mc:Fallback>
        </mc:AlternateContent>
        <p:pic>
          <p:nvPicPr>
            <p:cNvPr id="6" name="图片 5"/>
            <p:cNvPicPr>
              <a:picLocks noChangeAspect="1"/>
            </p:cNvPicPr>
            <p:nvPr/>
          </p:nvPicPr>
          <p:blipFill>
            <a:blip r:embed="rId5"/>
            <a:stretch>
              <a:fillRect/>
            </a:stretch>
          </p:blipFill>
          <p:spPr>
            <a:xfrm>
              <a:off x="202878" y="1554278"/>
              <a:ext cx="2699290" cy="2392215"/>
            </a:xfrm>
            <a:prstGeom prst="rect">
              <a:avLst/>
            </a:prstGeom>
          </p:spPr>
        </p:pic>
        <p:cxnSp>
          <p:nvCxnSpPr>
            <p:cNvPr id="7" name="直接箭头连接符 6"/>
            <p:cNvCxnSpPr/>
            <p:nvPr/>
          </p:nvCxnSpPr>
          <p:spPr>
            <a:xfrm flipH="1">
              <a:off x="830129" y="3015394"/>
              <a:ext cx="611569" cy="52941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8"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1583" y="3150638"/>
              <a:ext cx="199323" cy="2014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因果推理：调整公式</a:t>
            </a:r>
            <a:endParaRPr lang="zh-CN" altLang="en-US" dirty="0"/>
          </a:p>
        </p:txBody>
      </p:sp>
      <p:graphicFrame>
        <p:nvGraphicFramePr>
          <p:cNvPr id="12" name="表格 11"/>
          <p:cNvGraphicFramePr>
            <a:graphicFrameLocks noGrp="1"/>
          </p:cNvGraphicFramePr>
          <p:nvPr/>
        </p:nvGraphicFramePr>
        <p:xfrm>
          <a:off x="551595" y="846918"/>
          <a:ext cx="4584289" cy="1989921"/>
        </p:xfrm>
        <a:graphic>
          <a:graphicData uri="http://schemas.openxmlformats.org/drawingml/2006/table">
            <a:tbl>
              <a:tblPr firstRow="1" firstCol="1" bandRow="1">
                <a:tableStyleId>{5C22544A-7EE6-4342-B048-85BDC9FD1C3A}</a:tableStyleId>
              </a:tblPr>
              <a:tblGrid>
                <a:gridCol w="1157693"/>
                <a:gridCol w="854513"/>
                <a:gridCol w="854514"/>
                <a:gridCol w="800712"/>
                <a:gridCol w="916857"/>
              </a:tblGrid>
              <a:tr h="237816">
                <a:tc>
                  <a:txBody>
                    <a:bodyPr/>
                    <a:lstStyle/>
                    <a:p>
                      <a:pPr algn="ctr">
                        <a:spcBef>
                          <a:spcPts val="1000"/>
                        </a:spcBef>
                        <a:spcAft>
                          <a:spcPts val="0"/>
                        </a:spcAft>
                      </a:pP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 </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spcBef>
                          <a:spcPts val="1000"/>
                        </a:spcBef>
                        <a:spcAft>
                          <a:spcPts val="0"/>
                        </a:spcAft>
                      </a:pPr>
                      <a:r>
                        <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计算机学院</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tc>
                <a:tc gridSpan="2">
                  <a:txBody>
                    <a:bodyPr/>
                    <a:lstStyle/>
                    <a:p>
                      <a:pPr algn="ctr">
                        <a:spcBef>
                          <a:spcPts val="1000"/>
                        </a:spcBef>
                        <a:spcAft>
                          <a:spcPts val="0"/>
                        </a:spcAft>
                      </a:pPr>
                      <a:r>
                        <a:rPr lang="zh-CN" sz="20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文学院</a:t>
                      </a:r>
                      <a:endParaRPr lang="zh-CN" sz="20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tc>
              </a:tr>
              <a:tr h="237816">
                <a:tc>
                  <a:txBody>
                    <a:bodyPr/>
                    <a:lstStyle/>
                    <a:p>
                      <a:pPr algn="ctr">
                        <a:spcBef>
                          <a:spcPts val="1000"/>
                        </a:spcBef>
                        <a:spcAft>
                          <a:spcPts val="0"/>
                        </a:spcAft>
                      </a:pPr>
                      <a:r>
                        <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身高</a:t>
                      </a: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(cm)</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男生</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20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女生</a:t>
                      </a:r>
                      <a:endParaRPr lang="zh-CN" sz="20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20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男生</a:t>
                      </a:r>
                      <a:endParaRPr lang="zh-CN" sz="20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20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女生</a:t>
                      </a:r>
                      <a:endParaRPr lang="zh-CN" sz="20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60107">
                <a:tc>
                  <a:txBody>
                    <a:bodyPr/>
                    <a:lstStyle/>
                    <a:p>
                      <a:pPr algn="ctr">
                        <a:spcBef>
                          <a:spcPts val="1000"/>
                        </a:spcBef>
                        <a:spcAft>
                          <a:spcPts val="0"/>
                        </a:spcAft>
                      </a:pPr>
                      <a:r>
                        <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矮个</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35</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25</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10</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70</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60107">
                <a:tc>
                  <a:txBody>
                    <a:bodyPr/>
                    <a:lstStyle/>
                    <a:p>
                      <a:pPr algn="ctr">
                        <a:spcBef>
                          <a:spcPts val="1000"/>
                        </a:spcBef>
                        <a:spcAft>
                          <a:spcPts val="0"/>
                        </a:spcAft>
                      </a:pPr>
                      <a:r>
                        <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高个人数</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235</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55</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80</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190</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60107">
                <a:tc>
                  <a:txBody>
                    <a:bodyPr/>
                    <a:lstStyle/>
                    <a:p>
                      <a:pPr algn="ctr">
                        <a:spcBef>
                          <a:spcPts val="1000"/>
                        </a:spcBef>
                        <a:spcAft>
                          <a:spcPts val="0"/>
                        </a:spcAft>
                      </a:pPr>
                      <a:r>
                        <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高个率</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20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87</a:t>
                      </a:r>
                      <a:endParaRPr lang="zh-CN" sz="2000" b="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68.9</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88.9</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rPr>
                        <a:t>73.1</a:t>
                      </a:r>
                      <a:endParaRPr lang="zh-CN" sz="2000" b="0" dirty="0">
                        <a:solidFill>
                          <a:schemeClr val="tx1"/>
                        </a:solidFill>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13" name="矩形 12"/>
          <p:cNvSpPr/>
          <p:nvPr/>
        </p:nvSpPr>
        <p:spPr>
          <a:xfrm>
            <a:off x="495763" y="2963799"/>
            <a:ext cx="4584289" cy="954107"/>
          </a:xfrm>
          <a:prstGeom prst="rect">
            <a:avLst/>
          </a:prstGeom>
        </p:spPr>
        <p:txBody>
          <a:bodyPr wrap="square">
            <a:spAutoFit/>
          </a:bodyPr>
          <a:lstStyle/>
          <a:p>
            <a:pPr algn="ctr"/>
            <a:r>
              <a:rPr lang="zh-CN" altLang="zh-CN" sz="2800" dirty="0">
                <a:latin typeface="黑体" panose="02010609060101010101" pitchFamily="49" charset="-122"/>
                <a:ea typeface="黑体" panose="02010609060101010101" pitchFamily="49" charset="-122"/>
              </a:rPr>
              <a:t>以性别分组后的计算机学院和文学院的学生身高情况</a:t>
            </a:r>
            <a:endParaRPr lang="zh-CN" altLang="en-US" sz="2800" dirty="0"/>
          </a:p>
        </p:txBody>
      </p:sp>
      <mc:AlternateContent xmlns:mc="http://schemas.openxmlformats.org/markup-compatibility/2006">
        <mc:Choice xmlns:a14="http://schemas.microsoft.com/office/drawing/2010/main" Requires="a14">
          <p:sp>
            <p:nvSpPr>
              <p:cNvPr id="7" name="矩形 6"/>
              <p:cNvSpPr/>
              <p:nvPr/>
            </p:nvSpPr>
            <p:spPr>
              <a:xfrm>
                <a:off x="5224870" y="774434"/>
                <a:ext cx="6749415" cy="3480825"/>
              </a:xfrm>
              <a:prstGeom prst="rect">
                <a:avLst/>
              </a:prstGeom>
            </p:spPr>
            <p:txBody>
              <a:bodyPr wrap="square">
                <a:spAutoFit/>
              </a:bodyPr>
              <a:lstStyle/>
              <a:p>
                <a:pPr algn="just">
                  <a:spcBef>
                    <a:spcPts val="1000"/>
                  </a:spcBef>
                  <a:spcAft>
                    <a:spcPts val="1200"/>
                  </a:spcAft>
                </a:pPr>
                <a14:m>
                  <m:oMath xmlns:m="http://schemas.openxmlformats.org/officeDocument/2006/math">
                    <m:r>
                      <a:rPr lang="en-US" altLang="zh-CN" sz="2400" i="1">
                        <a:latin typeface="Cambria Math" panose="02040503050406030204" pitchFamily="18" charset="0"/>
                        <a:ea typeface="华文楷体" panose="02010600040101010101" pitchFamily="2" charset="-122"/>
                        <a:cs typeface="Times New Roman" panose="02020603050405020304" pitchFamily="16" charset="0"/>
                      </a:rPr>
                      <m:t>𝑋</m:t>
                    </m:r>
                  </m:oMath>
                </a14:m>
                <a:r>
                  <a:rPr lang="zh-CN" altLang="en-US" sz="2400" dirty="0">
                    <a:latin typeface="黑体" panose="02010609060101010101" pitchFamily="49" charset="-122"/>
                    <a:ea typeface="黑体" panose="02010609060101010101" pitchFamily="49" charset="-122"/>
                    <a:cs typeface="Times New Roman" panose="02020603050405020304" pitchFamily="16" charset="0"/>
                  </a:rPr>
                  <a:t>干预取值为</a:t>
                </a:r>
                <a:r>
                  <a:rPr lang="zh-CN" altLang="zh-CN" sz="2400" dirty="0">
                    <a:latin typeface="黑体" panose="02010609060101010101" pitchFamily="49" charset="-122"/>
                    <a:ea typeface="黑体" panose="02010609060101010101" pitchFamily="49" charset="-122"/>
                    <a:cs typeface="Times New Roman" panose="02020603050405020304" pitchFamily="16" charset="0"/>
                  </a:rPr>
                  <a:t>计算机学院的因果效应为：</a:t>
                </a:r>
                <a:endParaRPr lang="zh-CN" altLang="zh-CN" sz="2400" dirty="0">
                  <a:latin typeface="黑体" panose="02010609060101010101" pitchFamily="49" charset="-122"/>
                  <a:ea typeface="黑体" panose="02010609060101010101" pitchFamily="49" charset="-122"/>
                  <a:cs typeface="Times New Roman" panose="02020603050405020304" pitchFamily="16" charset="0"/>
                </a:endParaRPr>
              </a:p>
              <a:p>
                <a:pPr algn="just">
                  <a:spcBef>
                    <a:spcPts val="600"/>
                  </a:spcBef>
                  <a:spcAft>
                    <a:spcPts val="1200"/>
                  </a:spcAft>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华文楷体" panose="02010600040101010101" pitchFamily="2" charset="-122"/>
                          <a:cs typeface="Times New Roman" panose="02020603050405020304" pitchFamily="16" charset="0"/>
                        </a:rPr>
                        <m:t>𝑃</m:t>
                      </m:r>
                      <m:d>
                        <m:d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i="1">
                              <a:latin typeface="Cambria Math" panose="02040503050406030204" pitchFamily="18" charset="0"/>
                              <a:ea typeface="华文楷体" panose="02010600040101010101" pitchFamily="2" charset="-122"/>
                              <a:cs typeface="Times New Roman" panose="02020603050405020304" pitchFamily="16" charset="0"/>
                            </a:rPr>
                            <m:t>𝑌</m:t>
                          </m:r>
                          <m:r>
                            <a:rPr lang="en-US" altLang="zh-CN" i="1">
                              <a:latin typeface="Cambria Math" panose="02040503050406030204" pitchFamily="18" charset="0"/>
                              <a:ea typeface="华文楷体" panose="02010600040101010101" pitchFamily="2" charset="-122"/>
                              <a:cs typeface="Times New Roman" panose="02020603050405020304" pitchFamily="16" charset="0"/>
                            </a:rPr>
                            <m:t>=</m:t>
                          </m:r>
                          <m:r>
                            <a:rPr lang="en-US" altLang="zh-CN" i="1">
                              <a:latin typeface="Cambria Math" panose="02040503050406030204" pitchFamily="18" charset="0"/>
                              <a:ea typeface="华文楷体" panose="02010600040101010101" pitchFamily="2" charset="-122"/>
                              <a:cs typeface="Times New Roman" panose="02020603050405020304" pitchFamily="16" charset="0"/>
                            </a:rPr>
                            <m:t>1</m:t>
                          </m:r>
                        </m:e>
                        <m:e>
                          <m:r>
                            <a:rPr lang="en-US" altLang="zh-CN" i="1">
                              <a:latin typeface="Cambria Math" panose="02040503050406030204" pitchFamily="18" charset="0"/>
                              <a:ea typeface="华文楷体" panose="02010600040101010101" pitchFamily="2" charset="-122"/>
                              <a:cs typeface="Times New Roman" panose="02020603050405020304" pitchFamily="16" charset="0"/>
                            </a:rPr>
                            <m:t>𝑑𝑜</m:t>
                          </m:r>
                          <m:d>
                            <m:d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i="1">
                                  <a:latin typeface="Cambria Math" panose="02040503050406030204" pitchFamily="18" charset="0"/>
                                  <a:ea typeface="华文楷体" panose="02010600040101010101" pitchFamily="2" charset="-122"/>
                                  <a:cs typeface="Times New Roman" panose="02020603050405020304" pitchFamily="16" charset="0"/>
                                </a:rPr>
                                <m:t>𝑋</m:t>
                              </m:r>
                              <m:r>
                                <a:rPr lang="en-US" altLang="zh-CN" i="1">
                                  <a:latin typeface="Cambria Math" panose="02040503050406030204" pitchFamily="18" charset="0"/>
                                  <a:ea typeface="华文楷体" panose="02010600040101010101" pitchFamily="2" charset="-122"/>
                                  <a:cs typeface="Times New Roman" panose="02020603050405020304" pitchFamily="16" charset="0"/>
                                </a:rPr>
                                <m:t>=</m:t>
                              </m:r>
                              <m:r>
                                <a:rPr lang="en-US" altLang="zh-CN" i="1">
                                  <a:latin typeface="Cambria Math" panose="02040503050406030204" pitchFamily="18" charset="0"/>
                                  <a:ea typeface="华文楷体" panose="02010600040101010101" pitchFamily="2" charset="-122"/>
                                  <a:cs typeface="Times New Roman" panose="02020603050405020304" pitchFamily="16" charset="0"/>
                                </a:rPr>
                                <m:t>1</m:t>
                              </m:r>
                            </m:e>
                          </m:d>
                        </m:e>
                      </m:d>
                      <m:r>
                        <a:rPr lang="en-US" altLang="zh-CN" i="1">
                          <a:latin typeface="Cambria Math" panose="02040503050406030204" pitchFamily="18" charset="0"/>
                          <a:ea typeface="华文楷体" panose="02010600040101010101" pitchFamily="2" charset="-122"/>
                          <a:cs typeface="Times New Roman" panose="02020603050405020304" pitchFamily="16" charset="0"/>
                        </a:rPr>
                        <m:t>=</m:t>
                      </m:r>
                      <m:r>
                        <a:rPr lang="en-US" altLang="zh-CN" i="1">
                          <a:latin typeface="Cambria Math" panose="02040503050406030204" pitchFamily="18" charset="0"/>
                          <a:ea typeface="华文楷体" panose="02010600040101010101" pitchFamily="2" charset="-122"/>
                          <a:cs typeface="Times New Roman" panose="02020603050405020304" pitchFamily="16" charset="0"/>
                        </a:rPr>
                        <m:t>0</m:t>
                      </m:r>
                      <m:r>
                        <a:rPr lang="en-US" altLang="zh-CN" i="1">
                          <a:latin typeface="Cambria Math" panose="02040503050406030204" pitchFamily="18" charset="0"/>
                          <a:ea typeface="华文楷体" panose="02010600040101010101" pitchFamily="2" charset="-122"/>
                          <a:cs typeface="Times New Roman" panose="02020603050405020304" pitchFamily="16" charset="0"/>
                        </a:rPr>
                        <m:t>.</m:t>
                      </m:r>
                      <m:r>
                        <a:rPr lang="en-US" altLang="zh-CN" i="1">
                          <a:latin typeface="Cambria Math" panose="02040503050406030204" pitchFamily="18" charset="0"/>
                          <a:ea typeface="华文楷体" panose="02010600040101010101" pitchFamily="2" charset="-122"/>
                          <a:cs typeface="Times New Roman" panose="02020603050405020304" pitchFamily="16" charset="0"/>
                        </a:rPr>
                        <m:t>87</m:t>
                      </m:r>
                      <m:r>
                        <a:rPr lang="en-US" altLang="zh-CN" i="1">
                          <a:latin typeface="Cambria Math" panose="02040503050406030204" pitchFamily="18" charset="0"/>
                          <a:ea typeface="MS Gothic" panose="020B0609070205080204" pitchFamily="49" charset="-128"/>
                          <a:cs typeface="MS Gothic" panose="020B0609070205080204" pitchFamily="49" charset="-128"/>
                        </a:rPr>
                        <m:t>×</m:t>
                      </m:r>
                      <m:f>
                        <m:fPr>
                          <m:ctrlPr>
                            <a:rPr lang="zh-CN" altLang="zh-CN" i="1">
                              <a:latin typeface="Cambria Math" panose="02040503050406030204" pitchFamily="18" charset="0"/>
                              <a:ea typeface="Cambria Math" panose="02040503050406030204" pitchFamily="18" charset="0"/>
                              <a:cs typeface="MS Gothic" panose="020B0609070205080204" pitchFamily="49" charset="-128"/>
                            </a:rPr>
                          </m:ctrlPr>
                        </m:fPr>
                        <m:num>
                          <m:r>
                            <a:rPr lang="en-US" altLang="zh-CN" i="1">
                              <a:latin typeface="Cambria Math" panose="02040503050406030204" pitchFamily="18" charset="0"/>
                              <a:ea typeface="MS Gothic" panose="020B0609070205080204" pitchFamily="49" charset="-128"/>
                              <a:cs typeface="MS Gothic" panose="020B0609070205080204" pitchFamily="49" charset="-128"/>
                            </a:rPr>
                            <m:t>(</m:t>
                          </m:r>
                          <m:r>
                            <a:rPr lang="en-US" altLang="zh-CN" i="1">
                              <a:latin typeface="Cambria Math" panose="02040503050406030204" pitchFamily="18" charset="0"/>
                              <a:ea typeface="MS Gothic" panose="020B0609070205080204" pitchFamily="49" charset="-128"/>
                              <a:cs typeface="MS Gothic" panose="020B0609070205080204" pitchFamily="49" charset="-128"/>
                            </a:rPr>
                            <m:t>35</m:t>
                          </m:r>
                          <m:r>
                            <a:rPr lang="en-US" altLang="zh-CN" i="1">
                              <a:latin typeface="Cambria Math" panose="02040503050406030204" pitchFamily="18" charset="0"/>
                              <a:ea typeface="MS Gothic" panose="020B0609070205080204" pitchFamily="49" charset="-128"/>
                              <a:cs typeface="MS Gothic" panose="020B0609070205080204" pitchFamily="49" charset="-128"/>
                            </a:rPr>
                            <m:t>+</m:t>
                          </m:r>
                          <m:r>
                            <a:rPr lang="en-US" altLang="zh-CN" i="1">
                              <a:latin typeface="Cambria Math" panose="02040503050406030204" pitchFamily="18" charset="0"/>
                              <a:ea typeface="MS Gothic" panose="020B0609070205080204" pitchFamily="49" charset="-128"/>
                              <a:cs typeface="MS Gothic" panose="020B0609070205080204" pitchFamily="49" charset="-128"/>
                            </a:rPr>
                            <m:t>235</m:t>
                          </m:r>
                          <m:r>
                            <a:rPr lang="en-US" altLang="zh-CN" i="1">
                              <a:latin typeface="Cambria Math" panose="02040503050406030204" pitchFamily="18" charset="0"/>
                              <a:ea typeface="MS Gothic" panose="020B0609070205080204" pitchFamily="49" charset="-128"/>
                              <a:cs typeface="MS Gothic" panose="020B0609070205080204" pitchFamily="49" charset="-128"/>
                            </a:rPr>
                            <m:t>+</m:t>
                          </m:r>
                          <m:r>
                            <a:rPr lang="en-US" altLang="zh-CN" i="1">
                              <a:latin typeface="Cambria Math" panose="02040503050406030204" pitchFamily="18" charset="0"/>
                              <a:ea typeface="MS Gothic" panose="020B0609070205080204" pitchFamily="49" charset="-128"/>
                              <a:cs typeface="MS Gothic" panose="020B0609070205080204" pitchFamily="49" charset="-128"/>
                            </a:rPr>
                            <m:t>10</m:t>
                          </m:r>
                          <m:r>
                            <a:rPr lang="en-US" altLang="zh-CN" i="1">
                              <a:latin typeface="Cambria Math" panose="02040503050406030204" pitchFamily="18" charset="0"/>
                              <a:ea typeface="MS Gothic" panose="020B0609070205080204" pitchFamily="49" charset="-128"/>
                              <a:cs typeface="MS Gothic" panose="020B0609070205080204" pitchFamily="49" charset="-128"/>
                            </a:rPr>
                            <m:t>+</m:t>
                          </m:r>
                          <m:r>
                            <a:rPr lang="en-US" altLang="zh-CN" i="1">
                              <a:latin typeface="Cambria Math" panose="02040503050406030204" pitchFamily="18" charset="0"/>
                              <a:ea typeface="MS Gothic" panose="020B0609070205080204" pitchFamily="49" charset="-128"/>
                              <a:cs typeface="MS Gothic" panose="020B0609070205080204" pitchFamily="49" charset="-128"/>
                            </a:rPr>
                            <m:t>80</m:t>
                          </m:r>
                          <m:r>
                            <a:rPr lang="en-US" altLang="zh-CN" i="1">
                              <a:latin typeface="Cambria Math" panose="02040503050406030204" pitchFamily="18" charset="0"/>
                              <a:ea typeface="MS Gothic" panose="020B0609070205080204" pitchFamily="49" charset="-128"/>
                              <a:cs typeface="MS Gothic" panose="020B0609070205080204" pitchFamily="49" charset="-128"/>
                            </a:rPr>
                            <m:t>)</m:t>
                          </m:r>
                        </m:num>
                        <m:den>
                          <m:r>
                            <a:rPr lang="en-US" altLang="zh-CN" i="1">
                              <a:latin typeface="Cambria Math" panose="02040503050406030204" pitchFamily="18" charset="0"/>
                              <a:cs typeface="MS Gothic" panose="020B0609070205080204" pitchFamily="49" charset="-128"/>
                            </a:rPr>
                            <m:t>(</m:t>
                          </m:r>
                          <m:r>
                            <a:rPr lang="en-US" altLang="zh-CN" i="1">
                              <a:latin typeface="Cambria Math" panose="02040503050406030204" pitchFamily="18" charset="0"/>
                              <a:cs typeface="MS Gothic" panose="020B0609070205080204" pitchFamily="49" charset="-128"/>
                            </a:rPr>
                            <m:t>350</m:t>
                          </m:r>
                          <m:r>
                            <a:rPr lang="en-US" altLang="zh-CN" i="1">
                              <a:latin typeface="Cambria Math" panose="02040503050406030204" pitchFamily="18" charset="0"/>
                              <a:cs typeface="MS Gothic" panose="020B0609070205080204" pitchFamily="49" charset="-128"/>
                            </a:rPr>
                            <m:t>+</m:t>
                          </m:r>
                          <m:r>
                            <a:rPr lang="en-US" altLang="zh-CN" i="1">
                              <a:latin typeface="Cambria Math" panose="02040503050406030204" pitchFamily="18" charset="0"/>
                              <a:cs typeface="MS Gothic" panose="020B0609070205080204" pitchFamily="49" charset="-128"/>
                            </a:rPr>
                            <m:t>350</m:t>
                          </m:r>
                          <m:r>
                            <a:rPr lang="en-US" altLang="zh-CN" i="1">
                              <a:latin typeface="Cambria Math" panose="02040503050406030204" pitchFamily="18" charset="0"/>
                              <a:cs typeface="MS Gothic" panose="020B0609070205080204" pitchFamily="49" charset="-128"/>
                            </a:rPr>
                            <m:t>)</m:t>
                          </m:r>
                        </m:den>
                      </m:f>
                      <m:r>
                        <a:rPr lang="en-US" altLang="zh-CN" i="1">
                          <a:latin typeface="Cambria Math" panose="02040503050406030204" pitchFamily="18" charset="0"/>
                          <a:ea typeface="MS Gothic" panose="020B0609070205080204" pitchFamily="49" charset="-128"/>
                          <a:cs typeface="MS Gothic" panose="020B0609070205080204" pitchFamily="49" charset="-128"/>
                        </a:rPr>
                        <m:t>+</m:t>
                      </m:r>
                      <m:r>
                        <a:rPr lang="en-US" altLang="zh-CN" i="1">
                          <a:latin typeface="Cambria Math" panose="02040503050406030204" pitchFamily="18" charset="0"/>
                          <a:ea typeface="华文楷体" panose="02010600040101010101" pitchFamily="2" charset="-122"/>
                          <a:cs typeface="Times New Roman" panose="02020603050405020304" pitchFamily="16" charset="0"/>
                        </a:rPr>
                        <m:t>0</m:t>
                      </m:r>
                      <m:r>
                        <a:rPr lang="en-US" altLang="zh-CN" i="1">
                          <a:latin typeface="Cambria Math" panose="02040503050406030204" pitchFamily="18" charset="0"/>
                          <a:ea typeface="华文楷体" panose="02010600040101010101" pitchFamily="2" charset="-122"/>
                          <a:cs typeface="Times New Roman" panose="02020603050405020304" pitchFamily="16" charset="0"/>
                        </a:rPr>
                        <m:t>.</m:t>
                      </m:r>
                      <m:r>
                        <a:rPr lang="en-US" altLang="zh-CN" i="1">
                          <a:latin typeface="Cambria Math" panose="02040503050406030204" pitchFamily="18" charset="0"/>
                          <a:ea typeface="华文楷体" panose="02010600040101010101" pitchFamily="2" charset="-122"/>
                          <a:cs typeface="Times New Roman" panose="02020603050405020304" pitchFamily="16" charset="0"/>
                        </a:rPr>
                        <m:t>689</m:t>
                      </m:r>
                      <m:r>
                        <a:rPr lang="en-US" altLang="zh-CN" i="1">
                          <a:latin typeface="Cambria Math" panose="02040503050406030204" pitchFamily="18" charset="0"/>
                          <a:ea typeface="MS Gothic" panose="020B0609070205080204" pitchFamily="49" charset="-128"/>
                          <a:cs typeface="MS Gothic" panose="020B0609070205080204" pitchFamily="49" charset="-128"/>
                        </a:rPr>
                        <m:t>×</m:t>
                      </m:r>
                      <m:f>
                        <m:fPr>
                          <m:ctrlPr>
                            <a:rPr lang="zh-CN" altLang="zh-CN" i="1">
                              <a:latin typeface="Cambria Math" panose="02040503050406030204" pitchFamily="18" charset="0"/>
                              <a:ea typeface="Cambria Math" panose="02040503050406030204" pitchFamily="18" charset="0"/>
                              <a:cs typeface="MS Gothic" panose="020B0609070205080204" pitchFamily="49" charset="-128"/>
                            </a:rPr>
                          </m:ctrlPr>
                        </m:fPr>
                        <m:num>
                          <m:r>
                            <a:rPr lang="en-US" altLang="zh-CN" i="1">
                              <a:latin typeface="Cambria Math" panose="02040503050406030204" pitchFamily="18" charset="0"/>
                              <a:ea typeface="MS Gothic" panose="020B0609070205080204" pitchFamily="49" charset="-128"/>
                              <a:cs typeface="MS Gothic" panose="020B0609070205080204" pitchFamily="49" charset="-128"/>
                            </a:rPr>
                            <m:t>(</m:t>
                          </m:r>
                          <m:r>
                            <a:rPr lang="en-US" altLang="zh-CN" i="1">
                              <a:latin typeface="Cambria Math" panose="02040503050406030204" pitchFamily="18" charset="0"/>
                              <a:ea typeface="MS Gothic" panose="020B0609070205080204" pitchFamily="49" charset="-128"/>
                              <a:cs typeface="MS Gothic" panose="020B0609070205080204" pitchFamily="49" charset="-128"/>
                            </a:rPr>
                            <m:t>25</m:t>
                          </m:r>
                          <m:r>
                            <a:rPr lang="en-US" altLang="zh-CN" i="1">
                              <a:latin typeface="Cambria Math" panose="02040503050406030204" pitchFamily="18" charset="0"/>
                              <a:ea typeface="MS Gothic" panose="020B0609070205080204" pitchFamily="49" charset="-128"/>
                              <a:cs typeface="MS Gothic" panose="020B0609070205080204" pitchFamily="49" charset="-128"/>
                            </a:rPr>
                            <m:t>+</m:t>
                          </m:r>
                          <m:r>
                            <a:rPr lang="en-US" altLang="zh-CN" i="1">
                              <a:latin typeface="Cambria Math" panose="02040503050406030204" pitchFamily="18" charset="0"/>
                              <a:ea typeface="MS Gothic" panose="020B0609070205080204" pitchFamily="49" charset="-128"/>
                              <a:cs typeface="MS Gothic" panose="020B0609070205080204" pitchFamily="49" charset="-128"/>
                            </a:rPr>
                            <m:t>55</m:t>
                          </m:r>
                          <m:r>
                            <a:rPr lang="en-US" altLang="zh-CN" i="1">
                              <a:latin typeface="Cambria Math" panose="02040503050406030204" pitchFamily="18" charset="0"/>
                              <a:ea typeface="MS Gothic" panose="020B0609070205080204" pitchFamily="49" charset="-128"/>
                              <a:cs typeface="MS Gothic" panose="020B0609070205080204" pitchFamily="49" charset="-128"/>
                            </a:rPr>
                            <m:t>+</m:t>
                          </m:r>
                          <m:r>
                            <a:rPr lang="en-US" altLang="zh-CN" i="1">
                              <a:latin typeface="Cambria Math" panose="02040503050406030204" pitchFamily="18" charset="0"/>
                              <a:ea typeface="MS Gothic" panose="020B0609070205080204" pitchFamily="49" charset="-128"/>
                              <a:cs typeface="MS Gothic" panose="020B0609070205080204" pitchFamily="49" charset="-128"/>
                            </a:rPr>
                            <m:t>70</m:t>
                          </m:r>
                          <m:r>
                            <a:rPr lang="en-US" altLang="zh-CN" i="1">
                              <a:latin typeface="Cambria Math" panose="02040503050406030204" pitchFamily="18" charset="0"/>
                              <a:ea typeface="MS Gothic" panose="020B0609070205080204" pitchFamily="49" charset="-128"/>
                              <a:cs typeface="MS Gothic" panose="020B0609070205080204" pitchFamily="49" charset="-128"/>
                            </a:rPr>
                            <m:t>+</m:t>
                          </m:r>
                          <m:r>
                            <a:rPr lang="en-US" altLang="zh-CN" i="1">
                              <a:latin typeface="Cambria Math" panose="02040503050406030204" pitchFamily="18" charset="0"/>
                              <a:ea typeface="MS Gothic" panose="020B0609070205080204" pitchFamily="49" charset="-128"/>
                              <a:cs typeface="MS Gothic" panose="020B0609070205080204" pitchFamily="49" charset="-128"/>
                            </a:rPr>
                            <m:t>190</m:t>
                          </m:r>
                          <m:r>
                            <a:rPr lang="en-US" altLang="zh-CN" i="1">
                              <a:latin typeface="Cambria Math" panose="02040503050406030204" pitchFamily="18" charset="0"/>
                              <a:ea typeface="MS Gothic" panose="020B0609070205080204" pitchFamily="49" charset="-128"/>
                              <a:cs typeface="MS Gothic" panose="020B0609070205080204" pitchFamily="49" charset="-128"/>
                            </a:rPr>
                            <m:t>)</m:t>
                          </m:r>
                        </m:num>
                        <m:den>
                          <m:r>
                            <a:rPr lang="en-US" altLang="zh-CN" i="1">
                              <a:latin typeface="Cambria Math" panose="02040503050406030204" pitchFamily="18" charset="0"/>
                              <a:cs typeface="MS Gothic" panose="020B0609070205080204" pitchFamily="49" charset="-128"/>
                            </a:rPr>
                            <m:t>(</m:t>
                          </m:r>
                          <m:r>
                            <a:rPr lang="en-US" altLang="zh-CN" i="1">
                              <a:latin typeface="Cambria Math" panose="02040503050406030204" pitchFamily="18" charset="0"/>
                              <a:cs typeface="MS Gothic" panose="020B0609070205080204" pitchFamily="49" charset="-128"/>
                            </a:rPr>
                            <m:t>350</m:t>
                          </m:r>
                          <m:r>
                            <a:rPr lang="en-US" altLang="zh-CN" i="1">
                              <a:latin typeface="Cambria Math" panose="02040503050406030204" pitchFamily="18" charset="0"/>
                              <a:cs typeface="MS Gothic" panose="020B0609070205080204" pitchFamily="49" charset="-128"/>
                            </a:rPr>
                            <m:t>+</m:t>
                          </m:r>
                          <m:r>
                            <a:rPr lang="en-US" altLang="zh-CN" i="1">
                              <a:latin typeface="Cambria Math" panose="02040503050406030204" pitchFamily="18" charset="0"/>
                              <a:cs typeface="MS Gothic" panose="020B0609070205080204" pitchFamily="49" charset="-128"/>
                            </a:rPr>
                            <m:t>350</m:t>
                          </m:r>
                          <m:r>
                            <a:rPr lang="en-US" altLang="zh-CN" i="1">
                              <a:latin typeface="Cambria Math" panose="02040503050406030204" pitchFamily="18" charset="0"/>
                              <a:cs typeface="MS Gothic" panose="020B0609070205080204" pitchFamily="49" charset="-128"/>
                            </a:rPr>
                            <m:t>)</m:t>
                          </m:r>
                        </m:den>
                      </m:f>
                      <m:r>
                        <a:rPr lang="en-US" altLang="zh-CN" i="1">
                          <a:latin typeface="Cambria Math" panose="02040503050406030204" pitchFamily="18" charset="0"/>
                          <a:ea typeface="MS Gothic" panose="020B0609070205080204" pitchFamily="49" charset="-128"/>
                          <a:cs typeface="MS Gothic" panose="020B0609070205080204" pitchFamily="49" charset="-128"/>
                        </a:rPr>
                        <m:t>=</m:t>
                      </m:r>
                      <m:r>
                        <a:rPr lang="en-US" altLang="zh-CN" i="1">
                          <a:latin typeface="Cambria Math" panose="02040503050406030204" pitchFamily="18" charset="0"/>
                          <a:ea typeface="MS Gothic" panose="020B0609070205080204" pitchFamily="49" charset="-128"/>
                          <a:cs typeface="MS Gothic" panose="020B0609070205080204" pitchFamily="49" charset="-128"/>
                        </a:rPr>
                        <m:t>0</m:t>
                      </m:r>
                      <m:r>
                        <a:rPr lang="en-US" altLang="zh-CN" i="1">
                          <a:latin typeface="Cambria Math" panose="02040503050406030204" pitchFamily="18" charset="0"/>
                          <a:ea typeface="MS Gothic" panose="020B0609070205080204" pitchFamily="49" charset="-128"/>
                          <a:cs typeface="MS Gothic" panose="020B0609070205080204" pitchFamily="49" charset="-128"/>
                        </a:rPr>
                        <m:t>.</m:t>
                      </m:r>
                      <m:r>
                        <a:rPr lang="en-US" altLang="zh-CN" i="1">
                          <a:latin typeface="Cambria Math" panose="02040503050406030204" pitchFamily="18" charset="0"/>
                          <a:ea typeface="MS Gothic" panose="020B0609070205080204" pitchFamily="49" charset="-128"/>
                          <a:cs typeface="MS Gothic" panose="020B0609070205080204" pitchFamily="49" charset="-128"/>
                        </a:rPr>
                        <m:t>782</m:t>
                      </m:r>
                    </m:oMath>
                  </m:oMathPara>
                </a14:m>
                <a:br>
                  <a:rPr lang="en-US" altLang="zh-CN" sz="2400" dirty="0">
                    <a:latin typeface="黑体" panose="02010609060101010101" pitchFamily="49" charset="-122"/>
                    <a:ea typeface="黑体" panose="02010609060101010101" pitchFamily="49" charset="-122"/>
                    <a:cs typeface="Times New Roman" panose="02020603050405020304" pitchFamily="16" charset="0"/>
                  </a:rPr>
                </a:br>
                <a14:m>
                  <m:oMath xmlns:m="http://schemas.openxmlformats.org/officeDocument/2006/math">
                    <m:r>
                      <a:rPr lang="en-US" altLang="zh-CN" sz="2400" i="1">
                        <a:latin typeface="Cambria Math" panose="02040503050406030204" pitchFamily="18" charset="0"/>
                        <a:ea typeface="华文楷体" panose="02010600040101010101" pitchFamily="2" charset="-122"/>
                        <a:cs typeface="Times New Roman" panose="02020603050405020304" pitchFamily="16" charset="0"/>
                      </a:rPr>
                      <m:t>𝑋</m:t>
                    </m:r>
                  </m:oMath>
                </a14:m>
                <a:r>
                  <a:rPr lang="zh-CN" altLang="en-US" sz="2400" dirty="0">
                    <a:latin typeface="黑体" panose="02010609060101010101" pitchFamily="49" charset="-122"/>
                    <a:ea typeface="黑体" panose="02010609060101010101" pitchFamily="49" charset="-122"/>
                    <a:cs typeface="Times New Roman" panose="02020603050405020304" pitchFamily="16" charset="0"/>
                  </a:rPr>
                  <a:t>干预取值为文学</a:t>
                </a:r>
                <a:r>
                  <a:rPr lang="zh-CN" altLang="zh-CN" sz="2400" dirty="0">
                    <a:latin typeface="黑体" panose="02010609060101010101" pitchFamily="49" charset="-122"/>
                    <a:ea typeface="黑体" panose="02010609060101010101" pitchFamily="49" charset="-122"/>
                    <a:cs typeface="Times New Roman" panose="02020603050405020304" pitchFamily="16" charset="0"/>
                  </a:rPr>
                  <a:t>院的因果效应为：</a:t>
                </a:r>
                <a:endParaRPr lang="en-US" altLang="zh-CN" sz="2400" dirty="0">
                  <a:latin typeface="黑体" panose="02010609060101010101" pitchFamily="49" charset="-122"/>
                  <a:ea typeface="黑体" panose="02010609060101010101" pitchFamily="49" charset="-122"/>
                  <a:cs typeface="Times New Roman" panose="02020603050405020304" pitchFamily="16" charset="0"/>
                </a:endParaRPr>
              </a:p>
              <a:p>
                <a:pPr algn="just">
                  <a:spcBef>
                    <a:spcPts val="1000"/>
                  </a:spcBef>
                  <a:spcAft>
                    <a:spcPts val="1200"/>
                  </a:spcAft>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华文楷体" panose="02010600040101010101" pitchFamily="2" charset="-122"/>
                          <a:cs typeface="Times New Roman" panose="02020603050405020304" pitchFamily="16" charset="0"/>
                        </a:rPr>
                        <m:t>𝑃</m:t>
                      </m:r>
                      <m:d>
                        <m:d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i="1">
                              <a:latin typeface="Cambria Math" panose="02040503050406030204" pitchFamily="18" charset="0"/>
                              <a:ea typeface="华文楷体" panose="02010600040101010101" pitchFamily="2" charset="-122"/>
                              <a:cs typeface="Times New Roman" panose="02020603050405020304" pitchFamily="16" charset="0"/>
                            </a:rPr>
                            <m:t>𝑌</m:t>
                          </m:r>
                          <m:r>
                            <a:rPr lang="en-US" altLang="zh-CN" i="1">
                              <a:latin typeface="Cambria Math" panose="02040503050406030204" pitchFamily="18" charset="0"/>
                              <a:ea typeface="华文楷体" panose="02010600040101010101" pitchFamily="2" charset="-122"/>
                              <a:cs typeface="Times New Roman" panose="02020603050405020304" pitchFamily="16" charset="0"/>
                            </a:rPr>
                            <m:t>=</m:t>
                          </m:r>
                          <m:r>
                            <a:rPr lang="en-US" altLang="zh-CN" i="1">
                              <a:latin typeface="Cambria Math" panose="02040503050406030204" pitchFamily="18" charset="0"/>
                              <a:ea typeface="华文楷体" panose="02010600040101010101" pitchFamily="2" charset="-122"/>
                              <a:cs typeface="Times New Roman" panose="02020603050405020304" pitchFamily="16" charset="0"/>
                            </a:rPr>
                            <m:t>1</m:t>
                          </m:r>
                        </m:e>
                        <m:e>
                          <m:r>
                            <a:rPr lang="en-US" altLang="zh-CN" i="1">
                              <a:latin typeface="Cambria Math" panose="02040503050406030204" pitchFamily="18" charset="0"/>
                              <a:ea typeface="华文楷体" panose="02010600040101010101" pitchFamily="2" charset="-122"/>
                              <a:cs typeface="Times New Roman" panose="02020603050405020304" pitchFamily="16" charset="0"/>
                            </a:rPr>
                            <m:t>𝑑𝑜</m:t>
                          </m:r>
                          <m:d>
                            <m:dPr>
                              <m:ctrlPr>
                                <a:rPr lang="zh-CN" altLang="zh-CN" i="1">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i="1">
                                  <a:latin typeface="Cambria Math" panose="02040503050406030204" pitchFamily="18" charset="0"/>
                                  <a:ea typeface="华文楷体" panose="02010600040101010101" pitchFamily="2" charset="-122"/>
                                  <a:cs typeface="Times New Roman" panose="02020603050405020304" pitchFamily="16" charset="0"/>
                                </a:rPr>
                                <m:t>𝑋</m:t>
                              </m:r>
                              <m:r>
                                <a:rPr lang="en-US" altLang="zh-CN" i="1">
                                  <a:latin typeface="Cambria Math" panose="02040503050406030204" pitchFamily="18" charset="0"/>
                                  <a:ea typeface="华文楷体" panose="02010600040101010101" pitchFamily="2" charset="-122"/>
                                  <a:cs typeface="Times New Roman" panose="02020603050405020304" pitchFamily="16" charset="0"/>
                                </a:rPr>
                                <m:t>=</m:t>
                              </m:r>
                              <m:r>
                                <a:rPr lang="en-US" altLang="zh-CN" i="1">
                                  <a:latin typeface="Cambria Math" panose="02040503050406030204" pitchFamily="18" charset="0"/>
                                  <a:ea typeface="华文楷体" panose="02010600040101010101" pitchFamily="2" charset="-122"/>
                                  <a:cs typeface="Times New Roman" panose="02020603050405020304" pitchFamily="16" charset="0"/>
                                </a:rPr>
                                <m:t>0</m:t>
                              </m:r>
                            </m:e>
                          </m:d>
                        </m:e>
                      </m:d>
                    </m:oMath>
                    <m:oMath xmlns:m="http://schemas.openxmlformats.org/officeDocument/2006/math">
                      <m:r>
                        <a:rPr lang="en-US" altLang="zh-CN" i="1">
                          <a:latin typeface="Cambria Math" panose="02040503050406030204" pitchFamily="18" charset="0"/>
                          <a:ea typeface="华文楷体" panose="02010600040101010101" pitchFamily="2" charset="-122"/>
                          <a:cs typeface="Times New Roman" panose="02020603050405020304" pitchFamily="16" charset="0"/>
                        </a:rPr>
                        <m:t>=</m:t>
                      </m:r>
                      <m:r>
                        <a:rPr lang="en-US" altLang="zh-CN" i="1">
                          <a:latin typeface="Cambria Math" panose="02040503050406030204" pitchFamily="18" charset="0"/>
                          <a:ea typeface="华文楷体" panose="02010600040101010101" pitchFamily="2" charset="-122"/>
                          <a:cs typeface="Times New Roman" panose="02020603050405020304" pitchFamily="16" charset="0"/>
                        </a:rPr>
                        <m:t>0</m:t>
                      </m:r>
                      <m:r>
                        <a:rPr lang="en-US" altLang="zh-CN" i="1">
                          <a:latin typeface="Cambria Math" panose="02040503050406030204" pitchFamily="18" charset="0"/>
                          <a:ea typeface="华文楷体" panose="02010600040101010101" pitchFamily="2" charset="-122"/>
                          <a:cs typeface="Times New Roman" panose="02020603050405020304" pitchFamily="16" charset="0"/>
                        </a:rPr>
                        <m:t>.</m:t>
                      </m:r>
                      <m:r>
                        <a:rPr lang="en-US" altLang="zh-CN" i="1">
                          <a:latin typeface="Cambria Math" panose="02040503050406030204" pitchFamily="18" charset="0"/>
                          <a:ea typeface="华文楷体" panose="02010600040101010101" pitchFamily="2" charset="-122"/>
                          <a:cs typeface="Times New Roman" panose="02020603050405020304" pitchFamily="16" charset="0"/>
                        </a:rPr>
                        <m:t>889</m:t>
                      </m:r>
                      <m:r>
                        <a:rPr lang="en-US" altLang="zh-CN" i="1">
                          <a:latin typeface="Cambria Math" panose="02040503050406030204" pitchFamily="18" charset="0"/>
                          <a:ea typeface="MS Gothic" panose="020B0609070205080204" pitchFamily="49" charset="-128"/>
                          <a:cs typeface="MS Gothic" panose="020B0609070205080204" pitchFamily="49" charset="-128"/>
                        </a:rPr>
                        <m:t>×</m:t>
                      </m:r>
                      <m:f>
                        <m:fPr>
                          <m:ctrlPr>
                            <a:rPr lang="zh-CN" altLang="zh-CN" i="1">
                              <a:latin typeface="Cambria Math" panose="02040503050406030204" pitchFamily="18" charset="0"/>
                              <a:ea typeface="Cambria Math" panose="02040503050406030204" pitchFamily="18" charset="0"/>
                              <a:cs typeface="MS Gothic" panose="020B0609070205080204" pitchFamily="49" charset="-128"/>
                            </a:rPr>
                          </m:ctrlPr>
                        </m:fPr>
                        <m:num>
                          <m:d>
                            <m:dPr>
                              <m:ctrlPr>
                                <a:rPr lang="zh-CN" altLang="zh-CN" i="1">
                                  <a:latin typeface="Cambria Math" panose="02040503050406030204" pitchFamily="18" charset="0"/>
                                  <a:ea typeface="Cambria Math" panose="02040503050406030204" pitchFamily="18" charset="0"/>
                                  <a:cs typeface="MS Gothic" panose="020B0609070205080204" pitchFamily="49" charset="-128"/>
                                </a:rPr>
                              </m:ctrlPr>
                            </m:dPr>
                            <m:e>
                              <m:r>
                                <a:rPr lang="en-US" altLang="zh-CN" i="1">
                                  <a:latin typeface="Cambria Math" panose="02040503050406030204" pitchFamily="18" charset="0"/>
                                  <a:ea typeface="MS Gothic" panose="020B0609070205080204" pitchFamily="49" charset="-128"/>
                                  <a:cs typeface="MS Gothic" panose="020B0609070205080204" pitchFamily="49" charset="-128"/>
                                </a:rPr>
                                <m:t>35</m:t>
                              </m:r>
                              <m:r>
                                <a:rPr lang="en-US" altLang="zh-CN" i="1">
                                  <a:latin typeface="Cambria Math" panose="02040503050406030204" pitchFamily="18" charset="0"/>
                                  <a:ea typeface="MS Gothic" panose="020B0609070205080204" pitchFamily="49" charset="-128"/>
                                  <a:cs typeface="MS Gothic" panose="020B0609070205080204" pitchFamily="49" charset="-128"/>
                                </a:rPr>
                                <m:t>+</m:t>
                              </m:r>
                              <m:r>
                                <a:rPr lang="en-US" altLang="zh-CN" i="1">
                                  <a:latin typeface="Cambria Math" panose="02040503050406030204" pitchFamily="18" charset="0"/>
                                  <a:ea typeface="MS Gothic" panose="020B0609070205080204" pitchFamily="49" charset="-128"/>
                                  <a:cs typeface="MS Gothic" panose="020B0609070205080204" pitchFamily="49" charset="-128"/>
                                </a:rPr>
                                <m:t>235</m:t>
                              </m:r>
                              <m:r>
                                <a:rPr lang="en-US" altLang="zh-CN" i="1">
                                  <a:latin typeface="Cambria Math" panose="02040503050406030204" pitchFamily="18" charset="0"/>
                                  <a:ea typeface="MS Gothic" panose="020B0609070205080204" pitchFamily="49" charset="-128"/>
                                  <a:cs typeface="MS Gothic" panose="020B0609070205080204" pitchFamily="49" charset="-128"/>
                                </a:rPr>
                                <m:t>+</m:t>
                              </m:r>
                              <m:r>
                                <a:rPr lang="en-US" altLang="zh-CN" i="1">
                                  <a:latin typeface="Cambria Math" panose="02040503050406030204" pitchFamily="18" charset="0"/>
                                  <a:ea typeface="MS Gothic" panose="020B0609070205080204" pitchFamily="49" charset="-128"/>
                                  <a:cs typeface="MS Gothic" panose="020B0609070205080204" pitchFamily="49" charset="-128"/>
                                </a:rPr>
                                <m:t>10</m:t>
                              </m:r>
                              <m:r>
                                <a:rPr lang="en-US" altLang="zh-CN" i="1">
                                  <a:latin typeface="Cambria Math" panose="02040503050406030204" pitchFamily="18" charset="0"/>
                                  <a:ea typeface="MS Gothic" panose="020B0609070205080204" pitchFamily="49" charset="-128"/>
                                  <a:cs typeface="MS Gothic" panose="020B0609070205080204" pitchFamily="49" charset="-128"/>
                                </a:rPr>
                                <m:t>+</m:t>
                              </m:r>
                              <m:r>
                                <a:rPr lang="en-US" altLang="zh-CN" i="1">
                                  <a:latin typeface="Cambria Math" panose="02040503050406030204" pitchFamily="18" charset="0"/>
                                  <a:ea typeface="MS Gothic" panose="020B0609070205080204" pitchFamily="49" charset="-128"/>
                                  <a:cs typeface="MS Gothic" panose="020B0609070205080204" pitchFamily="49" charset="-128"/>
                                </a:rPr>
                                <m:t>80</m:t>
                              </m:r>
                            </m:e>
                          </m:d>
                        </m:num>
                        <m:den>
                          <m:d>
                            <m:dPr>
                              <m:ctrlPr>
                                <a:rPr lang="zh-CN" altLang="zh-CN" i="1">
                                  <a:latin typeface="Cambria Math" panose="02040503050406030204" pitchFamily="18" charset="0"/>
                                  <a:ea typeface="Cambria Math" panose="02040503050406030204" pitchFamily="18" charset="0"/>
                                  <a:cs typeface="MS Gothic" panose="020B0609070205080204" pitchFamily="49" charset="-128"/>
                                </a:rPr>
                              </m:ctrlPr>
                            </m:dPr>
                            <m:e>
                              <m:r>
                                <a:rPr lang="en-US" altLang="zh-CN" i="1">
                                  <a:latin typeface="Cambria Math" panose="02040503050406030204" pitchFamily="18" charset="0"/>
                                  <a:cs typeface="MS Gothic" panose="020B0609070205080204" pitchFamily="49" charset="-128"/>
                                </a:rPr>
                                <m:t>350</m:t>
                              </m:r>
                              <m:r>
                                <a:rPr lang="en-US" altLang="zh-CN" i="1">
                                  <a:latin typeface="Cambria Math" panose="02040503050406030204" pitchFamily="18" charset="0"/>
                                  <a:cs typeface="MS Gothic" panose="020B0609070205080204" pitchFamily="49" charset="-128"/>
                                </a:rPr>
                                <m:t>+</m:t>
                              </m:r>
                              <m:r>
                                <a:rPr lang="en-US" altLang="zh-CN" i="1">
                                  <a:latin typeface="Cambria Math" panose="02040503050406030204" pitchFamily="18" charset="0"/>
                                  <a:cs typeface="MS Gothic" panose="020B0609070205080204" pitchFamily="49" charset="-128"/>
                                </a:rPr>
                                <m:t>350</m:t>
                              </m:r>
                            </m:e>
                          </m:d>
                        </m:den>
                      </m:f>
                      <m:r>
                        <a:rPr lang="en-US" altLang="zh-CN" i="1">
                          <a:latin typeface="Cambria Math" panose="02040503050406030204" pitchFamily="18" charset="0"/>
                          <a:ea typeface="MS Gothic" panose="020B0609070205080204" pitchFamily="49" charset="-128"/>
                          <a:cs typeface="MS Gothic" panose="020B0609070205080204" pitchFamily="49" charset="-128"/>
                        </a:rPr>
                        <m:t>+</m:t>
                      </m:r>
                      <m:r>
                        <a:rPr lang="en-US" altLang="zh-CN" i="1">
                          <a:latin typeface="Cambria Math" panose="02040503050406030204" pitchFamily="18" charset="0"/>
                          <a:ea typeface="华文楷体" panose="02010600040101010101" pitchFamily="2" charset="-122"/>
                          <a:cs typeface="Times New Roman" panose="02020603050405020304" pitchFamily="16" charset="0"/>
                        </a:rPr>
                        <m:t>0</m:t>
                      </m:r>
                      <m:r>
                        <a:rPr lang="en-US" altLang="zh-CN" i="1">
                          <a:latin typeface="Cambria Math" panose="02040503050406030204" pitchFamily="18" charset="0"/>
                          <a:ea typeface="华文楷体" panose="02010600040101010101" pitchFamily="2" charset="-122"/>
                          <a:cs typeface="Times New Roman" panose="02020603050405020304" pitchFamily="16" charset="0"/>
                        </a:rPr>
                        <m:t>.</m:t>
                      </m:r>
                      <m:r>
                        <a:rPr lang="en-US" altLang="zh-CN" i="1">
                          <a:latin typeface="Cambria Math" panose="02040503050406030204" pitchFamily="18" charset="0"/>
                          <a:ea typeface="华文楷体" panose="02010600040101010101" pitchFamily="2" charset="-122"/>
                          <a:cs typeface="Times New Roman" panose="02020603050405020304" pitchFamily="16" charset="0"/>
                        </a:rPr>
                        <m:t>731</m:t>
                      </m:r>
                      <m:r>
                        <a:rPr lang="en-US" altLang="zh-CN" i="1">
                          <a:latin typeface="Cambria Math" panose="02040503050406030204" pitchFamily="18" charset="0"/>
                          <a:ea typeface="MS Gothic" panose="020B0609070205080204" pitchFamily="49" charset="-128"/>
                          <a:cs typeface="MS Gothic" panose="020B0609070205080204" pitchFamily="49" charset="-128"/>
                        </a:rPr>
                        <m:t>×</m:t>
                      </m:r>
                      <m:f>
                        <m:fPr>
                          <m:ctrlPr>
                            <a:rPr lang="zh-CN" altLang="zh-CN" i="1">
                              <a:latin typeface="Cambria Math" panose="02040503050406030204" pitchFamily="18" charset="0"/>
                              <a:ea typeface="Cambria Math" panose="02040503050406030204" pitchFamily="18" charset="0"/>
                              <a:cs typeface="MS Gothic" panose="020B0609070205080204" pitchFamily="49" charset="-128"/>
                            </a:rPr>
                          </m:ctrlPr>
                        </m:fPr>
                        <m:num>
                          <m:r>
                            <a:rPr lang="en-US" altLang="zh-CN" i="1">
                              <a:latin typeface="Cambria Math" panose="02040503050406030204" pitchFamily="18" charset="0"/>
                              <a:ea typeface="MS Gothic" panose="020B0609070205080204" pitchFamily="49" charset="-128"/>
                              <a:cs typeface="MS Gothic" panose="020B0609070205080204" pitchFamily="49" charset="-128"/>
                            </a:rPr>
                            <m:t>(</m:t>
                          </m:r>
                          <m:r>
                            <a:rPr lang="en-US" altLang="zh-CN" i="1">
                              <a:latin typeface="Cambria Math" panose="02040503050406030204" pitchFamily="18" charset="0"/>
                              <a:ea typeface="MS Gothic" panose="020B0609070205080204" pitchFamily="49" charset="-128"/>
                              <a:cs typeface="MS Gothic" panose="020B0609070205080204" pitchFamily="49" charset="-128"/>
                            </a:rPr>
                            <m:t>25</m:t>
                          </m:r>
                          <m:r>
                            <a:rPr lang="en-US" altLang="zh-CN" i="1">
                              <a:latin typeface="Cambria Math" panose="02040503050406030204" pitchFamily="18" charset="0"/>
                              <a:ea typeface="MS Gothic" panose="020B0609070205080204" pitchFamily="49" charset="-128"/>
                              <a:cs typeface="MS Gothic" panose="020B0609070205080204" pitchFamily="49" charset="-128"/>
                            </a:rPr>
                            <m:t>+</m:t>
                          </m:r>
                          <m:r>
                            <a:rPr lang="en-US" altLang="zh-CN" i="1">
                              <a:latin typeface="Cambria Math" panose="02040503050406030204" pitchFamily="18" charset="0"/>
                              <a:ea typeface="MS Gothic" panose="020B0609070205080204" pitchFamily="49" charset="-128"/>
                              <a:cs typeface="MS Gothic" panose="020B0609070205080204" pitchFamily="49" charset="-128"/>
                            </a:rPr>
                            <m:t>55</m:t>
                          </m:r>
                          <m:r>
                            <a:rPr lang="en-US" altLang="zh-CN" i="1">
                              <a:latin typeface="Cambria Math" panose="02040503050406030204" pitchFamily="18" charset="0"/>
                              <a:ea typeface="MS Gothic" panose="020B0609070205080204" pitchFamily="49" charset="-128"/>
                              <a:cs typeface="MS Gothic" panose="020B0609070205080204" pitchFamily="49" charset="-128"/>
                            </a:rPr>
                            <m:t>+</m:t>
                          </m:r>
                          <m:r>
                            <a:rPr lang="en-US" altLang="zh-CN" i="1">
                              <a:latin typeface="Cambria Math" panose="02040503050406030204" pitchFamily="18" charset="0"/>
                              <a:ea typeface="MS Gothic" panose="020B0609070205080204" pitchFamily="49" charset="-128"/>
                              <a:cs typeface="MS Gothic" panose="020B0609070205080204" pitchFamily="49" charset="-128"/>
                            </a:rPr>
                            <m:t>70</m:t>
                          </m:r>
                          <m:r>
                            <a:rPr lang="en-US" altLang="zh-CN" i="1">
                              <a:latin typeface="Cambria Math" panose="02040503050406030204" pitchFamily="18" charset="0"/>
                              <a:ea typeface="MS Gothic" panose="020B0609070205080204" pitchFamily="49" charset="-128"/>
                              <a:cs typeface="MS Gothic" panose="020B0609070205080204" pitchFamily="49" charset="-128"/>
                            </a:rPr>
                            <m:t>+</m:t>
                          </m:r>
                          <m:r>
                            <a:rPr lang="en-US" altLang="zh-CN" i="1">
                              <a:latin typeface="Cambria Math" panose="02040503050406030204" pitchFamily="18" charset="0"/>
                              <a:ea typeface="MS Gothic" panose="020B0609070205080204" pitchFamily="49" charset="-128"/>
                              <a:cs typeface="MS Gothic" panose="020B0609070205080204" pitchFamily="49" charset="-128"/>
                            </a:rPr>
                            <m:t>190</m:t>
                          </m:r>
                          <m:r>
                            <a:rPr lang="en-US" altLang="zh-CN" i="1">
                              <a:latin typeface="Cambria Math" panose="02040503050406030204" pitchFamily="18" charset="0"/>
                              <a:ea typeface="MS Gothic" panose="020B0609070205080204" pitchFamily="49" charset="-128"/>
                              <a:cs typeface="MS Gothic" panose="020B0609070205080204" pitchFamily="49" charset="-128"/>
                            </a:rPr>
                            <m:t>)</m:t>
                          </m:r>
                        </m:num>
                        <m:den>
                          <m:r>
                            <a:rPr lang="en-US" altLang="zh-CN" i="1">
                              <a:latin typeface="Cambria Math" panose="02040503050406030204" pitchFamily="18" charset="0"/>
                              <a:cs typeface="MS Gothic" panose="020B0609070205080204" pitchFamily="49" charset="-128"/>
                            </a:rPr>
                            <m:t>(</m:t>
                          </m:r>
                          <m:r>
                            <a:rPr lang="en-US" altLang="zh-CN" i="1">
                              <a:latin typeface="Cambria Math" panose="02040503050406030204" pitchFamily="18" charset="0"/>
                              <a:cs typeface="MS Gothic" panose="020B0609070205080204" pitchFamily="49" charset="-128"/>
                            </a:rPr>
                            <m:t>350</m:t>
                          </m:r>
                          <m:r>
                            <a:rPr lang="en-US" altLang="zh-CN" i="1">
                              <a:latin typeface="Cambria Math" panose="02040503050406030204" pitchFamily="18" charset="0"/>
                              <a:cs typeface="MS Gothic" panose="020B0609070205080204" pitchFamily="49" charset="-128"/>
                            </a:rPr>
                            <m:t>+</m:t>
                          </m:r>
                          <m:r>
                            <a:rPr lang="en-US" altLang="zh-CN" i="1">
                              <a:latin typeface="Cambria Math" panose="02040503050406030204" pitchFamily="18" charset="0"/>
                              <a:cs typeface="MS Gothic" panose="020B0609070205080204" pitchFamily="49" charset="-128"/>
                            </a:rPr>
                            <m:t>350</m:t>
                          </m:r>
                          <m:r>
                            <a:rPr lang="en-US" altLang="zh-CN" i="1">
                              <a:latin typeface="Cambria Math" panose="02040503050406030204" pitchFamily="18" charset="0"/>
                              <a:cs typeface="MS Gothic" panose="020B0609070205080204" pitchFamily="49" charset="-128"/>
                            </a:rPr>
                            <m:t>)</m:t>
                          </m:r>
                        </m:den>
                      </m:f>
                      <m:r>
                        <a:rPr lang="en-US" altLang="zh-CN" i="1">
                          <a:latin typeface="Cambria Math" panose="02040503050406030204" pitchFamily="18" charset="0"/>
                          <a:ea typeface="MS Gothic" panose="020B0609070205080204" pitchFamily="49" charset="-128"/>
                          <a:cs typeface="MS Gothic" panose="020B0609070205080204" pitchFamily="49" charset="-128"/>
                        </a:rPr>
                        <m:t>=</m:t>
                      </m:r>
                      <m:r>
                        <a:rPr lang="en-US" altLang="zh-CN" i="1">
                          <a:latin typeface="Cambria Math" panose="02040503050406030204" pitchFamily="18" charset="0"/>
                          <a:ea typeface="MS Gothic" panose="020B0609070205080204" pitchFamily="49" charset="-128"/>
                          <a:cs typeface="MS Gothic" panose="020B0609070205080204" pitchFamily="49" charset="-128"/>
                        </a:rPr>
                        <m:t>0</m:t>
                      </m:r>
                      <m:r>
                        <a:rPr lang="en-US" altLang="zh-CN" i="1">
                          <a:latin typeface="Cambria Math" panose="02040503050406030204" pitchFamily="18" charset="0"/>
                          <a:ea typeface="MS Gothic" panose="020B0609070205080204" pitchFamily="49" charset="-128"/>
                          <a:cs typeface="MS Gothic" panose="020B0609070205080204" pitchFamily="49" charset="-128"/>
                        </a:rPr>
                        <m:t>.</m:t>
                      </m:r>
                      <m:r>
                        <a:rPr lang="en-US" altLang="zh-CN" i="1">
                          <a:latin typeface="Cambria Math" panose="02040503050406030204" pitchFamily="18" charset="0"/>
                          <a:ea typeface="MS Gothic" panose="020B0609070205080204" pitchFamily="49" charset="-128"/>
                          <a:cs typeface="MS Gothic" panose="020B0609070205080204" pitchFamily="49" charset="-128"/>
                        </a:rPr>
                        <m:t>812</m:t>
                      </m:r>
                    </m:oMath>
                  </m:oMathPara>
                </a14:m>
                <a:endParaRPr lang="zh-CN" altLang="zh-CN" dirty="0">
                  <a:latin typeface="黑体" panose="02010609060101010101" pitchFamily="49" charset="-122"/>
                  <a:ea typeface="黑体" panose="02010609060101010101" pitchFamily="49" charset="-122"/>
                  <a:cs typeface="Times New Roman" panose="02020603050405020304" pitchFamily="16" charset="0"/>
                </a:endParaRPr>
              </a:p>
            </p:txBody>
          </p:sp>
        </mc:Choice>
        <mc:Fallback>
          <p:sp>
            <p:nvSpPr>
              <p:cNvPr id="7" name="矩形 6"/>
              <p:cNvSpPr>
                <a:spLocks noRot="1" noChangeAspect="1" noMove="1" noResize="1" noEditPoints="1" noAdjustHandles="1" noChangeArrowheads="1" noChangeShapeType="1" noTextEdit="1"/>
              </p:cNvSpPr>
              <p:nvPr/>
            </p:nvSpPr>
            <p:spPr>
              <a:xfrm>
                <a:off x="5224870" y="774434"/>
                <a:ext cx="6749415" cy="3480825"/>
              </a:xfrm>
              <a:prstGeom prst="rect">
                <a:avLst/>
              </a:prstGeom>
              <a:blipFill rotWithShape="1">
                <a:blip r:embed="rId1"/>
                <a:stretch>
                  <a:fillRect l="-1" t="-11" r="1" b="-572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5224869" y="4360563"/>
                <a:ext cx="6749415" cy="1885709"/>
              </a:xfrm>
              <a:prstGeom prst="rect">
                <a:avLst/>
              </a:prstGeom>
            </p:spPr>
            <p:txBody>
              <a:bodyPr wrap="square">
                <a:spAutoFit/>
              </a:bodyPr>
              <a:lstStyle/>
              <a:p>
                <a:pPr algn="just">
                  <a:spcBef>
                    <a:spcPts val="1000"/>
                  </a:spcBef>
                  <a:spcAft>
                    <a:spcPts val="300"/>
                  </a:spcAft>
                </a:pPr>
                <a:r>
                  <a:rPr lang="zh-CN" altLang="zh-CN" sz="2400" dirty="0">
                    <a:latin typeface="黑体" panose="02010609060101010101" pitchFamily="49" charset="-122"/>
                    <a:ea typeface="黑体" panose="02010609060101010101" pitchFamily="49" charset="-122"/>
                    <a:cs typeface="Times New Roman" panose="02020603050405020304" pitchFamily="16" charset="0"/>
                  </a:rPr>
                  <a:t>其因果效应差： </a:t>
                </a:r>
                <a:endParaRPr lang="zh-CN" altLang="zh-CN" sz="2400" dirty="0">
                  <a:latin typeface="黑体" panose="02010609060101010101" pitchFamily="49" charset="-122"/>
                  <a:ea typeface="黑体" panose="02010609060101010101" pitchFamily="49" charset="-122"/>
                  <a:cs typeface="Times New Roman" panose="02020603050405020304" pitchFamily="16"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ea typeface="华文楷体" panose="02010600040101010101" pitchFamily="2" charset="-122"/>
                          <a:cs typeface="Times New Roman" panose="02020603050405020304" pitchFamily="16" charset="0"/>
                        </a:rPr>
                        <m:t>𝐴𝐶𝐸</m:t>
                      </m:r>
                      <m:r>
                        <a:rPr lang="en-US" altLang="zh-CN" sz="2000" i="1">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latin typeface="Cambria Math" panose="02040503050406030204" pitchFamily="18" charset="0"/>
                          <a:ea typeface="华文楷体" panose="02010600040101010101" pitchFamily="2" charset="-122"/>
                          <a:cs typeface="Times New Roman" panose="02020603050405020304" pitchFamily="16" charset="0"/>
                        </a:rPr>
                        <m:t>𝑃</m:t>
                      </m:r>
                      <m:d>
                        <m:dPr>
                          <m:ctrlPr>
                            <a:rPr lang="zh-CN" altLang="zh-CN" sz="2000" i="1">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000" i="1">
                              <a:latin typeface="Cambria Math" panose="02040503050406030204" pitchFamily="18" charset="0"/>
                              <a:ea typeface="华文楷体" panose="02010600040101010101" pitchFamily="2" charset="-122"/>
                              <a:cs typeface="Times New Roman" panose="02020603050405020304" pitchFamily="16" charset="0"/>
                            </a:rPr>
                            <m:t>𝑌</m:t>
                          </m:r>
                          <m:r>
                            <a:rPr lang="en-US" altLang="zh-CN" sz="2000" i="1">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latin typeface="Cambria Math" panose="02040503050406030204" pitchFamily="18" charset="0"/>
                              <a:ea typeface="华文楷体" panose="02010600040101010101" pitchFamily="2" charset="-122"/>
                              <a:cs typeface="Times New Roman" panose="02020603050405020304" pitchFamily="16" charset="0"/>
                            </a:rPr>
                            <m:t>1</m:t>
                          </m:r>
                        </m:e>
                        <m:e>
                          <m:r>
                            <a:rPr lang="en-US" altLang="zh-CN" sz="2000" i="1">
                              <a:latin typeface="Cambria Math" panose="02040503050406030204" pitchFamily="18" charset="0"/>
                              <a:ea typeface="华文楷体" panose="02010600040101010101" pitchFamily="2" charset="-122"/>
                              <a:cs typeface="Times New Roman" panose="02020603050405020304" pitchFamily="16" charset="0"/>
                            </a:rPr>
                            <m:t>𝑑𝑜</m:t>
                          </m:r>
                          <m:d>
                            <m:dPr>
                              <m:ctrlPr>
                                <a:rPr lang="zh-CN" altLang="zh-CN" sz="2000" i="1">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000" i="1">
                                  <a:latin typeface="Cambria Math" panose="02040503050406030204" pitchFamily="18" charset="0"/>
                                  <a:ea typeface="华文楷体" panose="02010600040101010101" pitchFamily="2" charset="-122"/>
                                  <a:cs typeface="Times New Roman" panose="02020603050405020304" pitchFamily="16" charset="0"/>
                                </a:rPr>
                                <m:t>𝑋</m:t>
                              </m:r>
                              <m:r>
                                <a:rPr lang="en-US" altLang="zh-CN" sz="2000" i="1">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latin typeface="Cambria Math" panose="02040503050406030204" pitchFamily="18" charset="0"/>
                                  <a:ea typeface="华文楷体" panose="02010600040101010101" pitchFamily="2" charset="-122"/>
                                  <a:cs typeface="Times New Roman" panose="02020603050405020304" pitchFamily="16" charset="0"/>
                                </a:rPr>
                                <m:t>1</m:t>
                              </m:r>
                            </m:e>
                          </m:d>
                        </m:e>
                      </m:d>
                      <m:r>
                        <a:rPr lang="en-US" altLang="zh-CN" sz="2000" i="1">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latin typeface="Cambria Math" panose="02040503050406030204" pitchFamily="18" charset="0"/>
                          <a:ea typeface="华文楷体" panose="02010600040101010101" pitchFamily="2" charset="-122"/>
                          <a:cs typeface="Times New Roman" panose="02020603050405020304" pitchFamily="16" charset="0"/>
                        </a:rPr>
                        <m:t>𝑃</m:t>
                      </m:r>
                      <m:d>
                        <m:dPr>
                          <m:ctrlPr>
                            <a:rPr lang="zh-CN" altLang="zh-CN" sz="2000" i="1">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000" i="1">
                              <a:latin typeface="Cambria Math" panose="02040503050406030204" pitchFamily="18" charset="0"/>
                              <a:ea typeface="华文楷体" panose="02010600040101010101" pitchFamily="2" charset="-122"/>
                              <a:cs typeface="Times New Roman" panose="02020603050405020304" pitchFamily="16" charset="0"/>
                            </a:rPr>
                            <m:t>𝑌</m:t>
                          </m:r>
                          <m:r>
                            <a:rPr lang="en-US" altLang="zh-CN" sz="2000" i="1">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latin typeface="Cambria Math" panose="02040503050406030204" pitchFamily="18" charset="0"/>
                              <a:ea typeface="华文楷体" panose="02010600040101010101" pitchFamily="2" charset="-122"/>
                              <a:cs typeface="Times New Roman" panose="02020603050405020304" pitchFamily="16" charset="0"/>
                            </a:rPr>
                            <m:t>1</m:t>
                          </m:r>
                        </m:e>
                        <m:e>
                          <m:r>
                            <a:rPr lang="en-US" altLang="zh-CN" sz="2000" i="1">
                              <a:latin typeface="Cambria Math" panose="02040503050406030204" pitchFamily="18" charset="0"/>
                              <a:ea typeface="华文楷体" panose="02010600040101010101" pitchFamily="2" charset="-122"/>
                              <a:cs typeface="Times New Roman" panose="02020603050405020304" pitchFamily="16" charset="0"/>
                            </a:rPr>
                            <m:t>𝑑𝑜</m:t>
                          </m:r>
                          <m:d>
                            <m:dPr>
                              <m:ctrlPr>
                                <a:rPr lang="zh-CN" altLang="zh-CN" sz="2000" i="1">
                                  <a:latin typeface="Cambria Math" panose="02040503050406030204" pitchFamily="18" charset="0"/>
                                  <a:ea typeface="Cambria Math" panose="02040503050406030204" pitchFamily="18" charset="0"/>
                                  <a:cs typeface="Times New Roman" panose="02020603050405020304" pitchFamily="16" charset="0"/>
                                </a:rPr>
                              </m:ctrlPr>
                            </m:dPr>
                            <m:e>
                              <m:r>
                                <a:rPr lang="en-US" altLang="zh-CN" sz="2000" i="1">
                                  <a:latin typeface="Cambria Math" panose="02040503050406030204" pitchFamily="18" charset="0"/>
                                  <a:ea typeface="华文楷体" panose="02010600040101010101" pitchFamily="2" charset="-122"/>
                                  <a:cs typeface="Times New Roman" panose="02020603050405020304" pitchFamily="16" charset="0"/>
                                </a:rPr>
                                <m:t>𝑋</m:t>
                              </m:r>
                              <m:r>
                                <a:rPr lang="en-US" altLang="zh-CN" sz="2000" i="1">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latin typeface="Cambria Math" panose="02040503050406030204" pitchFamily="18" charset="0"/>
                                  <a:ea typeface="华文楷体" panose="02010600040101010101" pitchFamily="2" charset="-122"/>
                                  <a:cs typeface="Times New Roman" panose="02020603050405020304" pitchFamily="16" charset="0"/>
                                </a:rPr>
                                <m:t>0</m:t>
                              </m:r>
                            </m:e>
                          </m:d>
                        </m:e>
                      </m:d>
                      <m:r>
                        <a:rPr lang="en-US" altLang="zh-CN" sz="2000" i="1">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latin typeface="Cambria Math" panose="02040503050406030204" pitchFamily="18" charset="0"/>
                          <a:ea typeface="华文楷体" panose="02010600040101010101" pitchFamily="2" charset="-122"/>
                          <a:cs typeface="Times New Roman" panose="02020603050405020304" pitchFamily="16" charset="0"/>
                        </a:rPr>
                        <m:t>0</m:t>
                      </m:r>
                      <m:r>
                        <a:rPr lang="en-US" altLang="zh-CN" sz="2000" i="1">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latin typeface="Cambria Math" panose="02040503050406030204" pitchFamily="18" charset="0"/>
                          <a:ea typeface="华文楷体" panose="02010600040101010101" pitchFamily="2" charset="-122"/>
                          <a:cs typeface="Times New Roman" panose="02020603050405020304" pitchFamily="16" charset="0"/>
                        </a:rPr>
                        <m:t>782</m:t>
                      </m:r>
                      <m:r>
                        <a:rPr lang="en-US" altLang="zh-CN" sz="2000" i="1">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latin typeface="Cambria Math" panose="02040503050406030204" pitchFamily="18" charset="0"/>
                          <a:ea typeface="华文楷体" panose="02010600040101010101" pitchFamily="2" charset="-122"/>
                          <a:cs typeface="Times New Roman" panose="02020603050405020304" pitchFamily="16" charset="0"/>
                        </a:rPr>
                        <m:t>0</m:t>
                      </m:r>
                      <m:r>
                        <a:rPr lang="en-US" altLang="zh-CN" sz="2000" i="1">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latin typeface="Cambria Math" panose="02040503050406030204" pitchFamily="18" charset="0"/>
                          <a:ea typeface="华文楷体" panose="02010600040101010101" pitchFamily="2" charset="-122"/>
                          <a:cs typeface="Times New Roman" panose="02020603050405020304" pitchFamily="16" charset="0"/>
                        </a:rPr>
                        <m:t>812</m:t>
                      </m:r>
                      <m:r>
                        <a:rPr lang="en-US" altLang="zh-CN" sz="2000" i="1">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latin typeface="Cambria Math" panose="02040503050406030204" pitchFamily="18" charset="0"/>
                          <a:ea typeface="华文楷体" panose="02010600040101010101" pitchFamily="2" charset="-122"/>
                          <a:cs typeface="Times New Roman" panose="02020603050405020304" pitchFamily="16" charset="0"/>
                        </a:rPr>
                        <m:t>0</m:t>
                      </m:r>
                      <m:r>
                        <a:rPr lang="en-US" altLang="zh-CN" sz="2000" i="1">
                          <a:latin typeface="Cambria Math" panose="02040503050406030204" pitchFamily="18" charset="0"/>
                          <a:ea typeface="华文楷体" panose="02010600040101010101" pitchFamily="2" charset="-122"/>
                          <a:cs typeface="Times New Roman" panose="02020603050405020304" pitchFamily="16" charset="0"/>
                        </a:rPr>
                        <m:t>.</m:t>
                      </m:r>
                      <m:r>
                        <a:rPr lang="en-US" altLang="zh-CN" sz="2000" i="1">
                          <a:latin typeface="Cambria Math" panose="02040503050406030204" pitchFamily="18" charset="0"/>
                          <a:ea typeface="华文楷体" panose="02010600040101010101" pitchFamily="2" charset="-122"/>
                          <a:cs typeface="Times New Roman" panose="02020603050405020304" pitchFamily="16" charset="0"/>
                        </a:rPr>
                        <m:t>03</m:t>
                      </m:r>
                    </m:oMath>
                  </m:oMathPara>
                </a14:m>
                <a:endParaRPr lang="zh-CN" altLang="zh-CN" sz="2000" dirty="0">
                  <a:latin typeface="黑体" panose="02010609060101010101" pitchFamily="49" charset="-122"/>
                  <a:ea typeface="黑体" panose="02010609060101010101" pitchFamily="49" charset="-122"/>
                  <a:cs typeface="Times New Roman" panose="02020603050405020304" pitchFamily="16" charset="0"/>
                </a:endParaRPr>
              </a:p>
              <a:p>
                <a:pPr algn="ctr"/>
                <a:r>
                  <a:rPr lang="zh-CN" altLang="en-US" sz="2400" b="1" dirty="0">
                    <a:solidFill>
                      <a:srgbClr val="FF0000"/>
                    </a:solidFill>
                    <a:latin typeface="黑体" panose="02010609060101010101" pitchFamily="49" charset="-122"/>
                    <a:ea typeface="黑体" panose="02010609060101010101" pitchFamily="49" charset="-122"/>
                    <a:cs typeface="Times New Roman" panose="02020603050405020304" pitchFamily="16" charset="0"/>
                  </a:rPr>
                  <a:t>可见</a:t>
                </a:r>
                <a:r>
                  <a:rPr lang="zh-CN" altLang="zh-CN" sz="2400" b="1" dirty="0">
                    <a:solidFill>
                      <a:srgbClr val="FF0000"/>
                    </a:solidFill>
                    <a:latin typeface="黑体" panose="02010609060101010101" pitchFamily="49" charset="-122"/>
                    <a:ea typeface="黑体" panose="02010609060101010101" pitchFamily="49" charset="-122"/>
                    <a:cs typeface="Times New Roman" panose="02020603050405020304" pitchFamily="16" charset="0"/>
                  </a:rPr>
                  <a:t>计算机学院的高个率不如文学院的高个率。</a:t>
                </a:r>
                <a:r>
                  <a:rPr lang="zh-CN" altLang="en-US" sz="2400" b="1" dirty="0">
                    <a:solidFill>
                      <a:srgbClr val="FF0000"/>
                    </a:solidFill>
                    <a:latin typeface="黑体" panose="02010609060101010101" pitchFamily="49" charset="-122"/>
                    <a:ea typeface="黑体" panose="02010609060101010101" pitchFamily="49" charset="-122"/>
                    <a:cs typeface="Times New Roman" panose="02020603050405020304" pitchFamily="16" charset="0"/>
                  </a:rPr>
                  <a:t>即学院这一变量影响了高个率。</a:t>
                </a:r>
                <a:endParaRPr lang="zh-CN" altLang="en-US" sz="2400" b="1" dirty="0">
                  <a:solidFill>
                    <a:srgbClr val="FF0000"/>
                  </a:solidFill>
                  <a:latin typeface="黑体" panose="02010609060101010101" pitchFamily="49" charset="-122"/>
                  <a:ea typeface="黑体" panose="02010609060101010101" pitchFamily="49" charset="-122"/>
                  <a:cs typeface="Times New Roman" panose="02020603050405020304" pitchFamily="16" charset="0"/>
                </a:endParaRPr>
              </a:p>
            </p:txBody>
          </p:sp>
        </mc:Choice>
        <mc:Fallback>
          <p:sp>
            <p:nvSpPr>
              <p:cNvPr id="8" name="矩形 7"/>
              <p:cNvSpPr>
                <a:spLocks noRot="1" noChangeAspect="1" noMove="1" noResize="1" noEditPoints="1" noAdjustHandles="1" noChangeArrowheads="1" noChangeShapeType="1" noTextEdit="1"/>
              </p:cNvSpPr>
              <p:nvPr/>
            </p:nvSpPr>
            <p:spPr>
              <a:xfrm>
                <a:off x="5224869" y="4360563"/>
                <a:ext cx="6749415" cy="1885709"/>
              </a:xfrm>
              <a:prstGeom prst="rect">
                <a:avLst/>
              </a:prstGeom>
              <a:blipFill rotWithShape="1">
                <a:blip r:embed="rId2"/>
                <a:stretch>
                  <a:fillRect l="-1" t="-1" r="1" b="22"/>
                </a:stretch>
              </a:blipFill>
            </p:spPr>
            <p:txBody>
              <a:bodyPr/>
              <a:lstStyle/>
              <a:p>
                <a:r>
                  <a:rPr lang="zh-CN" altLang="en-US">
                    <a:noFill/>
                  </a:rPr>
                  <a:t> </a:t>
                </a:r>
              </a:p>
            </p:txBody>
          </p:sp>
        </mc:Fallback>
      </mc:AlternateContent>
      <p:grpSp>
        <p:nvGrpSpPr>
          <p:cNvPr id="4" name="组合 3"/>
          <p:cNvGrpSpPr/>
          <p:nvPr/>
        </p:nvGrpSpPr>
        <p:grpSpPr>
          <a:xfrm>
            <a:off x="725441" y="3840338"/>
            <a:ext cx="3670364" cy="2757177"/>
            <a:chOff x="-292967" y="1554278"/>
            <a:chExt cx="3469332" cy="2864886"/>
          </a:xfrm>
        </p:grpSpPr>
        <mc:AlternateContent xmlns:mc="http://schemas.openxmlformats.org/markup-compatibility/2006">
          <mc:Choice xmlns:a14="http://schemas.microsoft.com/office/drawing/2010/main" Requires="a14">
            <p:sp>
              <p:nvSpPr>
                <p:cNvPr id="5" name="矩形 4"/>
                <p:cNvSpPr/>
                <p:nvPr/>
              </p:nvSpPr>
              <p:spPr>
                <a:xfrm>
                  <a:off x="-292967" y="3875504"/>
                  <a:ext cx="3469332" cy="543660"/>
                </a:xfrm>
                <a:prstGeom prst="rect">
                  <a:avLst/>
                </a:prstGeom>
              </p:spPr>
              <p:txBody>
                <a:bodyPr wrap="none">
                  <a:spAutoFit/>
                </a:bodyPr>
                <a:p>
                  <a:r>
                    <a:rPr lang="zh-CN" altLang="en-US" sz="2800" b="1" dirty="0">
                      <a:latin typeface="黑体" panose="02010609060101010101" pitchFamily="49" charset="-122"/>
                      <a:ea typeface="黑体" panose="02010609060101010101" pitchFamily="49" charset="-122"/>
                      <a:cs typeface="Times New Roman" panose="02020603050405020304" pitchFamily="16" charset="0"/>
                    </a:rPr>
                    <a:t>对</a:t>
                  </a:r>
                  <a14:m>
                    <m:oMath xmlns:m="http://schemas.openxmlformats.org/officeDocument/2006/math">
                      <m:r>
                        <a:rPr lang="en-US" altLang="zh-CN" sz="2800" i="1">
                          <a:latin typeface="Cambria Math" panose="02040503050406030204" pitchFamily="18" charset="0"/>
                          <a:ea typeface="华文楷体" panose="02010600040101010101" pitchFamily="2" charset="-122"/>
                          <a:cs typeface="Times New Roman" panose="02020603050405020304" pitchFamily="16" charset="0"/>
                        </a:rPr>
                        <m:t>𝑋</m:t>
                      </m:r>
                    </m:oMath>
                  </a14:m>
                  <a:r>
                    <a:rPr lang="zh-CN" altLang="en-US" sz="2800" b="1" dirty="0">
                      <a:latin typeface="黑体" panose="02010609060101010101" pitchFamily="49" charset="-122"/>
                      <a:ea typeface="黑体" panose="02010609060101010101" pitchFamily="49" charset="-122"/>
                      <a:cs typeface="Times New Roman" panose="02020603050405020304" pitchFamily="16" charset="0"/>
                    </a:rPr>
                    <a:t>干预后操纵</a:t>
                  </a:r>
                  <a:r>
                    <a:rPr lang="zh-CN" altLang="zh-CN" sz="2800" b="1" dirty="0">
                      <a:latin typeface="黑体" panose="02010609060101010101" pitchFamily="49" charset="-122"/>
                      <a:ea typeface="黑体" panose="02010609060101010101" pitchFamily="49" charset="-122"/>
                      <a:cs typeface="Times New Roman" panose="02020603050405020304" pitchFamily="16" charset="0"/>
                    </a:rPr>
                    <a:t>图</a:t>
                  </a:r>
                  <a:r>
                    <a:rPr lang="zh-CN" altLang="en-US" sz="2800" b="1" dirty="0">
                      <a:latin typeface="黑体" panose="02010609060101010101" pitchFamily="49" charset="-122"/>
                      <a:ea typeface="黑体" panose="02010609060101010101" pitchFamily="49" charset="-122"/>
                      <a:cs typeface="Times New Roman" panose="02020603050405020304" pitchFamily="16" charset="0"/>
                    </a:rPr>
                    <a:t>模型</a:t>
                  </a:r>
                  <a:endParaRPr lang="zh-CN" altLang="en-US" sz="2800" dirty="0">
                    <a:latin typeface="黑体" panose="02010609060101010101" pitchFamily="49" charset="-122"/>
                    <a:ea typeface="黑体" panose="02010609060101010101" pitchFamily="49" charset="-122"/>
                  </a:endParaRPr>
                </a:p>
              </p:txBody>
            </p:sp>
          </mc:Choice>
          <mc:Fallback>
            <p:sp>
              <p:nvSpPr>
                <p:cNvPr id="5" name="矩形 4"/>
                <p:cNvSpPr>
                  <a:spLocks noRot="1" noChangeAspect="1" noMove="1" noResize="1" noEditPoints="1" noAdjustHandles="1" noChangeArrowheads="1" noChangeShapeType="1" noTextEdit="1"/>
                </p:cNvSpPr>
                <p:nvPr/>
              </p:nvSpPr>
              <p:spPr>
                <a:xfrm>
                  <a:off x="-292967" y="3875504"/>
                  <a:ext cx="3469332" cy="543660"/>
                </a:xfrm>
                <a:prstGeom prst="rect">
                  <a:avLst/>
                </a:prstGeom>
                <a:blipFill rotWithShape="1">
                  <a:blip r:embed="rId3"/>
                </a:blipFill>
              </p:spPr>
              <p:txBody>
                <a:bodyPr/>
                <a:lstStyle/>
                <a:p>
                  <a:r>
                    <a:rPr lang="zh-CN" altLang="en-US">
                      <a:noFill/>
                    </a:rPr>
                    <a:t> </a:t>
                  </a:r>
                </a:p>
              </p:txBody>
            </p:sp>
          </mc:Fallback>
        </mc:AlternateContent>
        <p:pic>
          <p:nvPicPr>
            <p:cNvPr id="6" name="图片 5"/>
            <p:cNvPicPr>
              <a:picLocks noChangeAspect="1"/>
            </p:cNvPicPr>
            <p:nvPr/>
          </p:nvPicPr>
          <p:blipFill>
            <a:blip r:embed="rId4"/>
            <a:stretch>
              <a:fillRect/>
            </a:stretch>
          </p:blipFill>
          <p:spPr>
            <a:xfrm>
              <a:off x="202878" y="1554278"/>
              <a:ext cx="2699290" cy="2392215"/>
            </a:xfrm>
            <a:prstGeom prst="rect">
              <a:avLst/>
            </a:prstGeom>
          </p:spPr>
        </p:pic>
        <p:cxnSp>
          <p:nvCxnSpPr>
            <p:cNvPr id="3" name="直接箭头连接符 2"/>
            <p:cNvCxnSpPr/>
            <p:nvPr/>
          </p:nvCxnSpPr>
          <p:spPr>
            <a:xfrm flipH="1">
              <a:off x="830129" y="3015394"/>
              <a:ext cx="611569" cy="52941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9"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1583" y="3150638"/>
              <a:ext cx="199323" cy="2014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6" charset="0"/>
                <a:cs typeface="Times New Roman" panose="02020603050405020304" pitchFamily="16" charset="0"/>
              </a:rPr>
              <a:t>因果推理：因果图的不足</a:t>
            </a:r>
            <a:endParaRPr lang="zh-CN" altLang="en-US" dirty="0"/>
          </a:p>
        </p:txBody>
      </p:sp>
      <p:sp>
        <p:nvSpPr>
          <p:cNvPr id="3" name="内容占位符 2"/>
          <p:cNvSpPr>
            <a:spLocks noGrp="1"/>
          </p:cNvSpPr>
          <p:nvPr>
            <p:ph idx="1"/>
          </p:nvPr>
        </p:nvSpPr>
        <p:spPr/>
        <p:txBody>
          <a:bodyPr>
            <a:normAutofit/>
          </a:bodyPr>
          <a:lstStyle/>
          <a:p>
            <a:r>
              <a:rPr lang="zh-CN" altLang="en-US" dirty="0"/>
              <a:t>实际中难以得到一个完整的</a:t>
            </a:r>
            <a:r>
              <a:rPr lang="en-US" altLang="zh-CN" dirty="0"/>
              <a:t>DAG</a:t>
            </a:r>
            <a:endParaRPr lang="en-US" altLang="zh-CN" dirty="0"/>
          </a:p>
          <a:p>
            <a:pPr lvl="1"/>
            <a:r>
              <a:rPr lang="zh-CN" altLang="en-US" dirty="0"/>
              <a:t>用于阐述变量之间的因果关系或者数据生成机制，使得 </a:t>
            </a:r>
            <a:r>
              <a:rPr lang="en-US" altLang="zh-CN" dirty="0"/>
              <a:t>DAG </a:t>
            </a:r>
            <a:r>
              <a:rPr lang="zh-CN" altLang="en-US" dirty="0"/>
              <a:t>的应用受到的巨大的阻碍</a:t>
            </a:r>
            <a:endParaRPr lang="en-US" altLang="zh-CN" dirty="0"/>
          </a:p>
          <a:p>
            <a:pPr lvl="1"/>
            <a:r>
              <a:rPr lang="zh-CN" altLang="en-US" dirty="0"/>
              <a:t>从观测数据学习 </a:t>
            </a:r>
            <a:r>
              <a:rPr lang="en-US" altLang="zh-CN" dirty="0"/>
              <a:t>DAG </a:t>
            </a:r>
            <a:r>
              <a:rPr lang="zh-CN" altLang="en-US" dirty="0"/>
              <a:t>的结构，是充满挑战的问题。</a:t>
            </a:r>
            <a:endParaRPr lang="zh-CN" altLang="en-US" dirty="0"/>
          </a:p>
          <a:p>
            <a:r>
              <a:rPr lang="en-US" altLang="zh-CN" dirty="0"/>
              <a:t>Pearl </a:t>
            </a:r>
            <a:r>
              <a:rPr lang="zh-CN" altLang="en-US" dirty="0"/>
              <a:t>引入 </a:t>
            </a:r>
            <a:r>
              <a:rPr lang="zh-CN" altLang="en-US" dirty="0">
                <a:solidFill>
                  <a:srgbClr val="C00000"/>
                </a:solidFill>
              </a:rPr>
              <a:t>𝒅𝒐 算子</a:t>
            </a:r>
            <a:r>
              <a:rPr lang="zh-CN" altLang="en-US" dirty="0"/>
              <a:t>是因果推断领域最主要贡献。</a:t>
            </a:r>
            <a:endParaRPr lang="en-US" altLang="zh-CN" dirty="0"/>
          </a:p>
          <a:p>
            <a:pPr lvl="1"/>
            <a:r>
              <a:rPr lang="zh-CN" altLang="en-US" dirty="0"/>
              <a:t>从系统之外人为控制某些变量。但是，这依赖于一个假定：干预某些变量并不会引起 </a:t>
            </a:r>
            <a:r>
              <a:rPr lang="en-US" altLang="zh-CN" dirty="0"/>
              <a:t>DAG </a:t>
            </a:r>
            <a:r>
              <a:rPr lang="zh-CN" altLang="en-US" dirty="0"/>
              <a:t>中其他结构的变化。</a:t>
            </a:r>
            <a:endParaRPr lang="zh-CN" altLang="en-US" dirty="0"/>
          </a:p>
          <a:p>
            <a:r>
              <a:rPr lang="en-US" altLang="zh-CN" dirty="0"/>
              <a:t>DAG </a:t>
            </a:r>
            <a:r>
              <a:rPr lang="zh-CN" altLang="en-US" dirty="0"/>
              <a:t>作为一种简化的模型，在复杂系统中可能不完全适用</a:t>
            </a:r>
            <a:endParaRPr lang="en-US" altLang="zh-CN" dirty="0"/>
          </a:p>
          <a:p>
            <a:pPr lvl="1"/>
            <a:r>
              <a:rPr lang="zh-CN" altLang="en-US" dirty="0"/>
              <a:t>需要将其拓展到动态系统（如时间序列），还有待研究。</a:t>
            </a:r>
            <a:endParaRPr lang="zh-CN" altLang="en-US" dirty="0"/>
          </a:p>
          <a:p>
            <a:endParaRPr lang="zh-CN" alt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因果推理：反事实推理 </a:t>
            </a:r>
            <a:r>
              <a:rPr lang="en-US" altLang="zh-CN" dirty="0"/>
              <a:t>(counterfactual model)</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dirty="0"/>
                  <a:t>“反事实”框架是科学哲学家大卫</a:t>
                </a:r>
                <a:r>
                  <a:rPr lang="en-US" altLang="zh-CN" dirty="0"/>
                  <a:t>•</a:t>
                </a:r>
                <a:r>
                  <a:rPr lang="zh-CN" altLang="en-US" dirty="0"/>
                  <a:t>刘易斯（</a:t>
                </a:r>
                <a:r>
                  <a:rPr lang="en-US" altLang="zh-CN" dirty="0"/>
                  <a:t>David Lewis</a:t>
                </a:r>
                <a:r>
                  <a:rPr lang="zh-CN" altLang="en-US" dirty="0"/>
                  <a:t>）等人提出的推断因果关系的标准。</a:t>
                </a:r>
                <a:endParaRPr lang="zh-CN" altLang="en-US" dirty="0"/>
              </a:p>
              <a:p>
                <a:r>
                  <a:rPr lang="zh-CN" altLang="en-US" dirty="0"/>
                  <a:t>事实是指在某个特定变量</a:t>
                </a:r>
                <a14:m>
                  <m:oMath xmlns:m="http://schemas.openxmlformats.org/officeDocument/2006/math">
                    <m:r>
                      <a:rPr lang="en-US" altLang="zh-CN" i="1" dirty="0" smtClean="0">
                        <a:latin typeface="Cambria Math" panose="02040503050406030204" pitchFamily="18" charset="0"/>
                      </a:rPr>
                      <m:t>(</m:t>
                    </m:r>
                    <m:r>
                      <a:rPr lang="zh-CN" altLang="en-US" i="1" dirty="0" smtClean="0">
                        <a:latin typeface="Cambria Math" panose="02040503050406030204" pitchFamily="18" charset="0"/>
                      </a:rPr>
                      <m:t>𝐴</m:t>
                    </m:r>
                    <m:r>
                      <a:rPr lang="en-US" altLang="zh-CN" i="1" dirty="0" smtClean="0">
                        <a:latin typeface="Cambria Math" panose="02040503050406030204" pitchFamily="18" charset="0"/>
                      </a:rPr>
                      <m:t>)</m:t>
                    </m:r>
                  </m:oMath>
                </a14:m>
                <a:r>
                  <a:rPr lang="zh-CN" altLang="en-US" dirty="0"/>
                  <a:t>的影响下可观测到的某种状态或结果</a:t>
                </a:r>
                <a14:m>
                  <m:oMath xmlns:m="http://schemas.openxmlformats.org/officeDocument/2006/math">
                    <m:r>
                      <a:rPr lang="en-US" altLang="zh-CN" i="1" dirty="0" smtClean="0">
                        <a:latin typeface="Cambria Math" panose="02040503050406030204" pitchFamily="18" charset="0"/>
                      </a:rPr>
                      <m:t>(</m:t>
                    </m:r>
                    <m:r>
                      <a:rPr lang="zh-CN" altLang="en-US" i="1" dirty="0" smtClean="0">
                        <a:latin typeface="Cambria Math" panose="02040503050406030204" pitchFamily="18" charset="0"/>
                      </a:rPr>
                      <m:t>𝐵</m:t>
                    </m:r>
                    <m:r>
                      <a:rPr lang="en-US" altLang="zh-CN" i="1" dirty="0" smtClean="0">
                        <a:latin typeface="Cambria Math" panose="02040503050406030204" pitchFamily="18" charset="0"/>
                      </a:rPr>
                      <m:t>)</m:t>
                    </m:r>
                  </m:oMath>
                </a14:m>
                <a:r>
                  <a:rPr lang="zh-CN" altLang="en-US" dirty="0"/>
                  <a:t>。“反事实”是指在该特定变量</a:t>
                </a:r>
                <a14:m>
                  <m:oMath xmlns:m="http://schemas.openxmlformats.org/officeDocument/2006/math">
                    <m:r>
                      <a:rPr lang="en-US" altLang="zh-CN" i="1" dirty="0">
                        <a:latin typeface="Cambria Math" panose="02040503050406030204" pitchFamily="18" charset="0"/>
                      </a:rPr>
                      <m:t>(</m:t>
                    </m:r>
                    <m:r>
                      <a:rPr lang="zh-CN" altLang="en-US" i="1" dirty="0">
                        <a:latin typeface="Cambria Math" panose="02040503050406030204" pitchFamily="18" charset="0"/>
                      </a:rPr>
                      <m:t>𝐴</m:t>
                    </m:r>
                    <m:r>
                      <a:rPr lang="en-US" altLang="zh-CN" i="1" dirty="0">
                        <a:latin typeface="Cambria Math" panose="02040503050406030204" pitchFamily="18" charset="0"/>
                      </a:rPr>
                      <m:t>) </m:t>
                    </m:r>
                  </m:oMath>
                </a14:m>
                <a:r>
                  <a:rPr lang="zh-CN" altLang="en-US" dirty="0"/>
                  <a:t>取负向值时可观测到的状态或结果</a:t>
                </a:r>
                <a14:m>
                  <m:oMath xmlns:m="http://schemas.openxmlformats.org/officeDocument/2006/math">
                    <m:r>
                      <a:rPr lang="en-US" altLang="zh-CN" i="1" dirty="0" smtClean="0">
                        <a:latin typeface="Cambria Math" panose="02040503050406030204" pitchFamily="18" charset="0"/>
                      </a:rPr>
                      <m:t>(</m:t>
                    </m:r>
                    <m:sSup>
                      <m:sSupPr>
                        <m:ctrlPr>
                          <a:rPr lang="en-US" altLang="zh-CN" i="1" dirty="0" smtClean="0">
                            <a:latin typeface="Cambria Math" panose="02040503050406030204" pitchFamily="18" charset="0"/>
                          </a:rPr>
                        </m:ctrlPr>
                      </m:sSupPr>
                      <m:e>
                        <m:r>
                          <a:rPr lang="zh-CN" altLang="en-US" i="1" dirty="0" smtClean="0">
                            <a:latin typeface="Cambria Math" panose="02040503050406030204" pitchFamily="18" charset="0"/>
                          </a:rPr>
                          <m:t>𝐵</m:t>
                        </m:r>
                      </m:e>
                      <m:sup>
                        <m:r>
                          <a:rPr lang="en-US" altLang="zh-CN" i="1" dirty="0" smtClean="0">
                            <a:latin typeface="Cambria Math" panose="02040503050406030204" pitchFamily="18" charset="0"/>
                          </a:rPr>
                          <m:t>′</m:t>
                        </m:r>
                      </m:sup>
                    </m:sSup>
                    <m:r>
                      <a:rPr lang="en-US" altLang="zh-CN" i="1" dirty="0" smtClean="0">
                        <a:latin typeface="Cambria Math" panose="02040503050406030204" pitchFamily="18" charset="0"/>
                      </a:rPr>
                      <m:t>)</m:t>
                    </m:r>
                  </m:oMath>
                </a14:m>
                <a:endParaRPr lang="zh-CN" altLang="en-US" dirty="0"/>
              </a:p>
              <a:p>
                <a:r>
                  <a:rPr lang="zh-CN" altLang="en-US" dirty="0"/>
                  <a:t>条件变量对于结果变量的因果性就是</a:t>
                </a:r>
                <a14:m>
                  <m:oMath xmlns:m="http://schemas.openxmlformats.org/officeDocument/2006/math">
                    <m:r>
                      <a:rPr lang="zh-CN" altLang="en-US" i="1" dirty="0" smtClean="0">
                        <a:latin typeface="Cambria Math" panose="02040503050406030204" pitchFamily="18" charset="0"/>
                      </a:rPr>
                      <m:t>𝐴</m:t>
                    </m:r>
                  </m:oMath>
                </a14:m>
                <a:r>
                  <a:rPr lang="zh-CN" altLang="en-US" dirty="0"/>
                  <a:t>成立时</a:t>
                </a:r>
                <a14:m>
                  <m:oMath xmlns:m="http://schemas.openxmlformats.org/officeDocument/2006/math">
                    <m:r>
                      <a:rPr lang="zh-CN" altLang="en-US" i="1" dirty="0" smtClean="0">
                        <a:latin typeface="Cambria Math" panose="02040503050406030204" pitchFamily="18" charset="0"/>
                      </a:rPr>
                      <m:t>𝐵</m:t>
                    </m:r>
                  </m:oMath>
                </a14:m>
                <a:r>
                  <a:rPr lang="zh-CN" altLang="en-US" dirty="0"/>
                  <a:t>的状态与</a:t>
                </a:r>
                <a14:m>
                  <m:oMath xmlns:m="http://schemas.openxmlformats.org/officeDocument/2006/math">
                    <m:r>
                      <a:rPr lang="zh-CN" altLang="en-US" i="1" dirty="0" smtClean="0">
                        <a:latin typeface="Cambria Math" panose="02040503050406030204" pitchFamily="18" charset="0"/>
                      </a:rPr>
                      <m:t>𝐴</m:t>
                    </m:r>
                  </m:oMath>
                </a14:m>
                <a:r>
                  <a:rPr lang="zh-CN" altLang="en-US" dirty="0"/>
                  <a:t>取负向值时“反事实”状态</a:t>
                </a:r>
                <a14:m>
                  <m:oMath xmlns:m="http://schemas.openxmlformats.org/officeDocument/2006/math">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zh-CN" altLang="en-US" i="1" dirty="0">
                            <a:latin typeface="Cambria Math" panose="02040503050406030204" pitchFamily="18" charset="0"/>
                          </a:rPr>
                          <m:t>𝐵</m:t>
                        </m:r>
                      </m:e>
                      <m:sup>
                        <m:r>
                          <a:rPr lang="en-US" altLang="zh-CN" i="1" dirty="0">
                            <a:latin typeface="Cambria Math" panose="02040503050406030204" pitchFamily="18" charset="0"/>
                          </a:rPr>
                          <m:t>′</m:t>
                        </m:r>
                      </m:sup>
                    </m:sSup>
                    <m:r>
                      <a:rPr lang="en-US" altLang="zh-CN" i="1" dirty="0">
                        <a:latin typeface="Cambria Math" panose="02040503050406030204" pitchFamily="18" charset="0"/>
                      </a:rPr>
                      <m:t>)</m:t>
                    </m:r>
                  </m:oMath>
                </a14:m>
                <a:r>
                  <a:rPr lang="zh-CN" altLang="en-US" dirty="0"/>
                  <a:t>之间的差异。</a:t>
                </a:r>
                <a:endParaRPr lang="zh-CN" altLang="en-US" dirty="0"/>
              </a:p>
              <a:p>
                <a:r>
                  <a:rPr lang="zh-CN" altLang="en-US" dirty="0"/>
                  <a:t>如果这种差异存在且在统计上是显著的，说明条件变量与结果变量存在因果关系。</a:t>
                </a:r>
                <a:endParaRPr lang="zh-CN" altLang="en-US"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3" b="-10399"/>
                </a:stretch>
              </a:blipFill>
            </p:spPr>
            <p:txBody>
              <a:bodyPr/>
              <a:lstStyle/>
              <a:p>
                <a:r>
                  <a:rPr lang="zh-CN" altLang="en-US">
                    <a:noFill/>
                  </a:rPr>
                  <a:t> </a:t>
                </a:r>
              </a:p>
            </p:txBody>
          </p:sp>
        </mc:Fallback>
      </mc:AlternateContent>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sz="4000" dirty="0">
                <a:latin typeface="Times New Roman" panose="02020603050405020304" pitchFamily="16" charset="0"/>
                <a:cs typeface="Times New Roman" panose="02020603050405020304" pitchFamily="16" charset="0"/>
              </a:rPr>
              <a:t>推理</a:t>
            </a:r>
            <a:r>
              <a:rPr lang="zh-CN" altLang="en-US" sz="4000" dirty="0">
                <a:latin typeface="Times New Roman" panose="02020603050405020304" pitchFamily="16" charset="0"/>
                <a:cs typeface="Times New Roman" panose="02020603050405020304" pitchFamily="16" charset="0"/>
              </a:rPr>
              <a:t>总结</a:t>
            </a:r>
            <a:endParaRPr lang="zh-CN" altLang="en-US" dirty="0"/>
          </a:p>
        </p:txBody>
      </p:sp>
      <mc:AlternateContent xmlns:mc="http://schemas.openxmlformats.org/markup-compatibility/2006" xmlns:a14="http://schemas.microsoft.com/office/drawing/2010/main">
        <mc:Choice Requires="a14">
          <p:graphicFrame>
            <p:nvGraphicFramePr>
              <p:cNvPr id="7" name="表格 6"/>
              <p:cNvGraphicFramePr>
                <a:graphicFrameLocks noGrp="1"/>
              </p:cNvGraphicFramePr>
              <p:nvPr/>
            </p:nvGraphicFramePr>
            <p:xfrm>
              <a:off x="243792" y="808783"/>
              <a:ext cx="11704415" cy="4851631"/>
            </p:xfrm>
            <a:graphic>
              <a:graphicData uri="http://schemas.openxmlformats.org/drawingml/2006/table">
                <a:tbl>
                  <a:tblPr firstRow="1" firstCol="1" bandRow="1">
                    <a:tableStyleId>{5C22544A-7EE6-4342-B048-85BDC9FD1C3A}</a:tableStyleId>
                  </a:tblPr>
                  <a:tblGrid>
                    <a:gridCol w="2051488"/>
                    <a:gridCol w="2985847"/>
                    <a:gridCol w="6667080"/>
                  </a:tblGrid>
                  <a:tr h="614149">
                    <a:tc>
                      <a:txBody>
                        <a:bodyPr/>
                        <a:lstStyle/>
                        <a:p>
                          <a:pPr algn="ctr">
                            <a:lnSpc>
                              <a:spcPct val="150000"/>
                            </a:lnSpc>
                            <a:spcAft>
                              <a:spcPts val="0"/>
                            </a:spcAft>
                          </a:pPr>
                          <a:r>
                            <a:rPr lang="zh-CN" sz="2800" kern="0" dirty="0">
                              <a:effectLst/>
                              <a:latin typeface="Times New Roman" panose="02020603050405020304" pitchFamily="16" charset="0"/>
                              <a:ea typeface="黑体" panose="02010609060101010101" pitchFamily="49" charset="-122"/>
                              <a:cs typeface="Times New Roman" panose="02020603050405020304" pitchFamily="16" charset="0"/>
                            </a:rPr>
                            <a:t>推理方法</a:t>
                          </a:r>
                          <a:endParaRPr lang="zh-CN" sz="2800" kern="100" dirty="0">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tc>
                    <a:tc>
                      <a:txBody>
                        <a:bodyPr/>
                        <a:lstStyle/>
                        <a:p>
                          <a:pPr algn="ctr">
                            <a:lnSpc>
                              <a:spcPct val="150000"/>
                            </a:lnSpc>
                            <a:spcAft>
                              <a:spcPts val="0"/>
                            </a:spcAft>
                          </a:pPr>
                          <a:r>
                            <a:rPr lang="zh-CN" sz="2800" kern="0">
                              <a:effectLst/>
                              <a:latin typeface="Times New Roman" panose="02020603050405020304" pitchFamily="16" charset="0"/>
                              <a:ea typeface="黑体" panose="02010609060101010101" pitchFamily="49" charset="-122"/>
                              <a:cs typeface="Times New Roman" panose="02020603050405020304" pitchFamily="16" charset="0"/>
                            </a:rPr>
                            <a:t>推理方式</a:t>
                          </a:r>
                          <a:endParaRPr lang="zh-CN" sz="2800" kern="100">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tc>
                    <a:tc>
                      <a:txBody>
                        <a:bodyPr/>
                        <a:lstStyle/>
                        <a:p>
                          <a:pPr algn="ctr">
                            <a:lnSpc>
                              <a:spcPct val="150000"/>
                            </a:lnSpc>
                            <a:spcAft>
                              <a:spcPts val="0"/>
                            </a:spcAft>
                          </a:pPr>
                          <a:r>
                            <a:rPr lang="zh-CN" sz="2800" kern="0">
                              <a:effectLst/>
                              <a:latin typeface="Times New Roman" panose="02020603050405020304" pitchFamily="16" charset="0"/>
                              <a:ea typeface="黑体" panose="02010609060101010101" pitchFamily="49" charset="-122"/>
                              <a:cs typeface="Times New Roman" panose="02020603050405020304" pitchFamily="16" charset="0"/>
                            </a:rPr>
                            <a:t>说明</a:t>
                          </a:r>
                          <a:endParaRPr lang="zh-CN" sz="2800" kern="100">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tc>
                  </a:tr>
                  <a:tr h="471179">
                    <a:tc>
                      <a:txBody>
                        <a:bodyPr/>
                        <a:lstStyle/>
                        <a:p>
                          <a:pPr algn="ctr">
                            <a:lnSpc>
                              <a:spcPct val="150000"/>
                            </a:lnSpc>
                            <a:spcAft>
                              <a:spcPts val="0"/>
                            </a:spcAft>
                          </a:pPr>
                          <a:r>
                            <a:rPr lang="zh-CN" sz="2800" kern="0" dirty="0">
                              <a:effectLst/>
                              <a:latin typeface="Times New Roman" panose="02020603050405020304" pitchFamily="16" charset="0"/>
                              <a:ea typeface="黑体" panose="02010609060101010101" pitchFamily="49" charset="-122"/>
                              <a:cs typeface="Times New Roman" panose="02020603050405020304" pitchFamily="16" charset="0"/>
                            </a:rPr>
                            <a:t>归纳推理</a:t>
                          </a:r>
                          <a:endParaRPr lang="zh-CN" sz="2800" kern="100" dirty="0">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tc>
                    <a:tc>
                      <a:txBody>
                        <a:bodyPr/>
                        <a:lstStyle/>
                        <a:p>
                          <a:pPr algn="ctr">
                            <a:lnSpc>
                              <a:spcPct val="150000"/>
                            </a:lnSpc>
                            <a:spcAft>
                              <a:spcPts val="0"/>
                            </a:spcAft>
                          </a:pPr>
                          <a:r>
                            <a:rPr lang="zh-CN" sz="2800" kern="0" dirty="0">
                              <a:effectLst/>
                              <a:latin typeface="Times New Roman" panose="02020603050405020304" pitchFamily="16" charset="0"/>
                              <a:ea typeface="黑体" panose="02010609060101010101" pitchFamily="49" charset="-122"/>
                              <a:cs typeface="Times New Roman" panose="02020603050405020304" pitchFamily="16" charset="0"/>
                            </a:rPr>
                            <a:t>如果</a:t>
                          </a:r>
                          <a14:m>
                            <m:oMath xmlns:m="http://schemas.openxmlformats.org/officeDocument/2006/math">
                              <m:sSub>
                                <m:sSubPr>
                                  <m:ctrlPr>
                                    <a:rPr lang="zh-CN" sz="2800" i="1" kern="0">
                                      <a:effectLst/>
                                      <a:latin typeface="Cambria Math" panose="02040503050406030204" pitchFamily="18" charset="0"/>
                                    </a:rPr>
                                  </m:ctrlPr>
                                </m:sSubPr>
                                <m:e>
                                  <m:r>
                                    <a:rPr lang="en-US" sz="2800" kern="0">
                                      <a:effectLst/>
                                      <a:latin typeface="Cambria Math" panose="02040503050406030204"/>
                                    </a:rPr>
                                    <m:t>𝐴</m:t>
                                  </m:r>
                                </m:e>
                                <m:sub>
                                  <m:r>
                                    <a:rPr lang="en-US" sz="2800" kern="0">
                                      <a:effectLst/>
                                      <a:latin typeface="Cambria Math" panose="02040503050406030204"/>
                                    </a:rPr>
                                    <m:t>𝑖</m:t>
                                  </m:r>
                                </m:sub>
                              </m:sSub>
                            </m:oMath>
                          </a14:m>
                          <a:r>
                            <a:rPr lang="en-US" sz="2800" kern="0" dirty="0">
                              <a:effectLst/>
                              <a:latin typeface="Times New Roman" panose="02020603050405020304" pitchFamily="16" charset="0"/>
                              <a:ea typeface="黑体" panose="02010609060101010101" pitchFamily="49" charset="-122"/>
                              <a:cs typeface="Times New Roman" panose="02020603050405020304" pitchFamily="16" charset="0"/>
                            </a:rPr>
                            <a:t>(</a:t>
                          </a:r>
                          <a14:m>
                            <m:oMath xmlns:m="http://schemas.openxmlformats.org/officeDocument/2006/math">
                              <m:r>
                                <a:rPr lang="en-US" sz="2800" kern="0">
                                  <a:effectLst/>
                                  <a:latin typeface="Cambria Math" panose="02040503050406030204"/>
                                </a:rPr>
                                <m:t>𝑖</m:t>
                              </m:r>
                            </m:oMath>
                          </a14:m>
                          <a:r>
                            <a:rPr lang="zh-CN" sz="2800" kern="0" dirty="0">
                              <a:effectLst/>
                              <a:latin typeface="Times New Roman" panose="02020603050405020304" pitchFamily="16" charset="0"/>
                              <a:ea typeface="黑体" panose="02010609060101010101" pitchFamily="49" charset="-122"/>
                              <a:cs typeface="Times New Roman" panose="02020603050405020304" pitchFamily="16" charset="0"/>
                            </a:rPr>
                            <a:t>为若</a:t>
                          </a:r>
                          <a:endParaRPr lang="en-US" altLang="zh-CN" sz="2800" kern="0" dirty="0">
                            <a:effectLst/>
                            <a:latin typeface="Times New Roman" panose="02020603050405020304" pitchFamily="16" charset="0"/>
                            <a:ea typeface="黑体" panose="02010609060101010101" pitchFamily="49" charset="-122"/>
                            <a:cs typeface="Times New Roman" panose="02020603050405020304" pitchFamily="16" charset="0"/>
                          </a:endParaRPr>
                        </a:p>
                        <a:p>
                          <a:pPr algn="ctr">
                            <a:lnSpc>
                              <a:spcPct val="150000"/>
                            </a:lnSpc>
                            <a:spcAft>
                              <a:spcPts val="0"/>
                            </a:spcAft>
                          </a:pPr>
                          <a:r>
                            <a:rPr lang="zh-CN" sz="2800" kern="0" dirty="0">
                              <a:effectLst/>
                              <a:latin typeface="Times New Roman" panose="02020603050405020304" pitchFamily="16" charset="0"/>
                              <a:ea typeface="黑体" panose="02010609060101010101" pitchFamily="49" charset="-122"/>
                              <a:cs typeface="Times New Roman" panose="02020603050405020304" pitchFamily="16" charset="0"/>
                            </a:rPr>
                            <a:t>干取值</a:t>
                          </a:r>
                          <a:r>
                            <a:rPr lang="en-US" sz="2800" kern="0" dirty="0">
                              <a:effectLst/>
                              <a:latin typeface="Times New Roman" panose="02020603050405020304" pitchFamily="16" charset="0"/>
                              <a:ea typeface="黑体" panose="02010609060101010101" pitchFamily="49" charset="-122"/>
                              <a:cs typeface="Times New Roman" panose="02020603050405020304" pitchFamily="16" charset="0"/>
                            </a:rPr>
                            <a:t>)</a:t>
                          </a:r>
                          <a:r>
                            <a:rPr lang="zh-CN" sz="2800" kern="0" dirty="0">
                              <a:effectLst/>
                              <a:latin typeface="Times New Roman" panose="02020603050405020304" pitchFamily="16" charset="0"/>
                              <a:ea typeface="黑体" panose="02010609060101010101" pitchFamily="49" charset="-122"/>
                              <a:cs typeface="Times New Roman" panose="02020603050405020304" pitchFamily="16" charset="0"/>
                            </a:rPr>
                            <a:t>，那么</a:t>
                          </a:r>
                          <a14:m>
                            <m:oMath xmlns:m="http://schemas.openxmlformats.org/officeDocument/2006/math">
                              <m:r>
                                <m:rPr>
                                  <m:sty m:val="p"/>
                                </m:rPr>
                                <a:rPr lang="en-US" sz="2800" kern="0">
                                  <a:effectLst/>
                                  <a:latin typeface="Cambria Math" panose="02040503050406030204"/>
                                </a:rPr>
                                <m:t>B</m:t>
                              </m:r>
                            </m:oMath>
                          </a14:m>
                          <a:endParaRPr lang="zh-CN" sz="2800" kern="100" dirty="0">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tc>
                    <a:tc>
                      <a:txBody>
                        <a:bodyPr/>
                        <a:lstStyle/>
                        <a:p>
                          <a:pPr algn="ctr">
                            <a:lnSpc>
                              <a:spcPct val="150000"/>
                            </a:lnSpc>
                            <a:spcAft>
                              <a:spcPts val="0"/>
                            </a:spcAft>
                          </a:pPr>
                          <a:r>
                            <a:rPr lang="zh-CN" sz="2800" kern="0" dirty="0">
                              <a:effectLst/>
                              <a:latin typeface="Times New Roman" panose="02020603050405020304" pitchFamily="16" charset="0"/>
                              <a:ea typeface="黑体" panose="02010609060101010101" pitchFamily="49" charset="-122"/>
                              <a:cs typeface="Times New Roman" panose="02020603050405020304" pitchFamily="16" charset="0"/>
                            </a:rPr>
                            <a:t>从若干事实出发推理出一般性规律</a:t>
                          </a:r>
                          <a:endParaRPr lang="zh-CN" sz="2800" kern="100" dirty="0">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tc>
                  </a:tr>
                  <a:tr h="1413536">
                    <a:tc>
                      <a:txBody>
                        <a:bodyPr/>
                        <a:lstStyle/>
                        <a:p>
                          <a:pPr algn="ctr">
                            <a:lnSpc>
                              <a:spcPct val="150000"/>
                            </a:lnSpc>
                            <a:spcAft>
                              <a:spcPts val="0"/>
                            </a:spcAft>
                          </a:pPr>
                          <a:r>
                            <a:rPr lang="en-US" sz="2800" kern="0" dirty="0">
                              <a:effectLst/>
                              <a:latin typeface="Times New Roman" panose="02020603050405020304" pitchFamily="16" charset="0"/>
                              <a:ea typeface="黑体" panose="02010609060101010101" pitchFamily="49" charset="-122"/>
                              <a:cs typeface="Times New Roman" panose="02020603050405020304" pitchFamily="16" charset="0"/>
                            </a:rPr>
                            <a:t> </a:t>
                          </a:r>
                          <a:r>
                            <a:rPr lang="zh-CN" sz="2800" kern="0" dirty="0">
                              <a:effectLst/>
                              <a:latin typeface="Times New Roman" panose="02020603050405020304" pitchFamily="16" charset="0"/>
                              <a:ea typeface="黑体" panose="02010609060101010101" pitchFamily="49" charset="-122"/>
                              <a:cs typeface="Times New Roman" panose="02020603050405020304" pitchFamily="16" charset="0"/>
                            </a:rPr>
                            <a:t>演绎推理</a:t>
                          </a:r>
                          <a:endParaRPr lang="zh-CN" sz="2800" kern="100" dirty="0">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tc>
                    <a:tc>
                      <a:txBody>
                        <a:bodyPr/>
                        <a:lstStyle/>
                        <a:p>
                          <a:pPr algn="ctr">
                            <a:lnSpc>
                              <a:spcPct val="150000"/>
                            </a:lnSpc>
                            <a:spcAft>
                              <a:spcPts val="0"/>
                            </a:spcAft>
                          </a:pPr>
                          <a:r>
                            <a:rPr lang="en-US" sz="2800" kern="0" dirty="0">
                              <a:effectLst/>
                              <a:latin typeface="Times New Roman" panose="02020603050405020304" pitchFamily="16" charset="0"/>
                              <a:ea typeface="黑体" panose="02010609060101010101" pitchFamily="49" charset="-122"/>
                              <a:cs typeface="Times New Roman" panose="02020603050405020304" pitchFamily="16" charset="0"/>
                            </a:rPr>
                            <a:t> </a:t>
                          </a:r>
                          <a:r>
                            <a:rPr lang="zh-CN" sz="2800" kern="0" dirty="0">
                              <a:effectLst/>
                              <a:latin typeface="Times New Roman" panose="02020603050405020304" pitchFamily="16" charset="0"/>
                              <a:ea typeface="黑体" panose="02010609060101010101" pitchFamily="49" charset="-122"/>
                              <a:cs typeface="Times New Roman" panose="02020603050405020304" pitchFamily="16" charset="0"/>
                            </a:rPr>
                            <a:t>如果</a:t>
                          </a:r>
                          <a14:m>
                            <m:oMath xmlns:m="http://schemas.openxmlformats.org/officeDocument/2006/math">
                              <m:r>
                                <m:rPr>
                                  <m:sty m:val="p"/>
                                </m:rPr>
                                <a:rPr lang="en-US" sz="2800" kern="0">
                                  <a:effectLst/>
                                  <a:latin typeface="Cambria Math" panose="02040503050406030204"/>
                                </a:rPr>
                                <m:t>A</m:t>
                              </m:r>
                            </m:oMath>
                          </a14:m>
                          <a:r>
                            <a:rPr lang="zh-CN" sz="2800" kern="0" dirty="0">
                              <a:effectLst/>
                              <a:latin typeface="Times New Roman" panose="02020603050405020304" pitchFamily="16" charset="0"/>
                              <a:ea typeface="黑体" panose="02010609060101010101" pitchFamily="49" charset="-122"/>
                              <a:cs typeface="Times New Roman" panose="02020603050405020304" pitchFamily="16" charset="0"/>
                            </a:rPr>
                            <a:t>，那么</a:t>
                          </a:r>
                          <a14:m>
                            <m:oMath xmlns:m="http://schemas.openxmlformats.org/officeDocument/2006/math">
                              <m:r>
                                <m:rPr>
                                  <m:sty m:val="p"/>
                                </m:rPr>
                                <a:rPr lang="en-US" sz="2800" kern="0">
                                  <a:effectLst/>
                                  <a:latin typeface="Cambria Math" panose="02040503050406030204"/>
                                </a:rPr>
                                <m:t>B</m:t>
                              </m:r>
                            </m:oMath>
                          </a14:m>
                          <a:endParaRPr lang="zh-CN" sz="2800" kern="100" dirty="0">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tc>
                    <a:tc>
                      <a:txBody>
                        <a:bodyPr/>
                        <a:lstStyle/>
                        <a:p>
                          <a:pPr algn="ctr">
                            <a:lnSpc>
                              <a:spcPct val="150000"/>
                            </a:lnSpc>
                            <a:spcAft>
                              <a:spcPts val="0"/>
                            </a:spcAft>
                          </a:pPr>
                          <a14:m>
                            <m:oMath xmlns:m="http://schemas.openxmlformats.org/officeDocument/2006/math">
                              <m:r>
                                <m:rPr>
                                  <m:sty m:val="p"/>
                                </m:rPr>
                                <a:rPr lang="en-US" sz="2800" kern="0">
                                  <a:effectLst/>
                                  <a:latin typeface="Cambria Math" panose="02040503050406030204"/>
                                </a:rPr>
                                <m:t>A</m:t>
                              </m:r>
                            </m:oMath>
                          </a14:m>
                          <a:r>
                            <a:rPr lang="zh-CN" sz="2800" kern="0" dirty="0">
                              <a:effectLst/>
                              <a:latin typeface="Times New Roman" panose="02020603050405020304" pitchFamily="16" charset="0"/>
                              <a:ea typeface="黑体" panose="02010609060101010101" pitchFamily="49" charset="-122"/>
                              <a:cs typeface="Times New Roman" panose="02020603050405020304" pitchFamily="16" charset="0"/>
                            </a:rPr>
                            <a:t>是</a:t>
                          </a:r>
                          <a14:m>
                            <m:oMath xmlns:m="http://schemas.openxmlformats.org/officeDocument/2006/math">
                              <m:r>
                                <m:rPr>
                                  <m:sty m:val="p"/>
                                </m:rPr>
                                <a:rPr lang="en-US" sz="2800" kern="0">
                                  <a:effectLst/>
                                  <a:latin typeface="Cambria Math" panose="02040503050406030204"/>
                                </a:rPr>
                                <m:t>B</m:t>
                              </m:r>
                            </m:oMath>
                          </a14:m>
                          <a:r>
                            <a:rPr lang="zh-CN" sz="2800" kern="0" dirty="0">
                              <a:effectLst/>
                              <a:latin typeface="Times New Roman" panose="02020603050405020304" pitchFamily="16" charset="0"/>
                              <a:ea typeface="黑体" panose="02010609060101010101" pitchFamily="49" charset="-122"/>
                              <a:cs typeface="Times New Roman" panose="02020603050405020304" pitchFamily="16" charset="0"/>
                            </a:rPr>
                            <a:t>的前提、但不是唯一前提，因此</a:t>
                          </a:r>
                          <a14:m>
                            <m:oMath xmlns:m="http://schemas.openxmlformats.org/officeDocument/2006/math">
                              <m:r>
                                <m:rPr>
                                  <m:sty m:val="p"/>
                                </m:rPr>
                                <a:rPr lang="en-US" sz="2800" kern="0">
                                  <a:effectLst/>
                                  <a:latin typeface="Cambria Math" panose="02040503050406030204"/>
                                </a:rPr>
                                <m:t>A</m:t>
                              </m:r>
                            </m:oMath>
                          </a14:m>
                          <a:r>
                            <a:rPr lang="zh-CN" sz="2800" kern="0" dirty="0">
                              <a:effectLst/>
                              <a:latin typeface="Times New Roman" panose="02020603050405020304" pitchFamily="16" charset="0"/>
                              <a:ea typeface="黑体" panose="02010609060101010101" pitchFamily="49" charset="-122"/>
                              <a:cs typeface="Times New Roman" panose="02020603050405020304" pitchFamily="16" charset="0"/>
                            </a:rPr>
                            <a:t>是</a:t>
                          </a:r>
                          <a14:m>
                            <m:oMath xmlns:m="http://schemas.openxmlformats.org/officeDocument/2006/math">
                              <m:r>
                                <m:rPr>
                                  <m:sty m:val="p"/>
                                </m:rPr>
                                <a:rPr lang="en-US" sz="2800" kern="0">
                                  <a:effectLst/>
                                  <a:latin typeface="Cambria Math" panose="02040503050406030204"/>
                                </a:rPr>
                                <m:t>B</m:t>
                              </m:r>
                            </m:oMath>
                          </a14:m>
                          <a:r>
                            <a:rPr lang="zh-CN" sz="2800" kern="0" dirty="0">
                              <a:effectLst/>
                              <a:latin typeface="Times New Roman" panose="02020603050405020304" pitchFamily="16" charset="0"/>
                              <a:ea typeface="黑体" panose="02010609060101010101" pitchFamily="49" charset="-122"/>
                              <a:cs typeface="Times New Roman" panose="02020603050405020304" pitchFamily="16" charset="0"/>
                            </a:rPr>
                            <a:t>的充分条件。当然，在特殊情况下</a:t>
                          </a:r>
                          <a14:m>
                            <m:oMath xmlns:m="http://schemas.openxmlformats.org/officeDocument/2006/math">
                              <m:r>
                                <m:rPr>
                                  <m:sty m:val="p"/>
                                </m:rPr>
                                <a:rPr lang="en-US" sz="2800" kern="0">
                                  <a:effectLst/>
                                  <a:latin typeface="Cambria Math" panose="02040503050406030204"/>
                                </a:rPr>
                                <m:t>A</m:t>
                              </m:r>
                            </m:oMath>
                          </a14:m>
                          <a:r>
                            <a:rPr lang="zh-CN" sz="2800" kern="0" dirty="0">
                              <a:effectLst/>
                              <a:latin typeface="Times New Roman" panose="02020603050405020304" pitchFamily="16" charset="0"/>
                              <a:ea typeface="黑体" panose="02010609060101010101" pitchFamily="49" charset="-122"/>
                              <a:cs typeface="Times New Roman" panose="02020603050405020304" pitchFamily="16" charset="0"/>
                            </a:rPr>
                            <a:t>也可为</a:t>
                          </a:r>
                          <a14:m>
                            <m:oMath xmlns:m="http://schemas.openxmlformats.org/officeDocument/2006/math">
                              <m:r>
                                <m:rPr>
                                  <m:sty m:val="p"/>
                                </m:rPr>
                                <a:rPr lang="en-US" sz="2800" kern="0">
                                  <a:effectLst/>
                                  <a:latin typeface="Cambria Math" panose="02040503050406030204"/>
                                </a:rPr>
                                <m:t>B</m:t>
                              </m:r>
                            </m:oMath>
                          </a14:m>
                          <a:r>
                            <a:rPr lang="zh-CN" sz="2800" kern="0" dirty="0">
                              <a:effectLst/>
                              <a:latin typeface="Times New Roman" panose="02020603050405020304" pitchFamily="16" charset="0"/>
                              <a:ea typeface="黑体" panose="02010609060101010101" pitchFamily="49" charset="-122"/>
                              <a:cs typeface="Times New Roman" panose="02020603050405020304" pitchFamily="16" charset="0"/>
                            </a:rPr>
                            <a:t>的充分必要条件</a:t>
                          </a:r>
                          <a:endParaRPr lang="zh-CN" sz="2800" kern="100" dirty="0">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tc>
                  </a:tr>
                  <a:tr h="833629">
                    <a:tc>
                      <a:txBody>
                        <a:bodyPr/>
                        <a:lstStyle/>
                        <a:p>
                          <a:pPr algn="ctr">
                            <a:lnSpc>
                              <a:spcPct val="150000"/>
                            </a:lnSpc>
                            <a:spcAft>
                              <a:spcPts val="0"/>
                            </a:spcAft>
                          </a:pPr>
                          <a:r>
                            <a:rPr lang="zh-CN" sz="2800" kern="0">
                              <a:effectLst/>
                              <a:latin typeface="Times New Roman" panose="02020603050405020304" pitchFamily="16" charset="0"/>
                              <a:ea typeface="黑体" panose="02010609060101010101" pitchFamily="49" charset="-122"/>
                              <a:cs typeface="Times New Roman" panose="02020603050405020304" pitchFamily="16" charset="0"/>
                            </a:rPr>
                            <a:t>因果推理</a:t>
                          </a:r>
                          <a:endParaRPr lang="zh-CN" sz="2800" kern="100">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tc>
                    <a:tc>
                      <a:txBody>
                        <a:bodyPr/>
                        <a:lstStyle/>
                        <a:p>
                          <a:pPr algn="ctr">
                            <a:lnSpc>
                              <a:spcPct val="150000"/>
                            </a:lnSpc>
                            <a:spcAft>
                              <a:spcPts val="0"/>
                            </a:spcAft>
                          </a:pPr>
                          <a:r>
                            <a:rPr lang="zh-CN" sz="2800" kern="0" dirty="0">
                              <a:effectLst/>
                              <a:latin typeface="Times New Roman" panose="02020603050405020304" pitchFamily="16" charset="0"/>
                              <a:ea typeface="黑体" panose="02010609060101010101" pitchFamily="49" charset="-122"/>
                              <a:cs typeface="Times New Roman" panose="02020603050405020304" pitchFamily="16" charset="0"/>
                            </a:rPr>
                            <a:t>因为</a:t>
                          </a:r>
                          <a14:m>
                            <m:oMath xmlns:m="http://schemas.openxmlformats.org/officeDocument/2006/math">
                              <m:r>
                                <m:rPr>
                                  <m:sty m:val="p"/>
                                </m:rPr>
                                <a:rPr lang="en-US" sz="2800" kern="0">
                                  <a:effectLst/>
                                  <a:latin typeface="Cambria Math" panose="02040503050406030204"/>
                                </a:rPr>
                                <m:t>A</m:t>
                              </m:r>
                            </m:oMath>
                          </a14:m>
                          <a:r>
                            <a:rPr lang="zh-CN" sz="2800" kern="0" dirty="0">
                              <a:effectLst/>
                              <a:latin typeface="Times New Roman" panose="02020603050405020304" pitchFamily="16" charset="0"/>
                              <a:ea typeface="黑体" panose="02010609060101010101" pitchFamily="49" charset="-122"/>
                              <a:cs typeface="Times New Roman" panose="02020603050405020304" pitchFamily="16" charset="0"/>
                            </a:rPr>
                            <a:t>，所以</a:t>
                          </a:r>
                          <a14:m>
                            <m:oMath xmlns:m="http://schemas.openxmlformats.org/officeDocument/2006/math">
                              <m:r>
                                <m:rPr>
                                  <m:sty m:val="p"/>
                                </m:rPr>
                                <a:rPr lang="en-US" sz="2800" kern="0">
                                  <a:effectLst/>
                                  <a:latin typeface="Cambria Math" panose="02040503050406030204"/>
                                </a:rPr>
                                <m:t>B</m:t>
                              </m:r>
                            </m:oMath>
                          </a14:m>
                          <a:endParaRPr lang="zh-CN" sz="2800" kern="100" dirty="0">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tc>
                    <a:tc>
                      <a:txBody>
                        <a:bodyPr/>
                        <a:lstStyle/>
                        <a:p>
                          <a:pPr algn="ctr">
                            <a:lnSpc>
                              <a:spcPct val="150000"/>
                            </a:lnSpc>
                            <a:spcAft>
                              <a:spcPts val="0"/>
                            </a:spcAft>
                          </a:pPr>
                          <a14:m>
                            <m:oMath xmlns:m="http://schemas.openxmlformats.org/officeDocument/2006/math">
                              <m:r>
                                <a:rPr lang="en-US" sz="2800" b="0" i="0" kern="0" smtClean="0">
                                  <a:effectLst/>
                                  <a:latin typeface="Cambria Math" panose="02040503050406030204"/>
                                </a:rPr>
                                <m:t> </m:t>
                              </m:r>
                              <m:r>
                                <m:rPr>
                                  <m:sty m:val="p"/>
                                </m:rPr>
                                <a:rPr lang="en-US" sz="2800" kern="0">
                                  <a:effectLst/>
                                  <a:latin typeface="Cambria Math" panose="02040503050406030204"/>
                                </a:rPr>
                                <m:t>A</m:t>
                              </m:r>
                            </m:oMath>
                          </a14:m>
                          <a:r>
                            <a:rPr lang="zh-CN" sz="2800" kern="0" dirty="0">
                              <a:effectLst/>
                              <a:latin typeface="Times New Roman" panose="02020603050405020304" pitchFamily="16" charset="0"/>
                              <a:ea typeface="黑体" panose="02010609060101010101" pitchFamily="49" charset="-122"/>
                              <a:cs typeface="Times New Roman" panose="02020603050405020304" pitchFamily="16" charset="0"/>
                            </a:rPr>
                            <a:t>是</a:t>
                          </a:r>
                          <a14:m>
                            <m:oMath xmlns:m="http://schemas.openxmlformats.org/officeDocument/2006/math">
                              <m:r>
                                <m:rPr>
                                  <m:sty m:val="p"/>
                                </m:rPr>
                                <a:rPr lang="en-US" sz="2800" kern="0">
                                  <a:effectLst/>
                                  <a:latin typeface="Cambria Math" panose="02040503050406030204"/>
                                </a:rPr>
                                <m:t>B</m:t>
                              </m:r>
                            </m:oMath>
                          </a14:m>
                          <a:r>
                            <a:rPr lang="zh-CN" sz="2800" kern="0" dirty="0">
                              <a:effectLst/>
                              <a:latin typeface="Times New Roman" panose="02020603050405020304" pitchFamily="16" charset="0"/>
                              <a:ea typeface="黑体" panose="02010609060101010101" pitchFamily="49" charset="-122"/>
                              <a:cs typeface="Times New Roman" panose="02020603050405020304" pitchFamily="16" charset="0"/>
                            </a:rPr>
                            <a:t>的唯一前提，因此“如果没有</a:t>
                          </a:r>
                          <a14:m>
                            <m:oMath xmlns:m="http://schemas.openxmlformats.org/officeDocument/2006/math">
                              <m:r>
                                <m:rPr>
                                  <m:sty m:val="p"/>
                                </m:rPr>
                                <a:rPr lang="en-US" sz="2800" kern="0">
                                  <a:effectLst/>
                                  <a:latin typeface="Cambria Math" panose="02040503050406030204"/>
                                </a:rPr>
                                <m:t>A</m:t>
                              </m:r>
                            </m:oMath>
                          </a14:m>
                          <a:r>
                            <a:rPr lang="zh-CN" sz="2800" kern="0" dirty="0">
                              <a:effectLst/>
                              <a:latin typeface="Times New Roman" panose="02020603050405020304" pitchFamily="16" charset="0"/>
                              <a:ea typeface="黑体" panose="02010609060101010101" pitchFamily="49" charset="-122"/>
                              <a:cs typeface="Times New Roman" panose="02020603050405020304" pitchFamily="16" charset="0"/>
                            </a:rPr>
                            <a:t>，那么没有</a:t>
                          </a:r>
                          <a14:m>
                            <m:oMath xmlns:m="http://schemas.openxmlformats.org/officeDocument/2006/math">
                              <m:r>
                                <m:rPr>
                                  <m:sty m:val="p"/>
                                </m:rPr>
                                <a:rPr lang="en-US" sz="2800" kern="0">
                                  <a:effectLst/>
                                  <a:latin typeface="Cambria Math" panose="02040503050406030204"/>
                                </a:rPr>
                                <m:t>B</m:t>
                              </m:r>
                            </m:oMath>
                          </a14:m>
                          <a:r>
                            <a:rPr lang="zh-CN" sz="2800" kern="0" dirty="0">
                              <a:effectLst/>
                              <a:latin typeface="Times New Roman" panose="02020603050405020304" pitchFamily="16" charset="0"/>
                              <a:ea typeface="黑体" panose="02010609060101010101" pitchFamily="49" charset="-122"/>
                              <a:cs typeface="Times New Roman" panose="02020603050405020304" pitchFamily="16" charset="0"/>
                            </a:rPr>
                            <a:t>”也成立。</a:t>
                          </a:r>
                          <a:endParaRPr lang="zh-CN" sz="2800" kern="100" dirty="0">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tc>
                  </a:tr>
                </a:tbl>
              </a:graphicData>
            </a:graphic>
          </p:graphicFrame>
        </mc:Choice>
        <mc:Fallback xmlns="">
          <p:graphicFrame>
            <p:nvGraphicFramePr>
              <p:cNvPr id="7" name="表格 6"/>
              <p:cNvGraphicFramePr>
                <a:graphicFrameLocks noGrp="1"/>
              </p:cNvGraphicFramePr>
              <p:nvPr/>
            </p:nvGraphicFramePr>
            <p:xfrm>
              <a:off x="243792" y="808783"/>
              <a:ext cx="11704415" cy="4851631"/>
            </p:xfrm>
            <a:graphic>
              <a:graphicData uri="http://schemas.openxmlformats.org/drawingml/2006/table">
                <a:tbl>
                  <a:tblPr firstRow="1" firstCol="1" bandRow="1">
                    <a:tableStyleId>{5C22544A-7EE6-4342-B048-85BDC9FD1C3A}</a:tableStyleId>
                  </a:tblPr>
                  <a:tblGrid>
                    <a:gridCol w="2051488"/>
                    <a:gridCol w="2985847"/>
                    <a:gridCol w="6667080"/>
                  </a:tblGrid>
                  <a:tr h="614149">
                    <a:tc>
                      <a:txBody>
                        <a:bodyPr/>
                        <a:lstStyle/>
                        <a:p>
                          <a:pPr algn="ctr">
                            <a:lnSpc>
                              <a:spcPct val="150000"/>
                            </a:lnSpc>
                            <a:spcAft>
                              <a:spcPts val="0"/>
                            </a:spcAft>
                          </a:pPr>
                          <a:r>
                            <a:rPr lang="zh-CN" sz="2800" kern="0" dirty="0">
                              <a:effectLst/>
                              <a:latin typeface="Times New Roman" panose="02020603050405020304" pitchFamily="16" charset="0"/>
                              <a:ea typeface="黑体" panose="02010609060101010101" pitchFamily="49" charset="-122"/>
                              <a:cs typeface="Times New Roman" panose="02020603050405020304" pitchFamily="16" charset="0"/>
                            </a:rPr>
                            <a:t>推理方法</a:t>
                          </a:r>
                          <a:endParaRPr lang="zh-CN" sz="2800" kern="100" dirty="0">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tc>
                    <a:tc>
                      <a:txBody>
                        <a:bodyPr/>
                        <a:lstStyle/>
                        <a:p>
                          <a:pPr algn="ctr">
                            <a:lnSpc>
                              <a:spcPct val="150000"/>
                            </a:lnSpc>
                            <a:spcAft>
                              <a:spcPts val="0"/>
                            </a:spcAft>
                          </a:pPr>
                          <a:r>
                            <a:rPr lang="zh-CN" sz="2800" kern="0">
                              <a:effectLst/>
                              <a:latin typeface="Times New Roman" panose="02020603050405020304" pitchFamily="16" charset="0"/>
                              <a:ea typeface="黑体" panose="02010609060101010101" pitchFamily="49" charset="-122"/>
                              <a:cs typeface="Times New Roman" panose="02020603050405020304" pitchFamily="16" charset="0"/>
                            </a:rPr>
                            <a:t>推理方式</a:t>
                          </a:r>
                          <a:endParaRPr lang="zh-CN" sz="2800" kern="100">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tc>
                    <a:tc>
                      <a:txBody>
                        <a:bodyPr/>
                        <a:lstStyle/>
                        <a:p>
                          <a:pPr algn="ctr">
                            <a:lnSpc>
                              <a:spcPct val="150000"/>
                            </a:lnSpc>
                            <a:spcAft>
                              <a:spcPts val="0"/>
                            </a:spcAft>
                          </a:pPr>
                          <a:r>
                            <a:rPr lang="zh-CN" sz="2800" kern="0">
                              <a:effectLst/>
                              <a:latin typeface="Times New Roman" panose="02020603050405020304" pitchFamily="16" charset="0"/>
                              <a:ea typeface="黑体" panose="02010609060101010101" pitchFamily="49" charset="-122"/>
                              <a:cs typeface="Times New Roman" panose="02020603050405020304" pitchFamily="16" charset="0"/>
                            </a:rPr>
                            <a:t>说明</a:t>
                          </a:r>
                          <a:endParaRPr lang="zh-CN" sz="2800" kern="100">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tc>
                  </a:tr>
                  <a:tr h="1280160">
                    <a:tc>
                      <a:txBody>
                        <a:bodyPr/>
                        <a:lstStyle/>
                        <a:p>
                          <a:pPr algn="ctr">
                            <a:lnSpc>
                              <a:spcPct val="150000"/>
                            </a:lnSpc>
                            <a:spcAft>
                              <a:spcPts val="0"/>
                            </a:spcAft>
                          </a:pPr>
                          <a:r>
                            <a:rPr lang="zh-CN" sz="2800" kern="0" dirty="0">
                              <a:effectLst/>
                              <a:latin typeface="Times New Roman" panose="02020603050405020304" pitchFamily="16" charset="0"/>
                              <a:ea typeface="黑体" panose="02010609060101010101" pitchFamily="49" charset="-122"/>
                              <a:cs typeface="Times New Roman" panose="02020603050405020304" pitchFamily="16" charset="0"/>
                            </a:rPr>
                            <a:t>归纳推理</a:t>
                          </a:r>
                          <a:endParaRPr lang="zh-CN" sz="2800" kern="100" dirty="0">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tc>
                    <a:tc>
                      <a:txBody>
                        <a:bodyPr/>
                        <a:lstStyle/>
                        <a:p>
                          <a:endParaRPr lang="zh-CN"/>
                        </a:p>
                      </a:txBody>
                      <a:tcPr marL="68580" marR="68580" marT="0" marB="0" anchor="ctr">
                        <a:blipFill>
                          <a:blip r:embed="rId1"/>
                        </a:blipFill>
                      </a:tcPr>
                    </a:tc>
                    <a:tc>
                      <a:txBody>
                        <a:bodyPr/>
                        <a:lstStyle/>
                        <a:p>
                          <a:pPr algn="ctr">
                            <a:lnSpc>
                              <a:spcPct val="150000"/>
                            </a:lnSpc>
                            <a:spcAft>
                              <a:spcPts val="0"/>
                            </a:spcAft>
                          </a:pPr>
                          <a:r>
                            <a:rPr lang="zh-CN" sz="2800" kern="0" dirty="0">
                              <a:effectLst/>
                              <a:latin typeface="Times New Roman" panose="02020603050405020304" pitchFamily="16" charset="0"/>
                              <a:ea typeface="黑体" panose="02010609060101010101" pitchFamily="49" charset="-122"/>
                              <a:cs typeface="Times New Roman" panose="02020603050405020304" pitchFamily="16" charset="0"/>
                            </a:rPr>
                            <a:t>从若干事实出发推理出一般性规律</a:t>
                          </a:r>
                          <a:endParaRPr lang="zh-CN" sz="2800" kern="100" dirty="0">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tc>
                  </a:tr>
                  <a:tr h="1920240">
                    <a:tc>
                      <a:txBody>
                        <a:bodyPr/>
                        <a:lstStyle/>
                        <a:p>
                          <a:pPr algn="ctr">
                            <a:lnSpc>
                              <a:spcPct val="150000"/>
                            </a:lnSpc>
                            <a:spcAft>
                              <a:spcPts val="0"/>
                            </a:spcAft>
                          </a:pPr>
                          <a:r>
                            <a:rPr lang="en-US" sz="2800" kern="0" dirty="0">
                              <a:effectLst/>
                              <a:latin typeface="Times New Roman" panose="02020603050405020304" pitchFamily="16" charset="0"/>
                              <a:ea typeface="黑体" panose="02010609060101010101" pitchFamily="49" charset="-122"/>
                              <a:cs typeface="Times New Roman" panose="02020603050405020304" pitchFamily="16" charset="0"/>
                            </a:rPr>
                            <a:t> </a:t>
                          </a:r>
                          <a:r>
                            <a:rPr lang="zh-CN" sz="2800" kern="0" dirty="0">
                              <a:effectLst/>
                              <a:latin typeface="Times New Roman" panose="02020603050405020304" pitchFamily="16" charset="0"/>
                              <a:ea typeface="黑体" panose="02010609060101010101" pitchFamily="49" charset="-122"/>
                              <a:cs typeface="Times New Roman" panose="02020603050405020304" pitchFamily="16" charset="0"/>
                            </a:rPr>
                            <a:t>演绎推理</a:t>
                          </a:r>
                          <a:endParaRPr lang="zh-CN" sz="2800" kern="100" dirty="0">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tc>
                    <a:tc>
                      <a:txBody>
                        <a:bodyPr/>
                        <a:lstStyle/>
                        <a:p>
                          <a:endParaRPr lang="zh-CN"/>
                        </a:p>
                      </a:txBody>
                      <a:tcPr marL="68580" marR="68580" marT="0" marB="0" anchor="ctr">
                        <a:blipFill>
                          <a:blip r:embed="rId1"/>
                        </a:blipFill>
                      </a:tcPr>
                    </a:tc>
                    <a:tc>
                      <a:txBody>
                        <a:bodyPr/>
                        <a:lstStyle/>
                        <a:p>
                          <a:endParaRPr lang="zh-CN"/>
                        </a:p>
                      </a:txBody>
                      <a:tcPr marL="68580" marR="68580" marT="0" marB="0" anchor="ctr">
                        <a:blipFill>
                          <a:blip r:embed="rId1"/>
                        </a:blipFill>
                      </a:tcPr>
                    </a:tc>
                  </a:tr>
                  <a:tr h="1280160">
                    <a:tc>
                      <a:txBody>
                        <a:bodyPr/>
                        <a:lstStyle/>
                        <a:p>
                          <a:pPr algn="ctr">
                            <a:lnSpc>
                              <a:spcPct val="150000"/>
                            </a:lnSpc>
                            <a:spcAft>
                              <a:spcPts val="0"/>
                            </a:spcAft>
                          </a:pPr>
                          <a:r>
                            <a:rPr lang="zh-CN" sz="2800" kern="0">
                              <a:effectLst/>
                              <a:latin typeface="Times New Roman" panose="02020603050405020304" pitchFamily="16" charset="0"/>
                              <a:ea typeface="黑体" panose="02010609060101010101" pitchFamily="49" charset="-122"/>
                              <a:cs typeface="Times New Roman" panose="02020603050405020304" pitchFamily="16" charset="0"/>
                            </a:rPr>
                            <a:t>因果推理</a:t>
                          </a:r>
                          <a:endParaRPr lang="zh-CN" sz="2800" kern="100">
                            <a:effectLst/>
                            <a:latin typeface="Times New Roman" panose="02020603050405020304" pitchFamily="16" charset="0"/>
                            <a:ea typeface="黑体" panose="02010609060101010101" pitchFamily="49" charset="-122"/>
                            <a:cs typeface="Times New Roman" panose="02020603050405020304" pitchFamily="16" charset="0"/>
                          </a:endParaRPr>
                        </a:p>
                      </a:txBody>
                      <a:tcPr marL="68580" marR="68580" marT="0" marB="0" anchor="ctr"/>
                    </a:tc>
                    <a:tc>
                      <a:txBody>
                        <a:bodyPr/>
                        <a:lstStyle/>
                        <a:p>
                          <a:endParaRPr lang="zh-CN"/>
                        </a:p>
                      </a:txBody>
                      <a:tcPr marL="68580" marR="68580" marT="0" marB="0" anchor="ctr">
                        <a:blipFill>
                          <a:blip r:embed="rId1"/>
                        </a:blipFill>
                      </a:tcPr>
                    </a:tc>
                    <a:tc>
                      <a:txBody>
                        <a:bodyPr/>
                        <a:lstStyle/>
                        <a:p>
                          <a:endParaRPr lang="zh-CN"/>
                        </a:p>
                      </a:txBody>
                      <a:tcPr marL="68580" marR="68580" marT="0" marB="0" anchor="ctr">
                        <a:blipFill>
                          <a:blip r:embed="rId1"/>
                        </a:blipFill>
                      </a:tcPr>
                    </a:tc>
                  </a:tr>
                </a:tbl>
              </a:graphicData>
            </a:graphic>
          </p:graphicFrame>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知识图谱：基本概念</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94447" y="789710"/>
                <a:ext cx="7031365" cy="5387254"/>
              </a:xfrm>
            </p:spPr>
            <p:txBody>
              <a:bodyPr>
                <a:normAutofit fontScale="92500" lnSpcReduction="10000"/>
              </a:bodyPr>
              <a:lstStyle/>
              <a:p>
                <a:pPr algn="just">
                  <a:lnSpc>
                    <a:spcPct val="150000"/>
                  </a:lnSpc>
                  <a:buFont typeface="Wingdings" panose="05000000000000000000" pitchFamily="2" charset="2"/>
                  <a:buChar char="l"/>
                  <a:defRPr/>
                </a:pPr>
                <a:r>
                  <a:rPr lang="zh-CN" altLang="en-US" b="0" dirty="0">
                    <a:latin typeface="Times New Roman" panose="02020603050405020304" pitchFamily="16" charset="0"/>
                    <a:cs typeface="Times New Roman" panose="02020603050405020304" pitchFamily="16" charset="0"/>
                  </a:rPr>
                  <a:t>知识图谱可视为包含多种关系的图。</a:t>
                </a:r>
                <a:endParaRPr lang="en-US" altLang="zh-CN" b="0" dirty="0">
                  <a:latin typeface="Times New Roman" panose="02020603050405020304" pitchFamily="16" charset="0"/>
                  <a:cs typeface="Times New Roman" panose="02020603050405020304" pitchFamily="16" charset="0"/>
                </a:endParaRPr>
              </a:p>
              <a:p>
                <a:pPr lvl="1" algn="just">
                  <a:lnSpc>
                    <a:spcPct val="150000"/>
                  </a:lnSpc>
                  <a:buFont typeface="Wingdings" panose="05000000000000000000" pitchFamily="2" charset="2"/>
                  <a:buChar char="l"/>
                  <a:defRPr/>
                </a:pPr>
                <a:r>
                  <a:rPr lang="zh-CN" altLang="en-US" b="0" dirty="0">
                    <a:latin typeface="Times New Roman" panose="02020603050405020304" pitchFamily="16" charset="0"/>
                    <a:cs typeface="Times New Roman" panose="02020603050405020304" pitchFamily="16" charset="0"/>
                  </a:rPr>
                  <a:t>每个节点是一个实体（如人名、地名、事件和活动等），任意两个节点之间的边表示这两个节点之间存在的关系。</a:t>
                </a:r>
                <a:endParaRPr lang="en-US" altLang="zh-CN" b="0" dirty="0">
                  <a:latin typeface="Times New Roman" panose="02020603050405020304" pitchFamily="16" charset="0"/>
                  <a:cs typeface="Times New Roman" panose="02020603050405020304" pitchFamily="16" charset="0"/>
                </a:endParaRPr>
              </a:p>
              <a:p>
                <a:pPr algn="just">
                  <a:lnSpc>
                    <a:spcPct val="150000"/>
                  </a:lnSpc>
                  <a:buFont typeface="Wingdings" panose="05000000000000000000" pitchFamily="2" charset="2"/>
                  <a:buChar char="l"/>
                  <a:defRPr/>
                </a:pPr>
                <a:r>
                  <a:rPr lang="zh-CN" altLang="en-US" b="0" dirty="0">
                    <a:latin typeface="Times New Roman" panose="02020603050405020304" pitchFamily="16" charset="0"/>
                    <a:cs typeface="Times New Roman" panose="02020603050405020304" pitchFamily="16" charset="0"/>
                  </a:rPr>
                  <a:t>可将知识图谱中任意两个相连节点及其连接边表示成一个三元组（</a:t>
                </a:r>
                <a:r>
                  <a:rPr lang="en-US" altLang="zh-CN" b="0" i="1" dirty="0">
                    <a:solidFill>
                      <a:srgbClr val="C00000"/>
                    </a:solidFill>
                    <a:latin typeface="Times New Roman" panose="02020603050405020304" pitchFamily="16" charset="0"/>
                    <a:cs typeface="Times New Roman" panose="02020603050405020304" pitchFamily="16" charset="0"/>
                  </a:rPr>
                  <a:t>triplet</a:t>
                </a:r>
                <a:r>
                  <a:rPr lang="zh-CN" altLang="en-US" b="0" dirty="0">
                    <a:latin typeface="Times New Roman" panose="02020603050405020304" pitchFamily="16" charset="0"/>
                    <a:cs typeface="Times New Roman" panose="02020603050405020304" pitchFamily="16" charset="0"/>
                  </a:rPr>
                  <a:t>）</a:t>
                </a:r>
                <a:endParaRPr lang="en-US" altLang="zh-CN" b="0" dirty="0">
                  <a:latin typeface="Times New Roman" panose="02020603050405020304" pitchFamily="16" charset="0"/>
                  <a:cs typeface="Times New Roman" panose="02020603050405020304" pitchFamily="16" charset="0"/>
                </a:endParaRPr>
              </a:p>
              <a:p>
                <a:pPr lvl="1" algn="just">
                  <a:lnSpc>
                    <a:spcPct val="150000"/>
                  </a:lnSpc>
                  <a:buFont typeface="Wingdings" panose="05000000000000000000" pitchFamily="2" charset="2"/>
                  <a:buChar char="l"/>
                  <a:defRPr/>
                </a:pPr>
                <a:r>
                  <a:rPr lang="zh-CN" altLang="en-US" b="0" dirty="0">
                    <a:latin typeface="Times New Roman" panose="02020603050405020304" pitchFamily="16" charset="0"/>
                    <a:cs typeface="Times New Roman" panose="02020603050405020304" pitchFamily="16" charset="0"/>
                  </a:rPr>
                  <a:t>即</a:t>
                </a:r>
                <a14:m>
                  <m:oMath xmlns:m="http://schemas.openxmlformats.org/officeDocument/2006/math">
                    <m:d>
                      <m:dPr>
                        <m:ctrlPr>
                          <a:rPr lang="en-US" altLang="zh-CN" b="0" i="1" dirty="0" smtClean="0">
                            <a:latin typeface="Cambria Math" panose="02040503050406030204" pitchFamily="18" charset="0"/>
                            <a:cs typeface="Times New Roman" panose="02020603050405020304" pitchFamily="16" charset="0"/>
                          </a:rPr>
                        </m:ctrlPr>
                      </m:dPr>
                      <m:e>
                        <m:r>
                          <a:rPr lang="en-US" altLang="zh-CN" b="0" i="1" dirty="0" err="1">
                            <a:latin typeface="Cambria Math" panose="02040503050406030204" pitchFamily="18" charset="0"/>
                            <a:cs typeface="Times New Roman" panose="02020603050405020304" pitchFamily="16" charset="0"/>
                          </a:rPr>
                          <m:t>𝑙𝑒𝑓</m:t>
                        </m:r>
                        <m:sSub>
                          <m:sSubPr>
                            <m:ctrlPr>
                              <a:rPr lang="en-US" altLang="zh-CN" b="0" i="1" dirty="0" err="1">
                                <a:latin typeface="Cambria Math" panose="02040503050406030204" pitchFamily="18" charset="0"/>
                                <a:cs typeface="Times New Roman" panose="02020603050405020304" pitchFamily="16" charset="0"/>
                              </a:rPr>
                            </m:ctrlPr>
                          </m:sSubPr>
                          <m:e>
                            <m:r>
                              <a:rPr lang="en-US" altLang="zh-CN" b="0" i="1" dirty="0" err="1">
                                <a:latin typeface="Cambria Math" panose="02040503050406030204" pitchFamily="18" charset="0"/>
                                <a:cs typeface="Times New Roman" panose="02020603050405020304" pitchFamily="16" charset="0"/>
                              </a:rPr>
                              <m:t>𝑡</m:t>
                            </m:r>
                          </m:e>
                          <m:sub>
                            <m:r>
                              <a:rPr lang="en-US" altLang="zh-CN" b="0" i="1" dirty="0" err="1">
                                <a:latin typeface="Cambria Math" panose="02040503050406030204" pitchFamily="18" charset="0"/>
                                <a:cs typeface="Times New Roman" panose="02020603050405020304" pitchFamily="16" charset="0"/>
                              </a:rPr>
                              <m:t>𝑛𝑜𝑑𝑒</m:t>
                            </m:r>
                          </m:sub>
                        </m:sSub>
                        <m:r>
                          <a:rPr lang="en-US" altLang="zh-CN" b="0" i="1" dirty="0" err="1" smtClean="0">
                            <a:latin typeface="Cambria Math" panose="02040503050406030204" pitchFamily="18" charset="0"/>
                            <a:cs typeface="Times New Roman" panose="02020603050405020304" pitchFamily="16" charset="0"/>
                          </a:rPr>
                          <m:t>,</m:t>
                        </m:r>
                        <m:r>
                          <a:rPr lang="en-US" altLang="zh-CN" b="0" i="1" dirty="0" err="1" smtClean="0">
                            <a:latin typeface="Cambria Math" panose="02040503050406030204" pitchFamily="18" charset="0"/>
                            <a:cs typeface="Times New Roman" panose="02020603050405020304" pitchFamily="16" charset="0"/>
                          </a:rPr>
                          <m:t>𝑟𝑒𝑙𝑎𝑡𝑖𝑜𝑛</m:t>
                        </m:r>
                        <m:r>
                          <a:rPr lang="en-US" altLang="zh-CN" b="0" i="1" dirty="0" err="1" smtClean="0">
                            <a:latin typeface="Cambria Math" panose="02040503050406030204" pitchFamily="18" charset="0"/>
                            <a:cs typeface="Times New Roman" panose="02020603050405020304" pitchFamily="16" charset="0"/>
                          </a:rPr>
                          <m:t>,</m:t>
                        </m:r>
                        <m:r>
                          <a:rPr lang="en-US" altLang="zh-CN" b="0" i="1" dirty="0" err="1" smtClean="0">
                            <a:latin typeface="Cambria Math" panose="02040503050406030204" pitchFamily="18" charset="0"/>
                            <a:cs typeface="Times New Roman" panose="02020603050405020304" pitchFamily="16" charset="0"/>
                          </a:rPr>
                          <m:t>𝑟𝑖𝑔ℎ</m:t>
                        </m:r>
                        <m:sSub>
                          <m:sSubPr>
                            <m:ctrlPr>
                              <a:rPr lang="en-US" altLang="zh-CN" b="0" i="1" dirty="0" err="1" smtClean="0">
                                <a:latin typeface="Cambria Math" panose="02040503050406030204" pitchFamily="18" charset="0"/>
                                <a:cs typeface="Times New Roman" panose="02020603050405020304" pitchFamily="16" charset="0"/>
                              </a:rPr>
                            </m:ctrlPr>
                          </m:sSubPr>
                          <m:e>
                            <m:r>
                              <a:rPr lang="en-US" altLang="zh-CN" b="0" i="1" dirty="0" err="1" smtClean="0">
                                <a:latin typeface="Cambria Math" panose="02040503050406030204" pitchFamily="18" charset="0"/>
                                <a:cs typeface="Times New Roman" panose="02020603050405020304" pitchFamily="16" charset="0"/>
                              </a:rPr>
                              <m:t>𝑡</m:t>
                            </m:r>
                          </m:e>
                          <m:sub>
                            <m:r>
                              <a:rPr lang="en-US" altLang="zh-CN" b="0" i="1" dirty="0" err="1">
                                <a:latin typeface="Cambria Math" panose="02040503050406030204" pitchFamily="18" charset="0"/>
                                <a:cs typeface="Times New Roman" panose="02020603050405020304" pitchFamily="16" charset="0"/>
                              </a:rPr>
                              <m:t>𝑛𝑜𝑑𝑒</m:t>
                            </m:r>
                          </m:sub>
                        </m:sSub>
                      </m:e>
                    </m:d>
                  </m:oMath>
                </a14:m>
                <a:endParaRPr lang="en-US" altLang="zh-CN" b="0" dirty="0">
                  <a:latin typeface="Times New Roman" panose="02020603050405020304" pitchFamily="16" charset="0"/>
                  <a:cs typeface="Times New Roman" panose="02020603050405020304" pitchFamily="16" charset="0"/>
                </a:endParaRPr>
              </a:p>
              <a:p>
                <a:pPr lvl="1" algn="just">
                  <a:lnSpc>
                    <a:spcPct val="150000"/>
                  </a:lnSpc>
                  <a:buFont typeface="Wingdings" panose="05000000000000000000" pitchFamily="2" charset="2"/>
                  <a:buChar char="l"/>
                  <a:defRPr/>
                </a:pPr>
                <a:r>
                  <a:rPr lang="zh-CN" altLang="en-US" b="0" dirty="0">
                    <a:latin typeface="Times New Roman" panose="02020603050405020304" pitchFamily="16" charset="0"/>
                    <a:cs typeface="Times New Roman" panose="02020603050405020304" pitchFamily="16" charset="0"/>
                  </a:rPr>
                  <a:t>例</a:t>
                </a:r>
                <a14:m>
                  <m:oMath xmlns:m="http://schemas.openxmlformats.org/officeDocument/2006/math">
                    <m:r>
                      <a:rPr lang="en-US" altLang="zh-CN" b="0" i="1" dirty="0" smtClean="0">
                        <a:latin typeface="Cambria Math" panose="02040503050406030204" pitchFamily="18" charset="0"/>
                        <a:cs typeface="Times New Roman" panose="02020603050405020304" pitchFamily="16" charset="0"/>
                      </a:rPr>
                      <m:t>(</m:t>
                    </m:r>
                    <m:r>
                      <a:rPr lang="en-US" altLang="zh-CN" b="0" i="1" dirty="0" smtClean="0">
                        <a:latin typeface="Cambria Math" panose="02040503050406030204" pitchFamily="18" charset="0"/>
                        <a:cs typeface="Times New Roman" panose="02020603050405020304" pitchFamily="16" charset="0"/>
                      </a:rPr>
                      <m:t>𝐷𝑎𝑣𝑖𝑑</m:t>
                    </m:r>
                    <m:r>
                      <a:rPr lang="en-US" altLang="zh-CN" b="0" i="1" dirty="0" smtClean="0">
                        <a:latin typeface="Cambria Math" panose="02040503050406030204" pitchFamily="18" charset="0"/>
                        <a:cs typeface="Times New Roman" panose="02020603050405020304" pitchFamily="16" charset="0"/>
                      </a:rPr>
                      <m:t>, </m:t>
                    </m:r>
                    <m:r>
                      <a:rPr lang="en-US" altLang="zh-CN" b="0" i="1" dirty="0" smtClean="0">
                        <a:latin typeface="Cambria Math" panose="02040503050406030204" pitchFamily="18" charset="0"/>
                        <a:cs typeface="Times New Roman" panose="02020603050405020304" pitchFamily="16" charset="0"/>
                      </a:rPr>
                      <m:t>𝐹𝑎𝑡ℎ𝑒𝑟</m:t>
                    </m:r>
                    <m:r>
                      <a:rPr lang="en-US" altLang="zh-CN" b="0" i="1" dirty="0" smtClean="0">
                        <a:latin typeface="Cambria Math" panose="02040503050406030204" pitchFamily="18" charset="0"/>
                        <a:cs typeface="Times New Roman" panose="02020603050405020304" pitchFamily="16" charset="0"/>
                      </a:rPr>
                      <m:t>, </m:t>
                    </m:r>
                    <m:r>
                      <a:rPr lang="en-US" altLang="zh-CN" b="0" i="1" dirty="0" smtClean="0">
                        <a:latin typeface="Cambria Math" panose="02040503050406030204" pitchFamily="18" charset="0"/>
                        <a:cs typeface="Times New Roman" panose="02020603050405020304" pitchFamily="16" charset="0"/>
                      </a:rPr>
                      <m:t>𝑀𝑖𝑘𝑒</m:t>
                    </m:r>
                    <m:r>
                      <a:rPr lang="en-US" altLang="zh-CN" b="0" i="1" dirty="0" smtClean="0">
                        <a:latin typeface="Cambria Math" panose="02040503050406030204" pitchFamily="18" charset="0"/>
                        <a:cs typeface="Times New Roman" panose="02020603050405020304" pitchFamily="16" charset="0"/>
                      </a:rPr>
                      <m:t>)</m:t>
                    </m:r>
                  </m:oMath>
                </a14:m>
                <a:endParaRPr lang="en-US" altLang="zh-CN" sz="2600" b="0" dirty="0">
                  <a:solidFill>
                    <a:srgbClr val="007DDA"/>
                  </a:solidFill>
                  <a:latin typeface="Times New Roman" panose="02020603050405020304" pitchFamily="16" charset="0"/>
                  <a:cs typeface="Times New Roman" panose="02020603050405020304" pitchFamily="16" charset="0"/>
                </a:endParaRPr>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394447" y="789710"/>
                <a:ext cx="7031365" cy="5387254"/>
              </a:xfrm>
              <a:blipFill rotWithShape="1">
                <a:blip r:embed="rId1"/>
                <a:stretch>
                  <a:fillRect l="-2" t="-8" r="2" b="-9471"/>
                </a:stretch>
              </a:blipFill>
            </p:spPr>
            <p:txBody>
              <a:bodyPr/>
              <a:lstStyle/>
              <a:p>
                <a:r>
                  <a:rPr lang="zh-CN" altLang="en-US">
                    <a:noFill/>
                  </a:rPr>
                  <a:t> </a:t>
                </a:r>
              </a:p>
            </p:txBody>
          </p:sp>
        </mc:Fallback>
      </mc:AlternateContent>
      <p:pic>
        <p:nvPicPr>
          <p:cNvPr id="4" name="图片 3" descr="C:\Users\lenovo\AppData\Local\Temp\WeChat Files\7d7bc87a952d34a8aba7b38dfbfa22f.png"/>
          <p:cNvPicPr/>
          <p:nvPr/>
        </p:nvPicPr>
        <p:blipFill>
          <a:blip r:embed="rId2">
            <a:extLst>
              <a:ext uri="{28A0092B-C50C-407E-A947-70E740481C1C}">
                <a14:useLocalDpi xmlns:a14="http://schemas.microsoft.com/office/drawing/2010/main" val="0"/>
              </a:ext>
            </a:extLst>
          </a:blip>
          <a:srcRect/>
          <a:stretch>
            <a:fillRect/>
          </a:stretch>
        </p:blipFill>
        <p:spPr bwMode="auto">
          <a:xfrm>
            <a:off x="7540008" y="2275120"/>
            <a:ext cx="4651991" cy="2927192"/>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endParaRPr lang="zh-CN" altLang="en-US" dirty="0"/>
          </a:p>
        </p:txBody>
      </p:sp>
      <p:sp>
        <p:nvSpPr>
          <p:cNvPr id="4" name="TextBox 3"/>
          <p:cNvSpPr txBox="1">
            <a:spLocks noGrp="1"/>
          </p:cNvSpPr>
          <p:nvPr>
            <p:ph idx="1"/>
          </p:nvPr>
        </p:nvSpPr>
        <p:spPr>
          <a:xfrm>
            <a:off x="393700" y="788988"/>
            <a:ext cx="11355388" cy="3624069"/>
          </a:xfrm>
          <a:prstGeom prst="rect">
            <a:avLst/>
          </a:prstGeom>
          <a:solidFill>
            <a:schemeClr val="bg1"/>
          </a:solidFill>
        </p:spPr>
        <p:txBody>
          <a:bodyPr wrap="square" rtlCol="0">
            <a:spAutoFit/>
          </a:bodyPr>
          <a:lstStyle/>
          <a:p>
            <a:pPr marL="0" indent="0" algn="ctr">
              <a:buNone/>
            </a:pPr>
            <a:endParaRPr lang="en-US" altLang="zh-CN" sz="9600" dirty="0">
              <a:ln w="0"/>
              <a:effectLst>
                <a:outerShdw blurRad="38100" dist="19050" dir="2700000" algn="tl" rotWithShape="0">
                  <a:schemeClr val="dk1">
                    <a:alpha val="40000"/>
                  </a:schemeClr>
                </a:outerShdw>
              </a:effectLst>
            </a:endParaRPr>
          </a:p>
          <a:p>
            <a:pPr marL="0" indent="0" algn="ctr">
              <a:buNone/>
            </a:pPr>
            <a:r>
              <a:rPr lang="zh-CN" altLang="en-US" sz="9600" dirty="0">
                <a:ln w="0"/>
                <a:effectLst>
                  <a:outerShdw blurRad="38100" dist="19050" dir="2700000" algn="tl" rotWithShape="0">
                    <a:schemeClr val="dk1">
                      <a:alpha val="40000"/>
                    </a:schemeClr>
                  </a:outerShdw>
                </a:effectLst>
              </a:rPr>
              <a:t>谢谢</a:t>
            </a:r>
            <a:r>
              <a:rPr lang="en-US" altLang="zh-CN" sz="9600" dirty="0">
                <a:ln w="0"/>
                <a:effectLst>
                  <a:outerShdw blurRad="38100" dist="19050" dir="2700000" algn="tl" rotWithShape="0">
                    <a:schemeClr val="dk1">
                      <a:alpha val="40000"/>
                    </a:schemeClr>
                  </a:outerShdw>
                </a:effectLst>
              </a:rPr>
              <a:t>!</a:t>
            </a:r>
            <a:endParaRPr lang="en-US" altLang="zh-CN" sz="9600" dirty="0">
              <a:ln w="0"/>
              <a:effectLst>
                <a:outerShdw blurRad="38100" dist="19050" dir="2700000" algn="tl" rotWithShape="0">
                  <a:schemeClr val="dk1">
                    <a:alpha val="40000"/>
                  </a:schemeClr>
                </a:outerShdw>
              </a:effectLst>
            </a:endParaRPr>
          </a:p>
        </p:txBody>
      </p:sp>
    </p:spTree>
  </p:cSld>
  <p:clrMapOvr>
    <a:masterClrMapping/>
  </p:clrMapOvr>
</p:sld>
</file>

<file path=ppt/tags/tag1.xml><?xml version="1.0" encoding="utf-8"?>
<p:tagLst xmlns:p="http://schemas.openxmlformats.org/presentationml/2006/main">
  <p:tag name="KSO_WM_SLIDE_MODEL_TYPE" val="cover"/>
</p:tagLst>
</file>

<file path=ppt/tags/tag10.xml><?xml version="1.0" encoding="utf-8"?>
<p:tagLst xmlns:p="http://schemas.openxmlformats.org/presentationml/2006/main">
  <p:tag name="RAINPROBLEM" val="ProblemBullet"/>
  <p:tag name="RAINPROBLEMTYPE" val="MultipleChoice"/>
  <p:tag name="RAINBULLET" val="Wrong"/>
</p:tagLst>
</file>

<file path=ppt/tags/tag100.xml><?xml version="1.0" encoding="utf-8"?>
<p:tagLst xmlns:p="http://schemas.openxmlformats.org/presentationml/2006/main">
  <p:tag name="RAINPROBLEM" val="ProblemItem"/>
</p:tagLst>
</file>

<file path=ppt/tags/tag101.xml><?xml version="1.0" encoding="utf-8"?>
<p:tagLst xmlns:p="http://schemas.openxmlformats.org/presentationml/2006/main">
  <p:tag name="RAINPROBLEM" val="ProblemBullet"/>
  <p:tag name="RAINPROBLEMTYPE" val="MultipleChoiceMA"/>
  <p:tag name="RAINBULLET" val="Wrong"/>
</p:tagLst>
</file>

<file path=ppt/tags/tag102.xml><?xml version="1.0" encoding="utf-8"?>
<p:tagLst xmlns:p="http://schemas.openxmlformats.org/presentationml/2006/main">
  <p:tag name="RAINPROBLEM" val="ProblemBullet"/>
  <p:tag name="RAINPROBLEMTYPE" val="MultipleChoiceMA"/>
  <p:tag name="RAINBULLET" val="Wrong"/>
</p:tagLst>
</file>

<file path=ppt/tags/tag103.xml><?xml version="1.0" encoding="utf-8"?>
<p:tagLst xmlns:p="http://schemas.openxmlformats.org/presentationml/2006/main">
  <p:tag name="RAINPROBLEM" val="ProblemBullet"/>
  <p:tag name="RAINPROBLEMTYPE" val="MultipleChoiceMA"/>
  <p:tag name="RAINBULLET" val="Correct"/>
</p:tagLst>
</file>

<file path=ppt/tags/tag104.xml><?xml version="1.0" encoding="utf-8"?>
<p:tagLst xmlns:p="http://schemas.openxmlformats.org/presentationml/2006/main">
  <p:tag name="RAINPROBLEM" val="ProblemSubmit"/>
  <p:tag name="RAINPROBLEMTYPE" val="MultipleChoiceMA"/>
</p:tagLst>
</file>

<file path=ppt/tags/tag105.xml><?xml version="1.0" encoding="utf-8"?>
<p:tagLst xmlns:p="http://schemas.openxmlformats.org/presentationml/2006/main">
  <p:tag name="PROBLEMREMARKTITLE" val="ProblemRemarkBoardTip"/>
</p:tagLst>
</file>

<file path=ppt/tags/tag106.xml><?xml version="1.0" encoding="utf-8"?>
<p:tagLst xmlns:p="http://schemas.openxmlformats.org/presentationml/2006/main">
  <p:tag name="RAINPROBLEM" val="ProblemRemark"/>
</p:tagLst>
</file>

<file path=ppt/tags/tag107.xml><?xml version="1.0" encoding="utf-8"?>
<p:tagLst xmlns:p="http://schemas.openxmlformats.org/presentationml/2006/main">
  <p:tag name="PROBLEMREMARKTITLE" val="ProblemRemarkBoardTitle"/>
</p:tagLst>
</file>

<file path=ppt/tags/tag108.xml><?xml version="1.0" encoding="utf-8"?>
<p:tagLst xmlns:p="http://schemas.openxmlformats.org/presentationml/2006/main">
  <p:tag name="PROBLEMREMARKTITLE" val="ProblemRemarkBoardTitle"/>
</p:tagLst>
</file>

<file path=ppt/tags/tag109.xml><?xml version="1.0" encoding="utf-8"?>
<p:tagLst xmlns:p="http://schemas.openxmlformats.org/presentationml/2006/main">
  <p:tag name="PROBLEMREMARKTITLE" val="ProblemRemarkBoardTitle"/>
</p:tagLst>
</file>

<file path=ppt/tags/tag11.xml><?xml version="1.0" encoding="utf-8"?>
<p:tagLst xmlns:p="http://schemas.openxmlformats.org/presentationml/2006/main">
  <p:tag name="RAINPROBLEM" val="ProblemSubmit"/>
  <p:tag name="RAINPROBLEMTYPE" val="MultipleChoice"/>
</p:tagLst>
</file>

<file path=ppt/tags/tag110.xml><?xml version="1.0" encoding="utf-8"?>
<p:tagLst xmlns:p="http://schemas.openxmlformats.org/presentationml/2006/main">
  <p:tag name="PROBLEMREMARKTITLE" val="ProblemRemarkBoardTitle"/>
</p:tagLst>
</file>

<file path=ppt/tags/tag111.xml><?xml version="1.0" encoding="utf-8"?>
<p:tagLst xmlns:p="http://schemas.openxmlformats.org/presentationml/2006/main">
  <p:tag name="RAINPROBLEMTYPE" val="ProblemTypeMarker"/>
</p:tagLst>
</file>

<file path=ppt/tags/tag112.xml><?xml version="1.0" encoding="utf-8"?>
<p:tagLst xmlns:p="http://schemas.openxmlformats.org/presentationml/2006/main">
  <p:tag name="RAINPROBLEMTYPE" val="ProblemTypeMarker"/>
</p:tagLst>
</file>

<file path=ppt/tags/tag113.xml><?xml version="1.0" encoding="utf-8"?>
<p:tagLst xmlns:p="http://schemas.openxmlformats.org/presentationml/2006/main">
  <p:tag name="RAINPROBLEMTYPE" val="ProblemTypeMarker"/>
</p:tagLst>
</file>

<file path=ppt/tags/tag114.xml><?xml version="1.0" encoding="utf-8"?>
<p:tagLst xmlns:p="http://schemas.openxmlformats.org/presentationml/2006/main">
  <p:tag name="RAINPROBLEMTYPE" val="ProblemTypeMarker"/>
</p:tagLst>
</file>

<file path=ppt/tags/tag115.xml><?xml version="1.0" encoding="utf-8"?>
<p:tagLst xmlns:p="http://schemas.openxmlformats.org/presentationml/2006/main">
  <p:tag name="RAINPROBLEMTYPE" val="ProblemTypeMarker"/>
</p:tagLst>
</file>

<file path=ppt/tags/tag116.xml><?xml version="1.0" encoding="utf-8"?>
<p:tagLst xmlns:p="http://schemas.openxmlformats.org/presentationml/2006/main">
  <p:tag name="RAINPROBLEM" val="ProblemSetting"/>
  <p:tag name="RAINPROBLEMTYPE" val="MultipleChoiceMA"/>
</p:tagLst>
</file>

<file path=ppt/tags/tag117.xml><?xml version="1.0" encoding="utf-8"?>
<p:tagLst xmlns:p="http://schemas.openxmlformats.org/presentationml/2006/main">
  <p:tag name="RAINPROBLEM" val="MultipleChoiceMA"/>
  <p:tag name="PROBLEMSCORE_HALF" val="0.0"/>
  <p:tag name="PROBLEMSCORE" val="3.0"/>
  <p:tag name="PROBLEMHASREMARK" val="True"/>
  <p:tag name="PROBLEMREMARK" val="上图中a到b只有一条路径a-&gt;e-&gt;f-&gt;b。如果能找到该路径上的任意节点X对其进行阻塞，则a和b是条件独立的。否则不是。&#13;&#13;条件为c时，只有当汇连节点e或者e的子节点不包含在条件c中的时候，e才能阻塞。由于c是e的子节点，因此e不能阻塞。只有当分连接点f包含在条件c中的时候，f才能阻塞。这里的f也不能阻塞。因此a和b在条件c下是不独立的。&#13;同上。&#13;条件为f时，对分分连结构节点f，f在条件集合f中，因此可以阻塞。独立成立。"/>
</p:tagLst>
</file>

<file path=ppt/tags/tag118.xml><?xml version="1.0" encoding="utf-8"?>
<p:tagLst xmlns:p="http://schemas.openxmlformats.org/presentationml/2006/main">
  <p:tag name="KSO_WM_UNIT_TABLE_BEAUTIFY" val="smartTable{833c415c-0055-4582-bfaf-db465bbc1e0e}"/>
</p:tagLst>
</file>

<file path=ppt/tags/tag119.xml><?xml version="1.0" encoding="utf-8"?>
<p:tagLst xmlns:p="http://schemas.openxmlformats.org/presentationml/2006/main">
  <p:tag name="COMMONDATA" val="eyJoZGlkIjoiYTc2ZGZiNzZiNDVlOGViOWVmM2JhOTY0NGJkNjUyYzgifQ=="/>
</p:tagLst>
</file>

<file path=ppt/tags/tag12.xml><?xml version="1.0" encoding="utf-8"?>
<p:tagLst xmlns:p="http://schemas.openxmlformats.org/presentationml/2006/main">
  <p:tag name="RAINPROBLEMTYPE" val="ProblemTypeMarker"/>
</p:tagLst>
</file>

<file path=ppt/tags/tag13.xml><?xml version="1.0" encoding="utf-8"?>
<p:tagLst xmlns:p="http://schemas.openxmlformats.org/presentationml/2006/main">
  <p:tag name="RAINPROBLEMTYPE" val="ProblemTypeMarker"/>
</p:tagLst>
</file>

<file path=ppt/tags/tag14.xml><?xml version="1.0" encoding="utf-8"?>
<p:tagLst xmlns:p="http://schemas.openxmlformats.org/presentationml/2006/main">
  <p:tag name="RAINPROBLEMTYPE" val="ProblemTypeMarker"/>
</p:tagLst>
</file>

<file path=ppt/tags/tag15.xml><?xml version="1.0" encoding="utf-8"?>
<p:tagLst xmlns:p="http://schemas.openxmlformats.org/presentationml/2006/main">
  <p:tag name="RAINPROBLEMTYPE" val="ProblemTypeMarker"/>
</p:tagLst>
</file>

<file path=ppt/tags/tag16.xml><?xml version="1.0" encoding="utf-8"?>
<p:tagLst xmlns:p="http://schemas.openxmlformats.org/presentationml/2006/main">
  <p:tag name="RAINPROBLEMTYPE" val="ProblemTypeMarker"/>
</p:tagLst>
</file>

<file path=ppt/tags/tag17.xml><?xml version="1.0" encoding="utf-8"?>
<p:tagLst xmlns:p="http://schemas.openxmlformats.org/presentationml/2006/main">
  <p:tag name="RAINPROBLEM" val="ProblemSetting"/>
  <p:tag name="RAINPROBLEMTYPE" val="MultipleChoice"/>
</p:tagLst>
</file>

<file path=ppt/tags/tag18.xml><?xml version="1.0" encoding="utf-8"?>
<p:tagLst xmlns:p="http://schemas.openxmlformats.org/presentationml/2006/main">
  <p:tag name="RAINPROBLEM" val="MultipleChoice"/>
  <p:tag name="PROBLEMSCORE" val="1.0"/>
</p:tagLst>
</file>

<file path=ppt/tags/tag19.xml><?xml version="1.0" encoding="utf-8"?>
<p:tagLst xmlns:p="http://schemas.openxmlformats.org/presentationml/2006/main">
  <p:tag name="RAINPROBLEM" val="ProblemBody"/>
</p:tagLst>
</file>

<file path=ppt/tags/tag2.xml><?xml version="1.0" encoding="utf-8"?>
<p:tagLst xmlns:p="http://schemas.openxmlformats.org/presentationml/2006/main">
  <p:tag name="RAINPROBLEM" val="ProblemBody"/>
</p:tagLst>
</file>

<file path=ppt/tags/tag20.xml><?xml version="1.0" encoding="utf-8"?>
<p:tagLst xmlns:p="http://schemas.openxmlformats.org/presentationml/2006/main">
  <p:tag name="RAINPROBLEM" val="ProblemBullet"/>
  <p:tag name="RAINPROBLEMTYPE" val="MultipleChoice"/>
  <p:tag name="RAINBULLET" val="Wrong"/>
</p:tagLst>
</file>

<file path=ppt/tags/tag21.xml><?xml version="1.0" encoding="utf-8"?>
<p:tagLst xmlns:p="http://schemas.openxmlformats.org/presentationml/2006/main">
  <p:tag name="RAINPROBLEM" val="ProblemBullet"/>
  <p:tag name="RAINPROBLEMTYPE" val="MultipleChoice"/>
  <p:tag name="RAINBULLET" val="Wrong"/>
</p:tagLst>
</file>

<file path=ppt/tags/tag22.xml><?xml version="1.0" encoding="utf-8"?>
<p:tagLst xmlns:p="http://schemas.openxmlformats.org/presentationml/2006/main">
  <p:tag name="RAINPROBLEM" val="ProblemBullet"/>
  <p:tag name="RAINPROBLEMTYPE" val="MultipleChoice"/>
  <p:tag name="RAINBULLET" val="Wrong"/>
</p:tagLst>
</file>

<file path=ppt/tags/tag23.xml><?xml version="1.0" encoding="utf-8"?>
<p:tagLst xmlns:p="http://schemas.openxmlformats.org/presentationml/2006/main">
  <p:tag name="RAINPROBLEM" val="ProblemBullet"/>
  <p:tag name="RAINPROBLEMTYPE" val="MultipleChoice"/>
  <p:tag name="RAINBULLET" val="Correct"/>
</p:tagLst>
</file>

<file path=ppt/tags/tag24.xml><?xml version="1.0" encoding="utf-8"?>
<p:tagLst xmlns:p="http://schemas.openxmlformats.org/presentationml/2006/main">
  <p:tag name="RAINPROBLEM" val="ProblemSubmit"/>
  <p:tag name="RAINPROBLEMTYPE" val="MultipleChoice"/>
</p:tagLst>
</file>

<file path=ppt/tags/tag25.xml><?xml version="1.0" encoding="utf-8"?>
<p:tagLst xmlns:p="http://schemas.openxmlformats.org/presentationml/2006/main">
  <p:tag name="RAINPROBLEMTYPE" val="ProblemTypeMarker"/>
</p:tagLst>
</file>

<file path=ppt/tags/tag26.xml><?xml version="1.0" encoding="utf-8"?>
<p:tagLst xmlns:p="http://schemas.openxmlformats.org/presentationml/2006/main">
  <p:tag name="RAINPROBLEMTYPE" val="ProblemTypeMarker"/>
</p:tagLst>
</file>

<file path=ppt/tags/tag27.xml><?xml version="1.0" encoding="utf-8"?>
<p:tagLst xmlns:p="http://schemas.openxmlformats.org/presentationml/2006/main">
  <p:tag name="RAINPROBLEMTYPE" val="ProblemTypeMarker"/>
</p:tagLst>
</file>

<file path=ppt/tags/tag28.xml><?xml version="1.0" encoding="utf-8"?>
<p:tagLst xmlns:p="http://schemas.openxmlformats.org/presentationml/2006/main">
  <p:tag name="RAINPROBLEMTYPE" val="ProblemTypeMarker"/>
</p:tagLst>
</file>

<file path=ppt/tags/tag29.xml><?xml version="1.0" encoding="utf-8"?>
<p:tagLst xmlns:p="http://schemas.openxmlformats.org/presentationml/2006/main">
  <p:tag name="RAINPROBLEMTYPE" val="ProblemTypeMarker"/>
</p:tagLst>
</file>

<file path=ppt/tags/tag3.xml><?xml version="1.0" encoding="utf-8"?>
<p:tagLst xmlns:p="http://schemas.openxmlformats.org/presentationml/2006/main">
  <p:tag name="RAINPROBLEM" val="ProblemItem"/>
</p:tagLst>
</file>

<file path=ppt/tags/tag30.xml><?xml version="1.0" encoding="utf-8"?>
<p:tagLst xmlns:p="http://schemas.openxmlformats.org/presentationml/2006/main">
  <p:tag name="RAINPROBLEM" val="ProblemSetting"/>
  <p:tag name="RAINPROBLEMTYPE" val="MultipleChoice"/>
</p:tagLst>
</file>

<file path=ppt/tags/tag31.xml><?xml version="1.0" encoding="utf-8"?>
<p:tagLst xmlns:p="http://schemas.openxmlformats.org/presentationml/2006/main">
  <p:tag name="RAINPROBLEM" val="MultipleChoice"/>
  <p:tag name="PROBLEMSCORE" val="1.0"/>
</p:tagLst>
</file>

<file path=ppt/tags/tag32.xml><?xml version="1.0" encoding="utf-8"?>
<p:tagLst xmlns:p="http://schemas.openxmlformats.org/presentationml/2006/main">
  <p:tag name="RAINPROBLEM" val="ProblemBody"/>
</p:tagLst>
</file>

<file path=ppt/tags/tag33.xml><?xml version="1.0" encoding="utf-8"?>
<p:tagLst xmlns:p="http://schemas.openxmlformats.org/presentationml/2006/main">
  <p:tag name="RAINPROBLEM" val="ProblemItem"/>
</p:tagLst>
</file>

<file path=ppt/tags/tag34.xml><?xml version="1.0" encoding="utf-8"?>
<p:tagLst xmlns:p="http://schemas.openxmlformats.org/presentationml/2006/main">
  <p:tag name="RAINPROBLEM" val="ProblemItem"/>
</p:tagLst>
</file>

<file path=ppt/tags/tag35.xml><?xml version="1.0" encoding="utf-8"?>
<p:tagLst xmlns:p="http://schemas.openxmlformats.org/presentationml/2006/main">
  <p:tag name="RAINPROBLEM" val="ProblemItem"/>
</p:tagLst>
</file>

<file path=ppt/tags/tag36.xml><?xml version="1.0" encoding="utf-8"?>
<p:tagLst xmlns:p="http://schemas.openxmlformats.org/presentationml/2006/main">
  <p:tag name="RAINPROBLEM" val="ProblemItem"/>
</p:tagLst>
</file>

<file path=ppt/tags/tag37.xml><?xml version="1.0" encoding="utf-8"?>
<p:tagLst xmlns:p="http://schemas.openxmlformats.org/presentationml/2006/main">
  <p:tag name="RAINPROBLEM" val="ProblemBullet"/>
  <p:tag name="RAINPROBLEMTYPE" val="MultipleChoiceMA"/>
  <p:tag name="RAINBULLET" val="Correct"/>
</p:tagLst>
</file>

<file path=ppt/tags/tag38.xml><?xml version="1.0" encoding="utf-8"?>
<p:tagLst xmlns:p="http://schemas.openxmlformats.org/presentationml/2006/main">
  <p:tag name="RAINPROBLEM" val="ProblemBullet"/>
  <p:tag name="RAINPROBLEMTYPE" val="MultipleChoiceMA"/>
  <p:tag name="RAINBULLET" val="Correct"/>
</p:tagLst>
</file>

<file path=ppt/tags/tag39.xml><?xml version="1.0" encoding="utf-8"?>
<p:tagLst xmlns:p="http://schemas.openxmlformats.org/presentationml/2006/main">
  <p:tag name="RAINPROBLEM" val="ProblemBullet"/>
  <p:tag name="RAINPROBLEMTYPE" val="MultipleChoiceMA"/>
  <p:tag name="RAINBULLET" val="Wrong"/>
</p:tagLst>
</file>

<file path=ppt/tags/tag4.xml><?xml version="1.0" encoding="utf-8"?>
<p:tagLst xmlns:p="http://schemas.openxmlformats.org/presentationml/2006/main">
  <p:tag name="RAINPROBLEM" val="ProblemBullet"/>
  <p:tag name="RAINPROBLEMTYPE" val="MultipleChoice"/>
  <p:tag name="RAINBULLET" val="Wrong"/>
</p:tagLst>
</file>

<file path=ppt/tags/tag40.xml><?xml version="1.0" encoding="utf-8"?>
<p:tagLst xmlns:p="http://schemas.openxmlformats.org/presentationml/2006/main">
  <p:tag name="RAINPROBLEM" val="ProblemBullet"/>
  <p:tag name="RAINPROBLEMTYPE" val="MultipleChoiceMA"/>
  <p:tag name="RAINBULLET" val="Wrong"/>
</p:tagLst>
</file>

<file path=ppt/tags/tag41.xml><?xml version="1.0" encoding="utf-8"?>
<p:tagLst xmlns:p="http://schemas.openxmlformats.org/presentationml/2006/main">
  <p:tag name="RAINPROBLEM" val="ProblemSubmit"/>
  <p:tag name="RAINPROBLEMTYPE" val="MultipleChoiceMA"/>
</p:tagLst>
</file>

<file path=ppt/tags/tag42.xml><?xml version="1.0" encoding="utf-8"?>
<p:tagLst xmlns:p="http://schemas.openxmlformats.org/presentationml/2006/main">
  <p:tag name="RAINPROBLEMTYPE" val="ProblemTypeMarker"/>
</p:tagLst>
</file>

<file path=ppt/tags/tag43.xml><?xml version="1.0" encoding="utf-8"?>
<p:tagLst xmlns:p="http://schemas.openxmlformats.org/presentationml/2006/main">
  <p:tag name="RAINPROBLEMTYPE" val="ProblemTypeMarker"/>
</p:tagLst>
</file>

<file path=ppt/tags/tag44.xml><?xml version="1.0" encoding="utf-8"?>
<p:tagLst xmlns:p="http://schemas.openxmlformats.org/presentationml/2006/main">
  <p:tag name="RAINPROBLEMTYPE" val="ProblemTypeMarker"/>
</p:tagLst>
</file>

<file path=ppt/tags/tag45.xml><?xml version="1.0" encoding="utf-8"?>
<p:tagLst xmlns:p="http://schemas.openxmlformats.org/presentationml/2006/main">
  <p:tag name="RAINPROBLEMTYPE" val="ProblemTypeMarker"/>
</p:tagLst>
</file>

<file path=ppt/tags/tag46.xml><?xml version="1.0" encoding="utf-8"?>
<p:tagLst xmlns:p="http://schemas.openxmlformats.org/presentationml/2006/main">
  <p:tag name="RAINPROBLEMTYPE" val="ProblemTypeMarker"/>
</p:tagLst>
</file>

<file path=ppt/tags/tag47.xml><?xml version="1.0" encoding="utf-8"?>
<p:tagLst xmlns:p="http://schemas.openxmlformats.org/presentationml/2006/main">
  <p:tag name="RAINPROBLEM" val="ProblemSetting"/>
  <p:tag name="RAINPROBLEMTYPE" val="MultipleChoiceMA"/>
</p:tagLst>
</file>

<file path=ppt/tags/tag48.xml><?xml version="1.0" encoding="utf-8"?>
<p:tagLst xmlns:p="http://schemas.openxmlformats.org/presentationml/2006/main">
  <p:tag name="RAINPROBLEM" val="MultipleChoiceMA"/>
  <p:tag name="PROBLEMSCORE" val="1.0"/>
  <p:tag name="PROBLEMSCORE_HALF" val="0.0"/>
</p:tagLst>
</file>

<file path=ppt/tags/tag49.xml><?xml version="1.0" encoding="utf-8"?>
<p:tagLst xmlns:p="http://schemas.openxmlformats.org/presentationml/2006/main">
  <p:tag name="RAINPROBLEM" val="ProblemBody"/>
</p:tagLst>
</file>

<file path=ppt/tags/tag5.xml><?xml version="1.0" encoding="utf-8"?>
<p:tagLst xmlns:p="http://schemas.openxmlformats.org/presentationml/2006/main">
  <p:tag name="RAINPROBLEM" val="ProblemItem"/>
</p:tagLst>
</file>

<file path=ppt/tags/tag50.xml><?xml version="1.0" encoding="utf-8"?>
<p:tagLst xmlns:p="http://schemas.openxmlformats.org/presentationml/2006/main">
  <p:tag name="RAINPROBLEM" val="ProblemBody"/>
</p:tagLst>
</file>

<file path=ppt/tags/tag51.xml><?xml version="1.0" encoding="utf-8"?>
<p:tagLst xmlns:p="http://schemas.openxmlformats.org/presentationml/2006/main">
  <p:tag name="PRODUCTVERSIONTIP" val="PRODUCTVERSIONTIP"/>
</p:tagLst>
</file>

<file path=ppt/tags/tag52.xml><?xml version="1.0" encoding="utf-8"?>
<p:tagLst xmlns:p="http://schemas.openxmlformats.org/presentationml/2006/main">
  <p:tag name="PROBLEMREMARKTITLE" val="ProblemRemarkBoardTip"/>
</p:tagLst>
</file>

<file path=ppt/tags/tag53.xml><?xml version="1.0" encoding="utf-8"?>
<p:tagLst xmlns:p="http://schemas.openxmlformats.org/presentationml/2006/main">
  <p:tag name="RAINPROBLEM" val="ProblemRemark"/>
</p:tagLst>
</file>

<file path=ppt/tags/tag54.xml><?xml version="1.0" encoding="utf-8"?>
<p:tagLst xmlns:p="http://schemas.openxmlformats.org/presentationml/2006/main">
  <p:tag name="RAINPROBLEM" val="ProblemRemarkBoard"/>
</p:tagLst>
</file>

<file path=ppt/tags/tag55.xml><?xml version="1.0" encoding="utf-8"?>
<p:tagLst xmlns:p="http://schemas.openxmlformats.org/presentationml/2006/main">
  <p:tag name="PROBLEMREMARKTITLE" val="ProblemRemarkBoardTip"/>
</p:tagLst>
</file>

<file path=ppt/tags/tag56.xml><?xml version="1.0" encoding="utf-8"?>
<p:tagLst xmlns:p="http://schemas.openxmlformats.org/presentationml/2006/main">
  <p:tag name="RAINPROBLEM" val="ProblemRemark"/>
</p:tagLst>
</file>

<file path=ppt/tags/tag57.xml><?xml version="1.0" encoding="utf-8"?>
<p:tagLst xmlns:p="http://schemas.openxmlformats.org/presentationml/2006/main">
  <p:tag name="PROBLEMREMARKTITLE" val="ProblemRemarkBoardTitle"/>
</p:tagLst>
</file>

<file path=ppt/tags/tag58.xml><?xml version="1.0" encoding="utf-8"?>
<p:tagLst xmlns:p="http://schemas.openxmlformats.org/presentationml/2006/main">
  <p:tag name="PROBLEMREMARKTITLE" val="ProblemRemarkBoardTitle"/>
</p:tagLst>
</file>

<file path=ppt/tags/tag59.xml><?xml version="1.0" encoding="utf-8"?>
<p:tagLst xmlns:p="http://schemas.openxmlformats.org/presentationml/2006/main">
  <p:tag name="PROBLEMREMARKTITLE" val="ProblemRemarkBoardTitle"/>
</p:tagLst>
</file>

<file path=ppt/tags/tag6.xml><?xml version="1.0" encoding="utf-8"?>
<p:tagLst xmlns:p="http://schemas.openxmlformats.org/presentationml/2006/main">
  <p:tag name="RAINPROBLEM" val="ProblemBullet"/>
  <p:tag name="RAINPROBLEMTYPE" val="MultipleChoice"/>
  <p:tag name="RAINBULLET" val="Wrong"/>
</p:tagLst>
</file>

<file path=ppt/tags/tag60.xml><?xml version="1.0" encoding="utf-8"?>
<p:tagLst xmlns:p="http://schemas.openxmlformats.org/presentationml/2006/main">
  <p:tag name="PROBLEMREMARKTITLE" val="ProblemRemarkBoardTitle"/>
</p:tagLst>
</file>

<file path=ppt/tags/tag61.xml><?xml version="1.0" encoding="utf-8"?>
<p:tagLst xmlns:p="http://schemas.openxmlformats.org/presentationml/2006/main">
  <p:tag name="RAINPROBLEM" val="ProblemSubmit"/>
  <p:tag name="RAINPROBLEMTYPE" val="ShortAnswer"/>
</p:tagLst>
</file>

<file path=ppt/tags/tag62.xml><?xml version="1.0" encoding="utf-8"?>
<p:tagLst xmlns:p="http://schemas.openxmlformats.org/presentationml/2006/main">
  <p:tag name="RAINPROBLEMTYPE" val="ProblemTypeMarker"/>
</p:tagLst>
</file>

<file path=ppt/tags/tag63.xml><?xml version="1.0" encoding="utf-8"?>
<p:tagLst xmlns:p="http://schemas.openxmlformats.org/presentationml/2006/main">
  <p:tag name="RAINPROBLEMTYPE" val="ProblemTypeMarker"/>
</p:tagLst>
</file>

<file path=ppt/tags/tag64.xml><?xml version="1.0" encoding="utf-8"?>
<p:tagLst xmlns:p="http://schemas.openxmlformats.org/presentationml/2006/main">
  <p:tag name="RAINPROBLEMTYPE" val="ProblemTypeMarker"/>
</p:tagLst>
</file>

<file path=ppt/tags/tag65.xml><?xml version="1.0" encoding="utf-8"?>
<p:tagLst xmlns:p="http://schemas.openxmlformats.org/presentationml/2006/main">
  <p:tag name="RAINPROBLEMTYPE" val="ProblemTypeMarker"/>
</p:tagLst>
</file>

<file path=ppt/tags/tag66.xml><?xml version="1.0" encoding="utf-8"?>
<p:tagLst xmlns:p="http://schemas.openxmlformats.org/presentationml/2006/main">
  <p:tag name="RAINPROBLEMTYPE" val="ProblemTypeMarker"/>
</p:tagLst>
</file>

<file path=ppt/tags/tag67.xml><?xml version="1.0" encoding="utf-8"?>
<p:tagLst xmlns:p="http://schemas.openxmlformats.org/presentationml/2006/main">
  <p:tag name="RAINPROBLEM" val="ProblemSetting"/>
  <p:tag name="RAINPROBLEMTYPE" val="ShortAnswer"/>
</p:tagLst>
</file>

<file path=ppt/tags/tag68.xml><?xml version="1.0" encoding="utf-8"?>
<p:tagLst xmlns:p="http://schemas.openxmlformats.org/presentationml/2006/main">
  <p:tag name="RAINPROBLEM" val="ShortAnswer"/>
  <p:tag name="PROBLEMSCORE" val="5.0"/>
  <p:tag name="PROBLEMVOICEALLOWED" val="False"/>
  <p:tag name="PROBLEMHASREMARK" val="False"/>
  <p:tag name="PROBLEMREMARK" val="解 应用归结法：&#13;(1)  (已知);&#13;(2)  (b进行蕴涵消除);&#13;(3)  (由1和2);&#13;(4)  (c使用De Morgan定律)&#13;(5) 3和4矛盾，因此原命题集是不可满足的。"/>
</p:tagLst>
</file>

<file path=ppt/tags/tag69.xml><?xml version="1.0" encoding="utf-8"?>
<p:tagLst xmlns:p="http://schemas.openxmlformats.org/presentationml/2006/main">
  <p:tag name="RAINPROBLEM" val="ProblemBody"/>
</p:tagLst>
</file>

<file path=ppt/tags/tag7.xml><?xml version="1.0" encoding="utf-8"?>
<p:tagLst xmlns:p="http://schemas.openxmlformats.org/presentationml/2006/main">
  <p:tag name="RAINPROBLEM" val="ProblemItem"/>
</p:tagLst>
</file>

<file path=ppt/tags/tag70.xml><?xml version="1.0" encoding="utf-8"?>
<p:tagLst xmlns:p="http://schemas.openxmlformats.org/presentationml/2006/main">
  <p:tag name="PRODUCTVERSIONTIP" val="PRODUCTVERSIONTIP"/>
</p:tagLst>
</file>

<file path=ppt/tags/tag71.xml><?xml version="1.0" encoding="utf-8"?>
<p:tagLst xmlns:p="http://schemas.openxmlformats.org/presentationml/2006/main">
  <p:tag name="RAINPROBLEM" val="ProblemRemarkBoard"/>
</p:tagLst>
</file>

<file path=ppt/tags/tag72.xml><?xml version="1.0" encoding="utf-8"?>
<p:tagLst xmlns:p="http://schemas.openxmlformats.org/presentationml/2006/main">
  <p:tag name="PROBLEMREMARKTITLE" val="ProblemRemarkBoardTip"/>
</p:tagLst>
</file>

<file path=ppt/tags/tag73.xml><?xml version="1.0" encoding="utf-8"?>
<p:tagLst xmlns:p="http://schemas.openxmlformats.org/presentationml/2006/main">
  <p:tag name="RAINPROBLEM" val="ProblemRemark"/>
</p:tagLst>
</file>

<file path=ppt/tags/tag74.xml><?xml version="1.0" encoding="utf-8"?>
<p:tagLst xmlns:p="http://schemas.openxmlformats.org/presentationml/2006/main">
  <p:tag name="PROBLEMREMARKTITLE" val="ProblemRemarkBoardTitle"/>
</p:tagLst>
</file>

<file path=ppt/tags/tag75.xml><?xml version="1.0" encoding="utf-8"?>
<p:tagLst xmlns:p="http://schemas.openxmlformats.org/presentationml/2006/main">
  <p:tag name="PROBLEMREMARKTITLE" val="ProblemRemarkBoardTitle"/>
</p:tagLst>
</file>

<file path=ppt/tags/tag76.xml><?xml version="1.0" encoding="utf-8"?>
<p:tagLst xmlns:p="http://schemas.openxmlformats.org/presentationml/2006/main">
  <p:tag name="PROBLEMREMARKTITLE" val="ProblemRemarkBoardTitle"/>
</p:tagLst>
</file>

<file path=ppt/tags/tag77.xml><?xml version="1.0" encoding="utf-8"?>
<p:tagLst xmlns:p="http://schemas.openxmlformats.org/presentationml/2006/main">
  <p:tag name="PROBLEMREMARKTITLE" val="ProblemRemarkBoardTitle"/>
</p:tagLst>
</file>

<file path=ppt/tags/tag78.xml><?xml version="1.0" encoding="utf-8"?>
<p:tagLst xmlns:p="http://schemas.openxmlformats.org/presentationml/2006/main">
  <p:tag name="RAINPROBLEM" val="ProblemSubmit"/>
  <p:tag name="RAINPROBLEMTYPE" val="ShortAnswer"/>
</p:tagLst>
</file>

<file path=ppt/tags/tag79.xml><?xml version="1.0" encoding="utf-8"?>
<p:tagLst xmlns:p="http://schemas.openxmlformats.org/presentationml/2006/main">
  <p:tag name="RAINPROBLEMTYPE" val="ProblemTypeMarker"/>
</p:tagLst>
</file>

<file path=ppt/tags/tag8.xml><?xml version="1.0" encoding="utf-8"?>
<p:tagLst xmlns:p="http://schemas.openxmlformats.org/presentationml/2006/main">
  <p:tag name="RAINPROBLEM" val="ProblemBullet"/>
  <p:tag name="RAINPROBLEMTYPE" val="MultipleChoice"/>
  <p:tag name="RAINBULLET" val="Correct"/>
</p:tagLst>
</file>

<file path=ppt/tags/tag80.xml><?xml version="1.0" encoding="utf-8"?>
<p:tagLst xmlns:p="http://schemas.openxmlformats.org/presentationml/2006/main">
  <p:tag name="RAINPROBLEMTYPE" val="ProblemTypeMarker"/>
</p:tagLst>
</file>

<file path=ppt/tags/tag81.xml><?xml version="1.0" encoding="utf-8"?>
<p:tagLst xmlns:p="http://schemas.openxmlformats.org/presentationml/2006/main">
  <p:tag name="RAINPROBLEMTYPE" val="ProblemTypeMarker"/>
</p:tagLst>
</file>

<file path=ppt/tags/tag82.xml><?xml version="1.0" encoding="utf-8"?>
<p:tagLst xmlns:p="http://schemas.openxmlformats.org/presentationml/2006/main">
  <p:tag name="RAINPROBLEMTYPE" val="ProblemTypeMarker"/>
</p:tagLst>
</file>

<file path=ppt/tags/tag83.xml><?xml version="1.0" encoding="utf-8"?>
<p:tagLst xmlns:p="http://schemas.openxmlformats.org/presentationml/2006/main">
  <p:tag name="RAINPROBLEMTYPE" val="ProblemTypeMarker"/>
</p:tagLst>
</file>

<file path=ppt/tags/tag84.xml><?xml version="1.0" encoding="utf-8"?>
<p:tagLst xmlns:p="http://schemas.openxmlformats.org/presentationml/2006/main">
  <p:tag name="RAINPROBLEM" val="ProblemSetting"/>
  <p:tag name="RAINPROBLEMTYPE" val="ShortAnswer"/>
</p:tagLst>
</file>

<file path=ppt/tags/tag85.xml><?xml version="1.0" encoding="utf-8"?>
<p:tagLst xmlns:p="http://schemas.openxmlformats.org/presentationml/2006/main">
  <p:tag name="RAINPROBLEM" val="ShortAnswer"/>
  <p:tag name="PROBLEMSCORE" val="5.0"/>
  <p:tag name="PROBLEMVOICEALLOWED" val="False"/>
  <p:tag name="PROBLEMHASREMARK" val="False"/>
</p:tagLst>
</file>

<file path=ppt/tags/tag86.xml><?xml version="1.0" encoding="utf-8"?>
<p:tagLst xmlns:p="http://schemas.openxmlformats.org/presentationml/2006/main">
  <p:tag name="RAINPROBLEM" val="ProblemBody"/>
</p:tagLst>
</file>

<file path=ppt/tags/tag87.xml><?xml version="1.0" encoding="utf-8"?>
<p:tagLst xmlns:p="http://schemas.openxmlformats.org/presentationml/2006/main">
  <p:tag name="RAINPROBLEM" val="ProblemSubmit"/>
  <p:tag name="RAINPROBLEMTYPE" val="ShortAnswer"/>
</p:tagLst>
</file>

<file path=ppt/tags/tag88.xml><?xml version="1.0" encoding="utf-8"?>
<p:tagLst xmlns:p="http://schemas.openxmlformats.org/presentationml/2006/main">
  <p:tag name="PRODUCTVERSIONTIP" val="PRODUCTVERSIONTIP"/>
</p:tagLst>
</file>

<file path=ppt/tags/tag89.xml><?xml version="1.0" encoding="utf-8"?>
<p:tagLst xmlns:p="http://schemas.openxmlformats.org/presentationml/2006/main">
  <p:tag name="RAINPROBLEMTYPE" val="ProblemTypeMarker"/>
</p:tagLst>
</file>

<file path=ppt/tags/tag9.xml><?xml version="1.0" encoding="utf-8"?>
<p:tagLst xmlns:p="http://schemas.openxmlformats.org/presentationml/2006/main">
  <p:tag name="RAINPROBLEM" val="ProblemItem"/>
</p:tagLst>
</file>

<file path=ppt/tags/tag90.xml><?xml version="1.0" encoding="utf-8"?>
<p:tagLst xmlns:p="http://schemas.openxmlformats.org/presentationml/2006/main">
  <p:tag name="RAINPROBLEMTYPE" val="ProblemTypeMarker"/>
</p:tagLst>
</file>

<file path=ppt/tags/tag91.xml><?xml version="1.0" encoding="utf-8"?>
<p:tagLst xmlns:p="http://schemas.openxmlformats.org/presentationml/2006/main">
  <p:tag name="RAINPROBLEMTYPE" val="ProblemTypeMarker"/>
</p:tagLst>
</file>

<file path=ppt/tags/tag92.xml><?xml version="1.0" encoding="utf-8"?>
<p:tagLst xmlns:p="http://schemas.openxmlformats.org/presentationml/2006/main">
  <p:tag name="RAINPROBLEMTYPE" val="ProblemTypeMarker"/>
</p:tagLst>
</file>

<file path=ppt/tags/tag93.xml><?xml version="1.0" encoding="utf-8"?>
<p:tagLst xmlns:p="http://schemas.openxmlformats.org/presentationml/2006/main">
  <p:tag name="RAINPROBLEMTYPE" val="ProblemTypeMarker"/>
</p:tagLst>
</file>

<file path=ppt/tags/tag94.xml><?xml version="1.0" encoding="utf-8"?>
<p:tagLst xmlns:p="http://schemas.openxmlformats.org/presentationml/2006/main">
  <p:tag name="RAINPROBLEM" val="ProblemSetting"/>
  <p:tag name="RAINPROBLEMTYPE" val="ShortAnswer"/>
</p:tagLst>
</file>

<file path=ppt/tags/tag95.xml><?xml version="1.0" encoding="utf-8"?>
<p:tagLst xmlns:p="http://schemas.openxmlformats.org/presentationml/2006/main">
  <p:tag name="RAINPROBLEM" val="ShortAnswer"/>
  <p:tag name="PROBLEMSCORE" val="10.0"/>
  <p:tag name="PROBLEMVOICEALLOWED" val="False"/>
</p:tagLst>
</file>

<file path=ppt/tags/tag96.xml><?xml version="1.0" encoding="utf-8"?>
<p:tagLst xmlns:p="http://schemas.openxmlformats.org/presentationml/2006/main">
  <p:tag name="RAINPROBLEM" val="ProblemRemarkBoard"/>
</p:tagLst>
</file>

<file path=ppt/tags/tag97.xml><?xml version="1.0" encoding="utf-8"?>
<p:tagLst xmlns:p="http://schemas.openxmlformats.org/presentationml/2006/main">
  <p:tag name="RAINPROBLEM" val="ProblemBody"/>
</p:tagLst>
</file>

<file path=ppt/tags/tag98.xml><?xml version="1.0" encoding="utf-8"?>
<p:tagLst xmlns:p="http://schemas.openxmlformats.org/presentationml/2006/main">
  <p:tag name="RAINPROBLEM" val="ProblemItem"/>
</p:tagLst>
</file>

<file path=ppt/tags/tag99.xml><?xml version="1.0" encoding="utf-8"?>
<p:tagLst xmlns:p="http://schemas.openxmlformats.org/presentationml/2006/main">
  <p:tag name="RAINPROBLEM" val="ProblemItem"/>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31941</Words>
  <Application>WPS 演示</Application>
  <PresentationFormat>宽屏</PresentationFormat>
  <Paragraphs>3467</Paragraphs>
  <Slides>90</Slides>
  <Notes>13</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90</vt:i4>
      </vt:variant>
    </vt:vector>
  </HeadingPairs>
  <TitlesOfParts>
    <vt:vector size="109" baseType="lpstr">
      <vt:lpstr>Arial</vt:lpstr>
      <vt:lpstr>宋体</vt:lpstr>
      <vt:lpstr>Wingdings</vt:lpstr>
      <vt:lpstr>Calibri</vt:lpstr>
      <vt:lpstr>黑体</vt:lpstr>
      <vt:lpstr>华文楷体</vt:lpstr>
      <vt:lpstr>华文新魏</vt:lpstr>
      <vt:lpstr>Times New Roman</vt:lpstr>
      <vt:lpstr>Cambria Math</vt:lpstr>
      <vt:lpstr>Verdana</vt:lpstr>
      <vt:lpstr>微软雅黑</vt:lpstr>
      <vt:lpstr>Arial Unicode MS</vt:lpstr>
      <vt:lpstr>Cambria Math</vt:lpstr>
      <vt:lpstr>MS PGothic</vt:lpstr>
      <vt:lpstr>Symbol</vt:lpstr>
      <vt:lpstr>MS Gothic</vt:lpstr>
      <vt:lpstr>BatangChe</vt:lpstr>
      <vt:lpstr>Segoe Print</vt:lpstr>
      <vt:lpstr>Office Theme</vt:lpstr>
      <vt:lpstr>逻辑与推理2</vt:lpstr>
      <vt:lpstr>PowerPoint 演示文稿</vt:lpstr>
      <vt:lpstr>PowerPoint 演示文稿</vt:lpstr>
      <vt:lpstr>PowerPoint 演示文稿</vt:lpstr>
      <vt:lpstr>PowerPoint 演示文稿</vt:lpstr>
      <vt:lpstr>PowerPoint 演示文稿</vt:lpstr>
      <vt:lpstr>勘误</vt:lpstr>
      <vt:lpstr>提纲</vt:lpstr>
      <vt:lpstr>知识图谱：基本概念</vt:lpstr>
      <vt:lpstr>知识图谱：知识工程</vt:lpstr>
      <vt:lpstr>知识图谱：以水利工程为例</vt:lpstr>
      <vt:lpstr>知识图谱：以水利工程为例</vt:lpstr>
      <vt:lpstr>知识图谱：以水利工程为例</vt:lpstr>
      <vt:lpstr>知识图谱：以水利工程为例</vt:lpstr>
      <vt:lpstr>知识图谱的构成</vt:lpstr>
      <vt:lpstr>知识图谱推理</vt:lpstr>
      <vt:lpstr>知识图谱推理</vt:lpstr>
      <vt:lpstr>知识图谱推理</vt:lpstr>
      <vt:lpstr>知识图谱推理: 归纳学习</vt:lpstr>
      <vt:lpstr>知识图谱推理: FOIL (First Order Inductive Learner)</vt:lpstr>
      <vt:lpstr>知识图谱推理: FOIL (First Order Inductive Learner)</vt:lpstr>
      <vt:lpstr>知识图谱推理: FOIL (First Order Inductive Learner)</vt:lpstr>
      <vt:lpstr>知识图谱推理: FOIL (First Order Inductive Learner)</vt:lpstr>
      <vt:lpstr>知识图谱推理: FOIL (First Order Inductive Learner)</vt:lpstr>
      <vt:lpstr>知识图谱推理: FOIL (First Order Inductive Learner)</vt:lpstr>
      <vt:lpstr>知识图谱推理: FOIL (First Order Inductive Learner)</vt:lpstr>
      <vt:lpstr>知识图谱推理: FOIL (First Order Inductive Learner)</vt:lpstr>
      <vt:lpstr>知识图谱推理: FOIL (First Order Inductive Learner)</vt:lpstr>
      <vt:lpstr>知识图谱推理: FOIL (First Order Inductive Learner)</vt:lpstr>
      <vt:lpstr>知识图谱推理: FOIL (First Order Inductive Learner)</vt:lpstr>
      <vt:lpstr>知识图谱推理: FOIL (First Order Inductive Learner)</vt:lpstr>
      <vt:lpstr>知识图谱推理: FOIL (First Order Inductive Learner)</vt:lpstr>
      <vt:lpstr>知识图谱推理: FOIL (First Order Inductive Learner)</vt:lpstr>
      <vt:lpstr>知识图谱推理: FOIL (First Order Inductive Learner)</vt:lpstr>
      <vt:lpstr>知识图谱推理: FOIL (First Order Inductive Learner)</vt:lpstr>
      <vt:lpstr>知识图谱推理: FOIL (First Order Inductive Learner)</vt:lpstr>
      <vt:lpstr>知识图谱推理: FOIL (First Order Inductive Learner)</vt:lpstr>
      <vt:lpstr>知识图谱推理</vt:lpstr>
      <vt:lpstr>知识图谱推理：路径排序</vt:lpstr>
      <vt:lpstr>知识图谱推理：路径排序</vt:lpstr>
      <vt:lpstr>知识图谱推理：路径排序</vt:lpstr>
      <vt:lpstr>知识图谱推理：路径排序</vt:lpstr>
      <vt:lpstr>知识图谱推理：路径排序</vt:lpstr>
      <vt:lpstr>知识图谱推理：机器学习</vt:lpstr>
      <vt:lpstr>知识图谱构造流程：以Wiki为例子</vt:lpstr>
      <vt:lpstr>知识图谱构造流程：以Wiki为例子</vt:lpstr>
      <vt:lpstr>知识图谱构造流程：以Wiki为例子</vt:lpstr>
      <vt:lpstr>知识图谱构造流程：以Wiki为例子</vt:lpstr>
      <vt:lpstr>知识图谱构造流程：以Wiki为例子</vt:lpstr>
      <vt:lpstr>知识图谱构造流程：属性识别与填充</vt:lpstr>
      <vt:lpstr>知识图谱推理: 机器学习</vt:lpstr>
      <vt:lpstr>知识图谱推理: 机器学习</vt:lpstr>
      <vt:lpstr>知识图谱：从数据到知识、从知识到决策</vt:lpstr>
      <vt:lpstr>提纲</vt:lpstr>
      <vt:lpstr>相关不意味着因果</vt:lpstr>
      <vt:lpstr>因果推理：Simpson’s Paradox (辛普森悖论)</vt:lpstr>
      <vt:lpstr>因果推理：Simpson’s Paradox (辛普森悖论)</vt:lpstr>
      <vt:lpstr>因果推理：Simpson’s Paradox (辛普森悖论)</vt:lpstr>
      <vt:lpstr>因果推理：Simpson’s Paradox (辛普森悖论)</vt:lpstr>
      <vt:lpstr>因果推理：Causal Inference</vt:lpstr>
      <vt:lpstr>因果推理：Causal Inference</vt:lpstr>
      <vt:lpstr>因果推理模型: 结构因果模型和因果图</vt:lpstr>
      <vt:lpstr>因果推理的层级</vt:lpstr>
      <vt:lpstr>因果推理：有向无环图</vt:lpstr>
      <vt:lpstr>因果推理：有向无环图（DAG）</vt:lpstr>
      <vt:lpstr>因果推理：有向无环图（DAG）</vt:lpstr>
      <vt:lpstr>PowerPoint 演示文稿</vt:lpstr>
      <vt:lpstr>因果推理：有向无环图（DAG）</vt:lpstr>
      <vt:lpstr>因果推理：有向无环图（DAG）</vt:lpstr>
      <vt:lpstr>因果推理：𝐷-分离</vt:lpstr>
      <vt:lpstr>因果推理：𝐷-分离</vt:lpstr>
      <vt:lpstr>因果推理：𝐷-分离</vt:lpstr>
      <vt:lpstr>因果推理：𝐷-分离</vt:lpstr>
      <vt:lpstr>因果推理：𝐷-分离</vt:lpstr>
      <vt:lpstr>因果推理：𝐷-分离</vt:lpstr>
      <vt:lpstr>因果推理：𝐷-分离</vt:lpstr>
      <vt:lpstr>PowerPoint 演示文稿</vt:lpstr>
      <vt:lpstr>因果推理：𝐷-分离 (directional separation)</vt:lpstr>
      <vt:lpstr>因果推理：干预(intervention)和𝒅𝒐 算子(do-calculus)</vt:lpstr>
      <vt:lpstr>因果推理：干预(intervention)和𝒅𝒐 算子(do-calculus)</vt:lpstr>
      <vt:lpstr>因果推理：操纵图模型和操纵概率</vt:lpstr>
      <vt:lpstr>因果推理：操纵图模型和操纵概率</vt:lpstr>
      <vt:lpstr>因果推理：调整公式</vt:lpstr>
      <vt:lpstr>因果推理：调整公式</vt:lpstr>
      <vt:lpstr>因果推理：调整公式</vt:lpstr>
      <vt:lpstr>因果推理：调整公式</vt:lpstr>
      <vt:lpstr>因果推理：因果图的不足</vt:lpstr>
      <vt:lpstr>因果推理：反事实推理 (counterfactual model)</vt:lpstr>
      <vt:lpstr>推理总结</vt:lpstr>
      <vt:lpstr>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BING: Binarized Normed Gradients for Objectness Estimation at 300fps</dc:title>
  <dc:creator>MingMing Cheng</dc:creator>
  <cp:lastModifiedBy>拿拿龙</cp:lastModifiedBy>
  <cp:revision>835</cp:revision>
  <dcterms:created xsi:type="dcterms:W3CDTF">2019-08-31T02:02:00Z</dcterms:created>
  <dcterms:modified xsi:type="dcterms:W3CDTF">2022-06-07T03:55:23Z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EADER_334E55B0-647D-440b-865C-3EC943EB4CBC">
    <vt:lpwstr>XGRvY3VtZW50Y2xhc3N7YXJ0aWNsZX0KXHVzZXBhY2thZ2VbdXNlbmFtZXNde2NvbG9yfQpcdXNlcGFja2FnZXthbXNtYXRoLGFtc3N5bWJ9Clx1c2VwYWNrYWdlW3V0Zjhde2lucHV0ZW5jfQpccGFnZXN0eWxle2VtcHR5fQpcYmVnaW57ZG9jdW1lbnR9Cg==</vt:lpwstr>
  </property>
  <property fmtid="{D5CDD505-2E9C-101B-9397-08002B2CF9AE}" pid="3" name="FOOTER_334E55B0-647D-440b-865C-3EC943EB4CBC">
    <vt:lpwstr>XGVuZHtkb2N1bWVudH0K</vt:lpwstr>
  </property>
  <property fmtid="{D5CDD505-2E9C-101B-9397-08002B2CF9AE}" pid="4" name="KSOProductBuildVer">
    <vt:lpwstr>2052-11.1.0.11744</vt:lpwstr>
  </property>
  <property fmtid="{D5CDD505-2E9C-101B-9397-08002B2CF9AE}" pid="5" name="ICV">
    <vt:lpwstr>B40052CD0147428F8876D0B6446086E0</vt:lpwstr>
  </property>
</Properties>
</file>